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bin" ContentType="application/vnd.openxmlformats-officedocument.oleObject"/>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tags/tag1.xml" ContentType="application/vnd.openxmlformats-officedocument.presentationml.tags+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5"/>
  </p:notesMasterIdLst>
  <p:sldIdLst>
    <p:sldId id="256" r:id="rId2"/>
    <p:sldId id="257" r:id="rId3"/>
    <p:sldId id="261" r:id="rId4"/>
    <p:sldId id="262" r:id="rId5"/>
    <p:sldId id="260" r:id="rId6"/>
    <p:sldId id="263" r:id="rId7"/>
    <p:sldId id="264" r:id="rId8"/>
    <p:sldId id="265" r:id="rId9"/>
    <p:sldId id="266" r:id="rId10"/>
    <p:sldId id="267" r:id="rId11"/>
    <p:sldId id="268" r:id="rId12"/>
    <p:sldId id="269" r:id="rId13"/>
    <p:sldId id="271" r:id="rId14"/>
  </p:sldIdLst>
  <p:sldSz cx="9144000" cy="6858000" type="screen4x3"/>
  <p:notesSz cx="6858000" cy="9144000"/>
  <p:defaultTextStyle>
    <a:defPPr>
      <a:defRPr lang="en-US"/>
    </a:defPPr>
    <a:lvl1pPr algn="l" rtl="0" fontAlgn="base">
      <a:spcBef>
        <a:spcPct val="0"/>
      </a:spcBef>
      <a:spcAft>
        <a:spcPct val="0"/>
      </a:spcAft>
      <a:defRPr sz="2400" kern="1200">
        <a:solidFill>
          <a:schemeClr val="tx1"/>
        </a:solidFill>
        <a:latin typeface="Times New Roman" pitchFamily="18" charset="0"/>
        <a:ea typeface="+mn-ea"/>
        <a:cs typeface="+mn-cs"/>
      </a:defRPr>
    </a:lvl1pPr>
    <a:lvl2pPr marL="457200" algn="l" rtl="0" fontAlgn="base">
      <a:spcBef>
        <a:spcPct val="0"/>
      </a:spcBef>
      <a:spcAft>
        <a:spcPct val="0"/>
      </a:spcAft>
      <a:defRPr sz="2400" kern="1200">
        <a:solidFill>
          <a:schemeClr val="tx1"/>
        </a:solidFill>
        <a:latin typeface="Times New Roman" pitchFamily="18" charset="0"/>
        <a:ea typeface="+mn-ea"/>
        <a:cs typeface="+mn-cs"/>
      </a:defRPr>
    </a:lvl2pPr>
    <a:lvl3pPr marL="914400" algn="l" rtl="0" fontAlgn="base">
      <a:spcBef>
        <a:spcPct val="0"/>
      </a:spcBef>
      <a:spcAft>
        <a:spcPct val="0"/>
      </a:spcAft>
      <a:defRPr sz="2400" kern="1200">
        <a:solidFill>
          <a:schemeClr val="tx1"/>
        </a:solidFill>
        <a:latin typeface="Times New Roman" pitchFamily="18" charset="0"/>
        <a:ea typeface="+mn-ea"/>
        <a:cs typeface="+mn-cs"/>
      </a:defRPr>
    </a:lvl3pPr>
    <a:lvl4pPr marL="1371600" algn="l" rtl="0" fontAlgn="base">
      <a:spcBef>
        <a:spcPct val="0"/>
      </a:spcBef>
      <a:spcAft>
        <a:spcPct val="0"/>
      </a:spcAft>
      <a:defRPr sz="2400" kern="1200">
        <a:solidFill>
          <a:schemeClr val="tx1"/>
        </a:solidFill>
        <a:latin typeface="Times New Roman" pitchFamily="18" charset="0"/>
        <a:ea typeface="+mn-ea"/>
        <a:cs typeface="+mn-cs"/>
      </a:defRPr>
    </a:lvl4pPr>
    <a:lvl5pPr marL="1828800" algn="l" rtl="0" fontAlgn="base">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CCCC"/>
    <a:srgbClr val="339933"/>
    <a:srgbClr val="009900"/>
    <a:srgbClr val="996633"/>
    <a:srgbClr val="3399FF"/>
    <a:srgbClr val="33CC33"/>
    <a:srgbClr val="FF00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horzBarState="maximized">
    <p:restoredLeft sz="15620"/>
    <p:restoredTop sz="94660"/>
  </p:normalViewPr>
  <p:slideViewPr>
    <p:cSldViewPr>
      <p:cViewPr varScale="1">
        <p:scale>
          <a:sx n="78" d="100"/>
          <a:sy n="78" d="100"/>
        </p:scale>
        <p:origin x="-924" y="-8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rawings/_rels/vmlDrawing1.v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image" Target="../media/image2.wmf"/><Relationship Id="rId1" Type="http://schemas.openxmlformats.org/officeDocument/2006/relationships/image" Target="../media/image1.wmf"/></Relationships>
</file>

<file path=ppt/drawings/_rels/vmlDrawing2.vml.rels><?xml version="1.0" encoding="UTF-8" standalone="yes"?>
<Relationships xmlns="http://schemas.openxmlformats.org/package/2006/relationships"><Relationship Id="rId3" Type="http://schemas.openxmlformats.org/officeDocument/2006/relationships/image" Target="../media/image6.wmf"/><Relationship Id="rId2" Type="http://schemas.openxmlformats.org/officeDocument/2006/relationships/image" Target="../media/image5.wmf"/><Relationship Id="rId1" Type="http://schemas.openxmlformats.org/officeDocument/2006/relationships/image" Target="../media/image4.wmf"/><Relationship Id="rId5" Type="http://schemas.openxmlformats.org/officeDocument/2006/relationships/image" Target="../media/image8.wmf"/><Relationship Id="rId4" Type="http://schemas.openxmlformats.org/officeDocument/2006/relationships/image" Target="../media/image7.wmf"/></Relationships>
</file>

<file path=ppt/drawings/_rels/vmlDrawing3.vml.rels><?xml version="1.0" encoding="UTF-8" standalone="yes"?>
<Relationships xmlns="http://schemas.openxmlformats.org/package/2006/relationships"><Relationship Id="rId3" Type="http://schemas.openxmlformats.org/officeDocument/2006/relationships/image" Target="../media/image11.wmf"/><Relationship Id="rId2" Type="http://schemas.openxmlformats.org/officeDocument/2006/relationships/image" Target="../media/image10.wmf"/><Relationship Id="rId1" Type="http://schemas.openxmlformats.org/officeDocument/2006/relationships/image" Target="../media/image9.wmf"/></Relationships>
</file>

<file path=ppt/drawings/_rels/vmlDrawing4.vml.rels><?xml version="1.0" encoding="UTF-8" standalone="yes"?>
<Relationships xmlns="http://schemas.openxmlformats.org/package/2006/relationships"><Relationship Id="rId8" Type="http://schemas.openxmlformats.org/officeDocument/2006/relationships/image" Target="../media/image19.wmf"/><Relationship Id="rId3" Type="http://schemas.openxmlformats.org/officeDocument/2006/relationships/image" Target="../media/image14.wmf"/><Relationship Id="rId7" Type="http://schemas.openxmlformats.org/officeDocument/2006/relationships/image" Target="../media/image18.wmf"/><Relationship Id="rId2" Type="http://schemas.openxmlformats.org/officeDocument/2006/relationships/image" Target="../media/image13.wmf"/><Relationship Id="rId1" Type="http://schemas.openxmlformats.org/officeDocument/2006/relationships/image" Target="../media/image12.wmf"/><Relationship Id="rId6" Type="http://schemas.openxmlformats.org/officeDocument/2006/relationships/image" Target="../media/image17.wmf"/><Relationship Id="rId5" Type="http://schemas.openxmlformats.org/officeDocument/2006/relationships/image" Target="../media/image16.wmf"/><Relationship Id="rId4" Type="http://schemas.openxmlformats.org/officeDocument/2006/relationships/image" Target="../media/image15.wmf"/><Relationship Id="rId9" Type="http://schemas.openxmlformats.org/officeDocument/2006/relationships/image" Target="../media/image20.wmf"/></Relationships>
</file>

<file path=ppt/drawings/_rels/vmlDrawing5.vml.rels><?xml version="1.0" encoding="UTF-8" standalone="yes"?>
<Relationships xmlns="http://schemas.openxmlformats.org/package/2006/relationships"><Relationship Id="rId2" Type="http://schemas.openxmlformats.org/officeDocument/2006/relationships/image" Target="../media/image27.wmf"/><Relationship Id="rId1" Type="http://schemas.openxmlformats.org/officeDocument/2006/relationships/image" Target="../media/image26.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433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pPr>
              <a:defRPr/>
            </a:pPr>
            <a:endParaRPr lang="en-US"/>
          </a:p>
        </p:txBody>
      </p:sp>
      <p:sp>
        <p:nvSpPr>
          <p:cNvPr id="14339"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pPr>
              <a:defRPr/>
            </a:pPr>
            <a:endParaRPr lang="en-US"/>
          </a:p>
        </p:txBody>
      </p:sp>
      <p:sp>
        <p:nvSpPr>
          <p:cNvPr id="15364" name="Rectangle 4"/>
          <p:cNvSpPr>
            <a:spLocks noRo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14341"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14342"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pPr>
              <a:defRPr/>
            </a:pPr>
            <a:endParaRPr lang="en-US"/>
          </a:p>
        </p:txBody>
      </p:sp>
      <p:sp>
        <p:nvSpPr>
          <p:cNvPr id="14343"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pPr>
              <a:defRPr/>
            </a:pPr>
            <a:fld id="{A5B88B24-4F03-44E7-B02F-454DF095A72B}"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7"/>
          <p:cNvSpPr>
            <a:spLocks noGrp="1" noChangeArrowheads="1"/>
          </p:cNvSpPr>
          <p:nvPr>
            <p:ph type="sldNum" sz="quarter" idx="5"/>
          </p:nvPr>
        </p:nvSpPr>
        <p:spPr>
          <a:noFill/>
        </p:spPr>
        <p:txBody>
          <a:bodyPr/>
          <a:lstStyle/>
          <a:p>
            <a:fld id="{8C41B39B-BB36-45AC-8F23-455925514B8B}" type="slidenum">
              <a:rPr lang="en-US" smtClean="0"/>
              <a:pPr/>
              <a:t>6</a:t>
            </a:fld>
            <a:endParaRPr lang="en-US" smtClean="0"/>
          </a:p>
        </p:txBody>
      </p:sp>
      <p:sp>
        <p:nvSpPr>
          <p:cNvPr id="16387" name="Rectangle 2"/>
          <p:cNvSpPr>
            <a:spLocks noRot="1" noChangeArrowheads="1" noTextEdit="1"/>
          </p:cNvSpPr>
          <p:nvPr>
            <p:ph type="sldImg"/>
          </p:nvPr>
        </p:nvSpPr>
        <p:spPr>
          <a:xfrm>
            <a:off x="1144588" y="685800"/>
            <a:ext cx="4572000" cy="3429000"/>
          </a:xfrm>
          <a:ln/>
        </p:spPr>
      </p:sp>
      <p:sp>
        <p:nvSpPr>
          <p:cNvPr id="16388" name="Rectangle 3"/>
          <p:cNvSpPr>
            <a:spLocks noGrp="1" noChangeArrowheads="1"/>
          </p:cNvSpPr>
          <p:nvPr>
            <p:ph type="body" idx="1"/>
          </p:nvPr>
        </p:nvSpPr>
        <p:spPr>
          <a:xfrm>
            <a:off x="914400" y="4343400"/>
            <a:ext cx="5029200" cy="4114800"/>
          </a:xfrm>
          <a:noFill/>
          <a:ln/>
        </p:spPr>
        <p:txBody>
          <a:bodyPr/>
          <a:lstStyle/>
          <a:p>
            <a:pPr eaLnBrk="1" hangingPunct="1"/>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CA"/>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CA"/>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651C045B-B81A-4E85-9914-D0154F0CDB6C}"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0EADEDB5-E3A7-4DAA-ACF3-C774F8BD9A7B}"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09600"/>
            <a:ext cx="1943100" cy="5486400"/>
          </a:xfrm>
        </p:spPr>
        <p:txBody>
          <a:bodyPr vert="eaVert"/>
          <a:lstStyle/>
          <a:p>
            <a:r>
              <a:rPr lang="en-US" smtClean="0"/>
              <a:t>Click to edit Master title style</a:t>
            </a:r>
            <a:endParaRPr lang="en-CA"/>
          </a:p>
        </p:txBody>
      </p:sp>
      <p:sp>
        <p:nvSpPr>
          <p:cNvPr id="3" name="Vertical Text Placeholder 2"/>
          <p:cNvSpPr>
            <a:spLocks noGrp="1"/>
          </p:cNvSpPr>
          <p:nvPr>
            <p:ph type="body" orient="vert" idx="1"/>
          </p:nvPr>
        </p:nvSpPr>
        <p:spPr>
          <a:xfrm>
            <a:off x="685800" y="609600"/>
            <a:ext cx="5676900" cy="5486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9B14BC16-69F8-4EBD-B712-A261A07E3688}"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711E7A20-60C3-40DE-BD74-0B5577726036}"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CA"/>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BD6B6C9C-2BB2-4E88-8BE0-5C7C418D0903}"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E165DA2C-0EE9-486E-B595-624D7FEDF63F}"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CA"/>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5E96B5F5-E38B-4496-897A-67142807E04E}"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0A4834D0-88D0-472A-9D93-DC68DE94F4E4}"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CE73346B-901E-4A0C-AA77-60464D6E9FAB}"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CA"/>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5C8C248C-6047-4ECA-8638-F44A331563BD}"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CA"/>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CA"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8C4CCB96-33C9-46EC-9453-014550EFCED1}"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bwMode="auto">
          <a:xfrm>
            <a:off x="685800" y="609600"/>
            <a:ext cx="77724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6147" name="Rectangle 3"/>
          <p:cNvSpPr>
            <a:spLocks noGrp="1" noChangeArrowheads="1"/>
          </p:cNvSpPr>
          <p:nvPr>
            <p:ph type="body" idx="1"/>
          </p:nvPr>
        </p:nvSpPr>
        <p:spPr bwMode="auto">
          <a:xfrm>
            <a:off x="685800" y="1981200"/>
            <a:ext cx="77724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pPr>
              <a:defRPr/>
            </a:pPr>
            <a:endParaRPr lang="en-US"/>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pPr>
              <a:defRPr/>
            </a:pPr>
            <a:endParaRPr lang="en-US"/>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pPr>
              <a:defRPr/>
            </a:pPr>
            <a:fld id="{684525C0-ABF0-4437-AD26-151953C8DD73}"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fontAlgn="base">
        <a:spcBef>
          <a:spcPct val="0"/>
        </a:spcBef>
        <a:spcAft>
          <a:spcPct val="0"/>
        </a:spcAft>
        <a:defRPr sz="4400">
          <a:solidFill>
            <a:schemeClr val="tx2"/>
          </a:solidFill>
          <a:latin typeface="Times New Roman" pitchFamily="18" charset="0"/>
        </a:defRPr>
      </a:lvl6pPr>
      <a:lvl7pPr marL="914400" algn="ctr" rtl="0" fontAlgn="base">
        <a:spcBef>
          <a:spcPct val="0"/>
        </a:spcBef>
        <a:spcAft>
          <a:spcPct val="0"/>
        </a:spcAft>
        <a:defRPr sz="4400">
          <a:solidFill>
            <a:schemeClr val="tx2"/>
          </a:solidFill>
          <a:latin typeface="Times New Roman" pitchFamily="18" charset="0"/>
        </a:defRPr>
      </a:lvl7pPr>
      <a:lvl8pPr marL="1371600" algn="ctr" rtl="0" fontAlgn="base">
        <a:spcBef>
          <a:spcPct val="0"/>
        </a:spcBef>
        <a:spcAft>
          <a:spcPct val="0"/>
        </a:spcAft>
        <a:defRPr sz="4400">
          <a:solidFill>
            <a:schemeClr val="tx2"/>
          </a:solidFill>
          <a:latin typeface="Times New Roman" pitchFamily="18" charset="0"/>
        </a:defRPr>
      </a:lvl8pPr>
      <a:lvl9pPr marL="1828800" algn="ctr" rtl="0" fontAlgn="base">
        <a:spcBef>
          <a:spcPct val="0"/>
        </a:spcBef>
        <a:spcAft>
          <a:spcPct val="0"/>
        </a:spcAft>
        <a:defRPr sz="4400">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7.xml"/><Relationship Id="rId1" Type="http://schemas.openxmlformats.org/officeDocument/2006/relationships/vmlDrawing" Target="../drawings/vmlDrawing1.vml"/><Relationship Id="rId5" Type="http://schemas.openxmlformats.org/officeDocument/2006/relationships/oleObject" Target="../embeddings/oleObject3.bin"/><Relationship Id="rId4" Type="http://schemas.openxmlformats.org/officeDocument/2006/relationships/oleObject" Target="../embeddings/oleObject2.bin"/></Relationships>
</file>

<file path=ppt/slides/_rels/slide10.xml.rels><?xml version="1.0" encoding="UTF-8" standalone="yes"?>
<Relationships xmlns="http://schemas.openxmlformats.org/package/2006/relationships"><Relationship Id="rId2" Type="http://schemas.openxmlformats.org/officeDocument/2006/relationships/image" Target="../media/image25.wmf"/><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25.wmf"/><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slideLayout" Target="../slideLayouts/slideLayout7.xml"/><Relationship Id="rId1" Type="http://schemas.openxmlformats.org/officeDocument/2006/relationships/vmlDrawing" Target="../drawings/vmlDrawing5.vml"/><Relationship Id="rId6" Type="http://schemas.openxmlformats.org/officeDocument/2006/relationships/oleObject" Target="../embeddings/oleObject22.bin"/><Relationship Id="rId5" Type="http://schemas.openxmlformats.org/officeDocument/2006/relationships/oleObject" Target="../embeddings/oleObject21.bin"/><Relationship Id="rId4" Type="http://schemas.openxmlformats.org/officeDocument/2006/relationships/image" Target="../media/image24.wmf"/></Relationships>
</file>

<file path=ppt/slides/_rels/slide2.xml.rels><?xml version="1.0" encoding="UTF-8" standalone="yes"?>
<Relationships xmlns="http://schemas.openxmlformats.org/package/2006/relationships"><Relationship Id="rId3" Type="http://schemas.openxmlformats.org/officeDocument/2006/relationships/oleObject" Target="../embeddings/oleObject4.bin"/><Relationship Id="rId7" Type="http://schemas.openxmlformats.org/officeDocument/2006/relationships/oleObject" Target="../embeddings/oleObject8.bin"/><Relationship Id="rId2" Type="http://schemas.openxmlformats.org/officeDocument/2006/relationships/slideLayout" Target="../slideLayouts/slideLayout7.xml"/><Relationship Id="rId1" Type="http://schemas.openxmlformats.org/officeDocument/2006/relationships/vmlDrawing" Target="../drawings/vmlDrawing2.vml"/><Relationship Id="rId6" Type="http://schemas.openxmlformats.org/officeDocument/2006/relationships/oleObject" Target="../embeddings/oleObject7.bin"/><Relationship Id="rId5" Type="http://schemas.openxmlformats.org/officeDocument/2006/relationships/oleObject" Target="../embeddings/oleObject6.bin"/><Relationship Id="rId4" Type="http://schemas.openxmlformats.org/officeDocument/2006/relationships/oleObject" Target="../embeddings/oleObject5.bin"/></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oleObject" Target="../embeddings/oleObject9.bin"/><Relationship Id="rId2" Type="http://schemas.openxmlformats.org/officeDocument/2006/relationships/slideLayout" Target="../slideLayouts/slideLayout7.xml"/><Relationship Id="rId1" Type="http://schemas.openxmlformats.org/officeDocument/2006/relationships/vmlDrawing" Target="../drawings/vmlDrawing3.vml"/><Relationship Id="rId5" Type="http://schemas.openxmlformats.org/officeDocument/2006/relationships/oleObject" Target="../embeddings/oleObject11.bin"/><Relationship Id="rId4" Type="http://schemas.openxmlformats.org/officeDocument/2006/relationships/oleObject" Target="../embeddings/oleObject10.bin"/></Relationships>
</file>

<file path=ppt/slides/_rels/slide5.xml.rels><?xml version="1.0" encoding="UTF-8" standalone="yes"?>
<Relationships xmlns="http://schemas.openxmlformats.org/package/2006/relationships"><Relationship Id="rId8" Type="http://schemas.openxmlformats.org/officeDocument/2006/relationships/oleObject" Target="../embeddings/oleObject17.bin"/><Relationship Id="rId3" Type="http://schemas.openxmlformats.org/officeDocument/2006/relationships/oleObject" Target="../embeddings/oleObject12.bin"/><Relationship Id="rId7" Type="http://schemas.openxmlformats.org/officeDocument/2006/relationships/oleObject" Target="../embeddings/oleObject16.bin"/><Relationship Id="rId2" Type="http://schemas.openxmlformats.org/officeDocument/2006/relationships/slideLayout" Target="../slideLayouts/slideLayout7.xml"/><Relationship Id="rId1" Type="http://schemas.openxmlformats.org/officeDocument/2006/relationships/vmlDrawing" Target="../drawings/vmlDrawing4.vml"/><Relationship Id="rId6" Type="http://schemas.openxmlformats.org/officeDocument/2006/relationships/oleObject" Target="../embeddings/oleObject15.bin"/><Relationship Id="rId11" Type="http://schemas.openxmlformats.org/officeDocument/2006/relationships/oleObject" Target="../embeddings/oleObject20.bin"/><Relationship Id="rId5" Type="http://schemas.openxmlformats.org/officeDocument/2006/relationships/oleObject" Target="../embeddings/oleObject14.bin"/><Relationship Id="rId10" Type="http://schemas.openxmlformats.org/officeDocument/2006/relationships/oleObject" Target="../embeddings/oleObject19.bin"/><Relationship Id="rId4" Type="http://schemas.openxmlformats.org/officeDocument/2006/relationships/oleObject" Target="../embeddings/oleObject13.bin"/><Relationship Id="rId9" Type="http://schemas.openxmlformats.org/officeDocument/2006/relationships/oleObject" Target="../embeddings/oleObject18.bin"/></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7.xml"/><Relationship Id="rId1" Type="http://schemas.openxmlformats.org/officeDocument/2006/relationships/tags" Target="../tags/tag1.xml"/><Relationship Id="rId4" Type="http://schemas.openxmlformats.org/officeDocument/2006/relationships/image" Target="../media/image21.wmf"/></Relationships>
</file>

<file path=ppt/slides/_rels/slide7.xml.rels><?xml version="1.0" encoding="UTF-8" standalone="yes"?>
<Relationships xmlns="http://schemas.openxmlformats.org/package/2006/relationships"><Relationship Id="rId3" Type="http://schemas.openxmlformats.org/officeDocument/2006/relationships/image" Target="../media/image23.wmf"/><Relationship Id="rId2" Type="http://schemas.openxmlformats.org/officeDocument/2006/relationships/image" Target="../media/image22.wmf"/><Relationship Id="rId1" Type="http://schemas.openxmlformats.org/officeDocument/2006/relationships/slideLayout" Target="../slideLayouts/slideLayout7.xml"/><Relationship Id="rId4" Type="http://schemas.openxmlformats.org/officeDocument/2006/relationships/image" Target="../media/image24.wmf"/></Relationships>
</file>

<file path=ppt/slides/_rels/slide8.xml.rels><?xml version="1.0" encoding="UTF-8" standalone="yes"?>
<Relationships xmlns="http://schemas.openxmlformats.org/package/2006/relationships"><Relationship Id="rId3" Type="http://schemas.openxmlformats.org/officeDocument/2006/relationships/image" Target="../media/image23.wmf"/><Relationship Id="rId2" Type="http://schemas.openxmlformats.org/officeDocument/2006/relationships/image" Target="../media/image22.wmf"/><Relationship Id="rId1" Type="http://schemas.openxmlformats.org/officeDocument/2006/relationships/slideLayout" Target="../slideLayouts/slideLayout7.xml"/><Relationship Id="rId4" Type="http://schemas.openxmlformats.org/officeDocument/2006/relationships/image" Target="../media/image24.wmf"/></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9" name="Text Box 2"/>
          <p:cNvSpPr txBox="1">
            <a:spLocks noChangeArrowheads="1"/>
          </p:cNvSpPr>
          <p:nvPr/>
        </p:nvSpPr>
        <p:spPr bwMode="auto">
          <a:xfrm>
            <a:off x="457200" y="273050"/>
            <a:ext cx="4724400" cy="641350"/>
          </a:xfrm>
          <a:prstGeom prst="rect">
            <a:avLst/>
          </a:prstGeom>
          <a:noFill/>
          <a:ln w="9525">
            <a:noFill/>
            <a:miter lim="800000"/>
            <a:headEnd/>
            <a:tailEnd/>
          </a:ln>
        </p:spPr>
        <p:txBody>
          <a:bodyPr>
            <a:spAutoFit/>
          </a:bodyPr>
          <a:lstStyle/>
          <a:p>
            <a:pPr>
              <a:spcBef>
                <a:spcPct val="50000"/>
              </a:spcBef>
            </a:pPr>
            <a:r>
              <a:rPr lang="en-US" sz="3600">
                <a:solidFill>
                  <a:schemeClr val="accent2"/>
                </a:solidFill>
              </a:rPr>
              <a:t> Similar Triangles</a:t>
            </a:r>
          </a:p>
        </p:txBody>
      </p:sp>
      <p:grpSp>
        <p:nvGrpSpPr>
          <p:cNvPr id="2" name="Group 26"/>
          <p:cNvGrpSpPr>
            <a:grpSpLocks/>
          </p:cNvGrpSpPr>
          <p:nvPr/>
        </p:nvGrpSpPr>
        <p:grpSpPr bwMode="auto">
          <a:xfrm>
            <a:off x="914400" y="304800"/>
            <a:ext cx="8051800" cy="2324100"/>
            <a:chOff x="576" y="192"/>
            <a:chExt cx="5072" cy="1464"/>
          </a:xfrm>
        </p:grpSpPr>
        <p:grpSp>
          <p:nvGrpSpPr>
            <p:cNvPr id="1054" name="Group 11"/>
            <p:cNvGrpSpPr>
              <a:grpSpLocks/>
            </p:cNvGrpSpPr>
            <p:nvPr/>
          </p:nvGrpSpPr>
          <p:grpSpPr bwMode="auto">
            <a:xfrm>
              <a:off x="2064" y="192"/>
              <a:ext cx="3584" cy="1464"/>
              <a:chOff x="2088" y="408"/>
              <a:chExt cx="3584" cy="1464"/>
            </a:xfrm>
          </p:grpSpPr>
          <p:sp>
            <p:nvSpPr>
              <p:cNvPr id="1056" name="AutoShape 3"/>
              <p:cNvSpPr>
                <a:spLocks noChangeArrowheads="1"/>
              </p:cNvSpPr>
              <p:nvPr/>
            </p:nvSpPr>
            <p:spPr bwMode="auto">
              <a:xfrm>
                <a:off x="2232" y="1008"/>
                <a:ext cx="1248" cy="624"/>
              </a:xfrm>
              <a:prstGeom prst="triangle">
                <a:avLst>
                  <a:gd name="adj" fmla="val 87981"/>
                </a:avLst>
              </a:prstGeom>
              <a:noFill/>
              <a:ln w="28575">
                <a:solidFill>
                  <a:schemeClr val="tx1"/>
                </a:solidFill>
                <a:miter lim="800000"/>
                <a:headEnd/>
                <a:tailEnd/>
              </a:ln>
            </p:spPr>
            <p:txBody>
              <a:bodyPr wrap="none" anchor="ctr"/>
              <a:lstStyle/>
              <a:p>
                <a:endParaRPr lang="en-CA"/>
              </a:p>
            </p:txBody>
          </p:sp>
          <p:sp>
            <p:nvSpPr>
              <p:cNvPr id="1057" name="AutoShape 4"/>
              <p:cNvSpPr>
                <a:spLocks noChangeArrowheads="1"/>
              </p:cNvSpPr>
              <p:nvPr/>
            </p:nvSpPr>
            <p:spPr bwMode="auto">
              <a:xfrm>
                <a:off x="3744" y="672"/>
                <a:ext cx="1584" cy="960"/>
              </a:xfrm>
              <a:prstGeom prst="triangle">
                <a:avLst>
                  <a:gd name="adj" fmla="val 87981"/>
                </a:avLst>
              </a:prstGeom>
              <a:noFill/>
              <a:ln w="28575">
                <a:solidFill>
                  <a:schemeClr val="tx1"/>
                </a:solidFill>
                <a:miter lim="800000"/>
                <a:headEnd/>
                <a:tailEnd/>
              </a:ln>
            </p:spPr>
            <p:txBody>
              <a:bodyPr wrap="none" anchor="ctr"/>
              <a:lstStyle/>
              <a:p>
                <a:endParaRPr lang="en-CA"/>
              </a:p>
            </p:txBody>
          </p:sp>
          <p:sp>
            <p:nvSpPr>
              <p:cNvPr id="1058" name="Text Box 5"/>
              <p:cNvSpPr txBox="1">
                <a:spLocks noChangeArrowheads="1"/>
              </p:cNvSpPr>
              <p:nvPr/>
            </p:nvSpPr>
            <p:spPr bwMode="auto">
              <a:xfrm>
                <a:off x="3168" y="720"/>
                <a:ext cx="480" cy="288"/>
              </a:xfrm>
              <a:prstGeom prst="rect">
                <a:avLst/>
              </a:prstGeom>
              <a:noFill/>
              <a:ln w="9525">
                <a:noFill/>
                <a:miter lim="800000"/>
                <a:headEnd/>
                <a:tailEnd/>
              </a:ln>
            </p:spPr>
            <p:txBody>
              <a:bodyPr>
                <a:spAutoFit/>
              </a:bodyPr>
              <a:lstStyle/>
              <a:p>
                <a:pPr>
                  <a:spcBef>
                    <a:spcPct val="50000"/>
                  </a:spcBef>
                </a:pPr>
                <a:r>
                  <a:rPr lang="en-US"/>
                  <a:t>A</a:t>
                </a:r>
              </a:p>
            </p:txBody>
          </p:sp>
          <p:sp>
            <p:nvSpPr>
              <p:cNvPr id="1059" name="Text Box 6"/>
              <p:cNvSpPr txBox="1">
                <a:spLocks noChangeArrowheads="1"/>
              </p:cNvSpPr>
              <p:nvPr/>
            </p:nvSpPr>
            <p:spPr bwMode="auto">
              <a:xfrm>
                <a:off x="2088" y="1576"/>
                <a:ext cx="480" cy="288"/>
              </a:xfrm>
              <a:prstGeom prst="rect">
                <a:avLst/>
              </a:prstGeom>
              <a:noFill/>
              <a:ln w="9525">
                <a:noFill/>
                <a:miter lim="800000"/>
                <a:headEnd/>
                <a:tailEnd/>
              </a:ln>
            </p:spPr>
            <p:txBody>
              <a:bodyPr>
                <a:spAutoFit/>
              </a:bodyPr>
              <a:lstStyle/>
              <a:p>
                <a:pPr>
                  <a:spcBef>
                    <a:spcPct val="50000"/>
                  </a:spcBef>
                </a:pPr>
                <a:r>
                  <a:rPr lang="en-US"/>
                  <a:t>B</a:t>
                </a:r>
              </a:p>
            </p:txBody>
          </p:sp>
          <p:sp>
            <p:nvSpPr>
              <p:cNvPr id="1060" name="Text Box 7"/>
              <p:cNvSpPr txBox="1">
                <a:spLocks noChangeArrowheads="1"/>
              </p:cNvSpPr>
              <p:nvPr/>
            </p:nvSpPr>
            <p:spPr bwMode="auto">
              <a:xfrm>
                <a:off x="3360" y="1576"/>
                <a:ext cx="480" cy="288"/>
              </a:xfrm>
              <a:prstGeom prst="rect">
                <a:avLst/>
              </a:prstGeom>
              <a:noFill/>
              <a:ln w="9525">
                <a:noFill/>
                <a:miter lim="800000"/>
                <a:headEnd/>
                <a:tailEnd/>
              </a:ln>
            </p:spPr>
            <p:txBody>
              <a:bodyPr>
                <a:spAutoFit/>
              </a:bodyPr>
              <a:lstStyle/>
              <a:p>
                <a:pPr>
                  <a:spcBef>
                    <a:spcPct val="50000"/>
                  </a:spcBef>
                </a:pPr>
                <a:r>
                  <a:rPr lang="en-US"/>
                  <a:t>C</a:t>
                </a:r>
              </a:p>
            </p:txBody>
          </p:sp>
          <p:sp>
            <p:nvSpPr>
              <p:cNvPr id="1061" name="Text Box 8"/>
              <p:cNvSpPr txBox="1">
                <a:spLocks noChangeArrowheads="1"/>
              </p:cNvSpPr>
              <p:nvPr/>
            </p:nvSpPr>
            <p:spPr bwMode="auto">
              <a:xfrm>
                <a:off x="3624" y="1576"/>
                <a:ext cx="480" cy="288"/>
              </a:xfrm>
              <a:prstGeom prst="rect">
                <a:avLst/>
              </a:prstGeom>
              <a:noFill/>
              <a:ln w="9525">
                <a:noFill/>
                <a:miter lim="800000"/>
                <a:headEnd/>
                <a:tailEnd/>
              </a:ln>
            </p:spPr>
            <p:txBody>
              <a:bodyPr>
                <a:spAutoFit/>
              </a:bodyPr>
              <a:lstStyle/>
              <a:p>
                <a:pPr>
                  <a:spcBef>
                    <a:spcPct val="50000"/>
                  </a:spcBef>
                </a:pPr>
                <a:r>
                  <a:rPr lang="en-US"/>
                  <a:t>E</a:t>
                </a:r>
              </a:p>
            </p:txBody>
          </p:sp>
          <p:sp>
            <p:nvSpPr>
              <p:cNvPr id="1062" name="Text Box 9"/>
              <p:cNvSpPr txBox="1">
                <a:spLocks noChangeArrowheads="1"/>
              </p:cNvSpPr>
              <p:nvPr/>
            </p:nvSpPr>
            <p:spPr bwMode="auto">
              <a:xfrm>
                <a:off x="5192" y="1584"/>
                <a:ext cx="480" cy="288"/>
              </a:xfrm>
              <a:prstGeom prst="rect">
                <a:avLst/>
              </a:prstGeom>
              <a:noFill/>
              <a:ln w="9525">
                <a:noFill/>
                <a:miter lim="800000"/>
                <a:headEnd/>
                <a:tailEnd/>
              </a:ln>
            </p:spPr>
            <p:txBody>
              <a:bodyPr>
                <a:spAutoFit/>
              </a:bodyPr>
              <a:lstStyle/>
              <a:p>
                <a:pPr>
                  <a:spcBef>
                    <a:spcPct val="50000"/>
                  </a:spcBef>
                </a:pPr>
                <a:r>
                  <a:rPr lang="en-US"/>
                  <a:t>F</a:t>
                </a:r>
              </a:p>
            </p:txBody>
          </p:sp>
          <p:sp>
            <p:nvSpPr>
              <p:cNvPr id="1063" name="Text Box 10"/>
              <p:cNvSpPr txBox="1">
                <a:spLocks noChangeArrowheads="1"/>
              </p:cNvSpPr>
              <p:nvPr/>
            </p:nvSpPr>
            <p:spPr bwMode="auto">
              <a:xfrm>
                <a:off x="5016" y="408"/>
                <a:ext cx="480" cy="288"/>
              </a:xfrm>
              <a:prstGeom prst="rect">
                <a:avLst/>
              </a:prstGeom>
              <a:noFill/>
              <a:ln w="9525">
                <a:noFill/>
                <a:miter lim="800000"/>
                <a:headEnd/>
                <a:tailEnd/>
              </a:ln>
            </p:spPr>
            <p:txBody>
              <a:bodyPr>
                <a:spAutoFit/>
              </a:bodyPr>
              <a:lstStyle/>
              <a:p>
                <a:pPr>
                  <a:spcBef>
                    <a:spcPct val="50000"/>
                  </a:spcBef>
                </a:pPr>
                <a:r>
                  <a:rPr lang="en-US"/>
                  <a:t>D</a:t>
                </a:r>
              </a:p>
            </p:txBody>
          </p:sp>
        </p:grpSp>
        <p:sp>
          <p:nvSpPr>
            <p:cNvPr id="1055" name="Text Box 12"/>
            <p:cNvSpPr txBox="1">
              <a:spLocks noChangeArrowheads="1"/>
            </p:cNvSpPr>
            <p:nvPr/>
          </p:nvSpPr>
          <p:spPr bwMode="auto">
            <a:xfrm>
              <a:off x="576" y="672"/>
              <a:ext cx="1872" cy="865"/>
            </a:xfrm>
            <a:prstGeom prst="rect">
              <a:avLst/>
            </a:prstGeom>
            <a:noFill/>
            <a:ln w="9525">
              <a:noFill/>
              <a:miter lim="800000"/>
              <a:headEnd/>
              <a:tailEnd/>
            </a:ln>
          </p:spPr>
          <p:txBody>
            <a:bodyPr>
              <a:spAutoFit/>
            </a:bodyPr>
            <a:lstStyle/>
            <a:p>
              <a:pPr>
                <a:spcBef>
                  <a:spcPct val="50000"/>
                </a:spcBef>
              </a:pPr>
              <a:r>
                <a:rPr lang="en-US" sz="2800"/>
                <a:t>Similar triangles have the same shape.</a:t>
              </a:r>
            </a:p>
          </p:txBody>
        </p:sp>
      </p:grpSp>
      <p:sp>
        <p:nvSpPr>
          <p:cNvPr id="2061" name="Text Box 13"/>
          <p:cNvSpPr txBox="1">
            <a:spLocks noChangeArrowheads="1"/>
          </p:cNvSpPr>
          <p:nvPr/>
        </p:nvSpPr>
        <p:spPr bwMode="auto">
          <a:xfrm>
            <a:off x="609600" y="2819400"/>
            <a:ext cx="8077200" cy="955675"/>
          </a:xfrm>
          <a:prstGeom prst="rect">
            <a:avLst/>
          </a:prstGeom>
          <a:noFill/>
          <a:ln w="9525">
            <a:solidFill>
              <a:srgbClr val="FF0000"/>
            </a:solidFill>
            <a:miter lim="800000"/>
            <a:headEnd/>
            <a:tailEnd/>
          </a:ln>
        </p:spPr>
        <p:txBody>
          <a:bodyPr>
            <a:spAutoFit/>
          </a:bodyPr>
          <a:lstStyle/>
          <a:p>
            <a:pPr>
              <a:spcBef>
                <a:spcPct val="50000"/>
              </a:spcBef>
            </a:pPr>
            <a:r>
              <a:rPr lang="en-US" sz="2800"/>
              <a:t>Similar triangles have corresponding angles equal and corresponding sides are proportional. </a:t>
            </a:r>
          </a:p>
        </p:txBody>
      </p:sp>
      <p:sp>
        <p:nvSpPr>
          <p:cNvPr id="2062" name="Text Box 14"/>
          <p:cNvSpPr txBox="1">
            <a:spLocks noChangeArrowheads="1"/>
          </p:cNvSpPr>
          <p:nvPr/>
        </p:nvSpPr>
        <p:spPr bwMode="auto">
          <a:xfrm>
            <a:off x="533400" y="3943350"/>
            <a:ext cx="3962400" cy="579438"/>
          </a:xfrm>
          <a:prstGeom prst="rect">
            <a:avLst/>
          </a:prstGeom>
          <a:noFill/>
          <a:ln w="9525">
            <a:noFill/>
            <a:miter lim="800000"/>
            <a:headEnd/>
            <a:tailEnd/>
          </a:ln>
        </p:spPr>
        <p:txBody>
          <a:bodyPr>
            <a:spAutoFit/>
          </a:bodyPr>
          <a:lstStyle/>
          <a:p>
            <a:pPr>
              <a:spcBef>
                <a:spcPct val="50000"/>
              </a:spcBef>
            </a:pPr>
            <a:r>
              <a:rPr lang="en-US" sz="3200"/>
              <a:t>If</a:t>
            </a:r>
            <a:r>
              <a:rPr lang="en-US" sz="3200">
                <a:latin typeface="Symbol" pitchFamily="18" charset="2"/>
              </a:rPr>
              <a:t> D</a:t>
            </a:r>
            <a:r>
              <a:rPr lang="en-US" sz="3200"/>
              <a:t>ABC ~ </a:t>
            </a:r>
            <a:r>
              <a:rPr lang="en-US" sz="3200">
                <a:latin typeface="Symbol" pitchFamily="18" charset="2"/>
              </a:rPr>
              <a:t>D</a:t>
            </a:r>
            <a:r>
              <a:rPr lang="en-US" sz="3200"/>
              <a:t>DEF then</a:t>
            </a:r>
          </a:p>
        </p:txBody>
      </p:sp>
      <p:sp>
        <p:nvSpPr>
          <p:cNvPr id="2063" name="Text Box 15"/>
          <p:cNvSpPr txBox="1">
            <a:spLocks noChangeArrowheads="1"/>
          </p:cNvSpPr>
          <p:nvPr/>
        </p:nvSpPr>
        <p:spPr bwMode="auto">
          <a:xfrm>
            <a:off x="2895600" y="4648200"/>
            <a:ext cx="5791200" cy="579438"/>
          </a:xfrm>
          <a:prstGeom prst="rect">
            <a:avLst/>
          </a:prstGeom>
          <a:noFill/>
          <a:ln w="9525">
            <a:noFill/>
            <a:miter lim="800000"/>
            <a:headEnd/>
            <a:tailEnd/>
          </a:ln>
        </p:spPr>
        <p:txBody>
          <a:bodyPr>
            <a:spAutoFit/>
          </a:bodyPr>
          <a:lstStyle/>
          <a:p>
            <a:pPr>
              <a:spcBef>
                <a:spcPct val="50000"/>
              </a:spcBef>
            </a:pPr>
            <a:r>
              <a:rPr lang="en-US" sz="3200">
                <a:latin typeface="Symbol" pitchFamily="18" charset="2"/>
              </a:rPr>
              <a:t>Ð</a:t>
            </a:r>
            <a:r>
              <a:rPr lang="en-US" sz="3200"/>
              <a:t>A = </a:t>
            </a:r>
            <a:r>
              <a:rPr lang="en-US" sz="3200">
                <a:latin typeface="Symbol" pitchFamily="18" charset="2"/>
              </a:rPr>
              <a:t>Ð</a:t>
            </a:r>
            <a:r>
              <a:rPr lang="en-US" sz="3200"/>
              <a:t>D , </a:t>
            </a:r>
            <a:r>
              <a:rPr lang="en-US" sz="3200">
                <a:latin typeface="Symbol" pitchFamily="18" charset="2"/>
              </a:rPr>
              <a:t>Ð</a:t>
            </a:r>
            <a:r>
              <a:rPr lang="en-US" sz="3200"/>
              <a:t>B = </a:t>
            </a:r>
            <a:r>
              <a:rPr lang="en-US" sz="3200">
                <a:latin typeface="Symbol" pitchFamily="18" charset="2"/>
              </a:rPr>
              <a:t>Ð</a:t>
            </a:r>
            <a:r>
              <a:rPr lang="en-US" sz="3200"/>
              <a:t>E , </a:t>
            </a:r>
            <a:r>
              <a:rPr lang="en-US" sz="3200">
                <a:latin typeface="Symbol" pitchFamily="18" charset="2"/>
              </a:rPr>
              <a:t>Ð</a:t>
            </a:r>
            <a:r>
              <a:rPr lang="en-US" sz="3200"/>
              <a:t>C = </a:t>
            </a:r>
            <a:r>
              <a:rPr lang="en-US" sz="3200">
                <a:latin typeface="Symbol" pitchFamily="18" charset="2"/>
              </a:rPr>
              <a:t>Ð</a:t>
            </a:r>
            <a:r>
              <a:rPr lang="en-US" sz="3200"/>
              <a:t>F  </a:t>
            </a:r>
            <a:endParaRPr lang="en-US"/>
          </a:p>
        </p:txBody>
      </p:sp>
      <p:graphicFrame>
        <p:nvGraphicFramePr>
          <p:cNvPr id="2064" name="Object 16"/>
          <p:cNvGraphicFramePr>
            <a:graphicFrameLocks noChangeAspect="1"/>
          </p:cNvGraphicFramePr>
          <p:nvPr/>
        </p:nvGraphicFramePr>
        <p:xfrm>
          <a:off x="2900363" y="5359400"/>
          <a:ext cx="752475" cy="1062038"/>
        </p:xfrm>
        <a:graphic>
          <a:graphicData uri="http://schemas.openxmlformats.org/presentationml/2006/ole">
            <p:oleObj spid="_x0000_s1026" name="Equation" r:id="rId3" imgW="279360" imgH="393480" progId="Equation.DSMT4">
              <p:embed/>
            </p:oleObj>
          </a:graphicData>
        </a:graphic>
      </p:graphicFrame>
      <p:grpSp>
        <p:nvGrpSpPr>
          <p:cNvPr id="4" name="Group 23"/>
          <p:cNvGrpSpPr>
            <a:grpSpLocks/>
          </p:cNvGrpSpPr>
          <p:nvPr/>
        </p:nvGrpSpPr>
        <p:grpSpPr bwMode="auto">
          <a:xfrm>
            <a:off x="1320800" y="4038600"/>
            <a:ext cx="1892300" cy="0"/>
            <a:chOff x="832" y="2656"/>
            <a:chExt cx="1192" cy="0"/>
          </a:xfrm>
        </p:grpSpPr>
        <p:sp>
          <p:nvSpPr>
            <p:cNvPr id="1052" name="Line 17"/>
            <p:cNvSpPr>
              <a:spLocks noChangeShapeType="1"/>
            </p:cNvSpPr>
            <p:nvPr/>
          </p:nvSpPr>
          <p:spPr bwMode="auto">
            <a:xfrm>
              <a:off x="832" y="2656"/>
              <a:ext cx="288" cy="0"/>
            </a:xfrm>
            <a:prstGeom prst="line">
              <a:avLst/>
            </a:prstGeom>
            <a:noFill/>
            <a:ln w="38100">
              <a:solidFill>
                <a:srgbClr val="33CC33"/>
              </a:solidFill>
              <a:round/>
              <a:headEnd/>
              <a:tailEnd/>
            </a:ln>
          </p:spPr>
          <p:txBody>
            <a:bodyPr/>
            <a:lstStyle/>
            <a:p>
              <a:endParaRPr lang="en-CA"/>
            </a:p>
          </p:txBody>
        </p:sp>
        <p:sp>
          <p:nvSpPr>
            <p:cNvPr id="1053" name="Line 18"/>
            <p:cNvSpPr>
              <a:spLocks noChangeShapeType="1"/>
            </p:cNvSpPr>
            <p:nvPr/>
          </p:nvSpPr>
          <p:spPr bwMode="auto">
            <a:xfrm>
              <a:off x="1736" y="2656"/>
              <a:ext cx="288" cy="0"/>
            </a:xfrm>
            <a:prstGeom prst="line">
              <a:avLst/>
            </a:prstGeom>
            <a:noFill/>
            <a:ln w="38100">
              <a:solidFill>
                <a:srgbClr val="33CC33"/>
              </a:solidFill>
              <a:round/>
              <a:headEnd/>
              <a:tailEnd/>
            </a:ln>
          </p:spPr>
          <p:txBody>
            <a:bodyPr/>
            <a:lstStyle/>
            <a:p>
              <a:endParaRPr lang="en-CA"/>
            </a:p>
          </p:txBody>
        </p:sp>
      </p:grpSp>
      <p:grpSp>
        <p:nvGrpSpPr>
          <p:cNvPr id="5" name="Group 24"/>
          <p:cNvGrpSpPr>
            <a:grpSpLocks/>
          </p:cNvGrpSpPr>
          <p:nvPr/>
        </p:nvGrpSpPr>
        <p:grpSpPr bwMode="auto">
          <a:xfrm>
            <a:off x="1562100" y="4445000"/>
            <a:ext cx="1930400" cy="0"/>
            <a:chOff x="984" y="2912"/>
            <a:chExt cx="1216" cy="0"/>
          </a:xfrm>
        </p:grpSpPr>
        <p:sp>
          <p:nvSpPr>
            <p:cNvPr id="1050" name="Line 19"/>
            <p:cNvSpPr>
              <a:spLocks noChangeShapeType="1"/>
            </p:cNvSpPr>
            <p:nvPr/>
          </p:nvSpPr>
          <p:spPr bwMode="auto">
            <a:xfrm>
              <a:off x="984" y="2912"/>
              <a:ext cx="288" cy="0"/>
            </a:xfrm>
            <a:prstGeom prst="line">
              <a:avLst/>
            </a:prstGeom>
            <a:noFill/>
            <a:ln w="38100">
              <a:solidFill>
                <a:srgbClr val="3399FF"/>
              </a:solidFill>
              <a:round/>
              <a:headEnd/>
              <a:tailEnd/>
            </a:ln>
          </p:spPr>
          <p:txBody>
            <a:bodyPr/>
            <a:lstStyle/>
            <a:p>
              <a:endParaRPr lang="en-CA"/>
            </a:p>
          </p:txBody>
        </p:sp>
        <p:sp>
          <p:nvSpPr>
            <p:cNvPr id="1051" name="Line 20"/>
            <p:cNvSpPr>
              <a:spLocks noChangeShapeType="1"/>
            </p:cNvSpPr>
            <p:nvPr/>
          </p:nvSpPr>
          <p:spPr bwMode="auto">
            <a:xfrm>
              <a:off x="1912" y="2912"/>
              <a:ext cx="288" cy="0"/>
            </a:xfrm>
            <a:prstGeom prst="line">
              <a:avLst/>
            </a:prstGeom>
            <a:noFill/>
            <a:ln w="38100">
              <a:solidFill>
                <a:srgbClr val="3399FF"/>
              </a:solidFill>
              <a:round/>
              <a:headEnd/>
              <a:tailEnd/>
            </a:ln>
          </p:spPr>
          <p:txBody>
            <a:bodyPr/>
            <a:lstStyle/>
            <a:p>
              <a:endParaRPr lang="en-CA"/>
            </a:p>
          </p:txBody>
        </p:sp>
      </p:grpSp>
      <p:grpSp>
        <p:nvGrpSpPr>
          <p:cNvPr id="6" name="Group 25"/>
          <p:cNvGrpSpPr>
            <a:grpSpLocks/>
          </p:cNvGrpSpPr>
          <p:nvPr/>
        </p:nvGrpSpPr>
        <p:grpSpPr bwMode="auto">
          <a:xfrm>
            <a:off x="1333500" y="4419600"/>
            <a:ext cx="2057400" cy="228600"/>
            <a:chOff x="840" y="2912"/>
            <a:chExt cx="1296" cy="144"/>
          </a:xfrm>
        </p:grpSpPr>
        <p:sp>
          <p:nvSpPr>
            <p:cNvPr id="1048" name="Arc 21"/>
            <p:cNvSpPr>
              <a:spLocks/>
            </p:cNvSpPr>
            <p:nvPr/>
          </p:nvSpPr>
          <p:spPr bwMode="auto">
            <a:xfrm flipV="1">
              <a:off x="840" y="2912"/>
              <a:ext cx="384" cy="144"/>
            </a:xfrm>
            <a:custGeom>
              <a:avLst/>
              <a:gdLst>
                <a:gd name="T0" fmla="*/ 0 w 42512"/>
                <a:gd name="T1" fmla="*/ 0 h 21600"/>
                <a:gd name="T2" fmla="*/ 0 w 42512"/>
                <a:gd name="T3" fmla="*/ 0 h 21600"/>
                <a:gd name="T4" fmla="*/ 0 w 42512"/>
                <a:gd name="T5" fmla="*/ 0 h 21600"/>
                <a:gd name="T6" fmla="*/ 0 60000 65536"/>
                <a:gd name="T7" fmla="*/ 0 60000 65536"/>
                <a:gd name="T8" fmla="*/ 0 60000 65536"/>
                <a:gd name="T9" fmla="*/ 0 w 42512"/>
                <a:gd name="T10" fmla="*/ 0 h 21600"/>
                <a:gd name="T11" fmla="*/ 42512 w 42512"/>
                <a:gd name="T12" fmla="*/ 21600 h 21600"/>
              </a:gdLst>
              <a:ahLst/>
              <a:cxnLst>
                <a:cxn ang="T6">
                  <a:pos x="T0" y="T1"/>
                </a:cxn>
                <a:cxn ang="T7">
                  <a:pos x="T2" y="T3"/>
                </a:cxn>
                <a:cxn ang="T8">
                  <a:pos x="T4" y="T5"/>
                </a:cxn>
              </a:cxnLst>
              <a:rect l="T9" t="T10" r="T11" b="T12"/>
              <a:pathLst>
                <a:path w="42512" h="21600" fill="none" extrusionOk="0">
                  <a:moveTo>
                    <a:pt x="0" y="17455"/>
                  </a:moveTo>
                  <a:cubicBezTo>
                    <a:pt x="1982" y="7315"/>
                    <a:pt x="10867" y="-1"/>
                    <a:pt x="21199" y="0"/>
                  </a:cubicBezTo>
                  <a:cubicBezTo>
                    <a:pt x="31774" y="0"/>
                    <a:pt x="40795" y="7657"/>
                    <a:pt x="42512" y="18092"/>
                  </a:cubicBezTo>
                </a:path>
                <a:path w="42512" h="21600" stroke="0" extrusionOk="0">
                  <a:moveTo>
                    <a:pt x="0" y="17455"/>
                  </a:moveTo>
                  <a:cubicBezTo>
                    <a:pt x="1982" y="7315"/>
                    <a:pt x="10867" y="-1"/>
                    <a:pt x="21199" y="0"/>
                  </a:cubicBezTo>
                  <a:cubicBezTo>
                    <a:pt x="31774" y="0"/>
                    <a:pt x="40795" y="7657"/>
                    <a:pt x="42512" y="18092"/>
                  </a:cubicBezTo>
                  <a:lnTo>
                    <a:pt x="21199" y="21600"/>
                  </a:lnTo>
                  <a:close/>
                </a:path>
              </a:pathLst>
            </a:custGeom>
            <a:noFill/>
            <a:ln w="28575">
              <a:solidFill>
                <a:srgbClr val="996633"/>
              </a:solidFill>
              <a:round/>
              <a:headEnd/>
              <a:tailEnd/>
            </a:ln>
          </p:spPr>
          <p:txBody>
            <a:bodyPr wrap="none" anchor="ctr"/>
            <a:lstStyle/>
            <a:p>
              <a:endParaRPr lang="en-CA"/>
            </a:p>
          </p:txBody>
        </p:sp>
        <p:sp>
          <p:nvSpPr>
            <p:cNvPr id="1049" name="Arc 22"/>
            <p:cNvSpPr>
              <a:spLocks/>
            </p:cNvSpPr>
            <p:nvPr/>
          </p:nvSpPr>
          <p:spPr bwMode="auto">
            <a:xfrm flipV="1">
              <a:off x="1752" y="2912"/>
              <a:ext cx="384" cy="144"/>
            </a:xfrm>
            <a:custGeom>
              <a:avLst/>
              <a:gdLst>
                <a:gd name="T0" fmla="*/ 0 w 42512"/>
                <a:gd name="T1" fmla="*/ 0 h 21600"/>
                <a:gd name="T2" fmla="*/ 0 w 42512"/>
                <a:gd name="T3" fmla="*/ 0 h 21600"/>
                <a:gd name="T4" fmla="*/ 0 w 42512"/>
                <a:gd name="T5" fmla="*/ 0 h 21600"/>
                <a:gd name="T6" fmla="*/ 0 60000 65536"/>
                <a:gd name="T7" fmla="*/ 0 60000 65536"/>
                <a:gd name="T8" fmla="*/ 0 60000 65536"/>
                <a:gd name="T9" fmla="*/ 0 w 42512"/>
                <a:gd name="T10" fmla="*/ 0 h 21600"/>
                <a:gd name="T11" fmla="*/ 42512 w 42512"/>
                <a:gd name="T12" fmla="*/ 21600 h 21600"/>
              </a:gdLst>
              <a:ahLst/>
              <a:cxnLst>
                <a:cxn ang="T6">
                  <a:pos x="T0" y="T1"/>
                </a:cxn>
                <a:cxn ang="T7">
                  <a:pos x="T2" y="T3"/>
                </a:cxn>
                <a:cxn ang="T8">
                  <a:pos x="T4" y="T5"/>
                </a:cxn>
              </a:cxnLst>
              <a:rect l="T9" t="T10" r="T11" b="T12"/>
              <a:pathLst>
                <a:path w="42512" h="21600" fill="none" extrusionOk="0">
                  <a:moveTo>
                    <a:pt x="0" y="17455"/>
                  </a:moveTo>
                  <a:cubicBezTo>
                    <a:pt x="1982" y="7315"/>
                    <a:pt x="10867" y="-1"/>
                    <a:pt x="21199" y="0"/>
                  </a:cubicBezTo>
                  <a:cubicBezTo>
                    <a:pt x="31774" y="0"/>
                    <a:pt x="40795" y="7657"/>
                    <a:pt x="42512" y="18092"/>
                  </a:cubicBezTo>
                </a:path>
                <a:path w="42512" h="21600" stroke="0" extrusionOk="0">
                  <a:moveTo>
                    <a:pt x="0" y="17455"/>
                  </a:moveTo>
                  <a:cubicBezTo>
                    <a:pt x="1982" y="7315"/>
                    <a:pt x="10867" y="-1"/>
                    <a:pt x="21199" y="0"/>
                  </a:cubicBezTo>
                  <a:cubicBezTo>
                    <a:pt x="31774" y="0"/>
                    <a:pt x="40795" y="7657"/>
                    <a:pt x="42512" y="18092"/>
                  </a:cubicBezTo>
                  <a:lnTo>
                    <a:pt x="21199" y="21600"/>
                  </a:lnTo>
                  <a:close/>
                </a:path>
              </a:pathLst>
            </a:custGeom>
            <a:noFill/>
            <a:ln w="28575">
              <a:solidFill>
                <a:srgbClr val="996633"/>
              </a:solidFill>
              <a:round/>
              <a:headEnd/>
              <a:tailEnd/>
            </a:ln>
          </p:spPr>
          <p:txBody>
            <a:bodyPr wrap="none" anchor="ctr"/>
            <a:lstStyle/>
            <a:p>
              <a:endParaRPr lang="en-CA"/>
            </a:p>
          </p:txBody>
        </p:sp>
      </p:grpSp>
      <p:grpSp>
        <p:nvGrpSpPr>
          <p:cNvPr id="7" name="Group 30"/>
          <p:cNvGrpSpPr>
            <a:grpSpLocks/>
          </p:cNvGrpSpPr>
          <p:nvPr/>
        </p:nvGrpSpPr>
        <p:grpSpPr bwMode="auto">
          <a:xfrm>
            <a:off x="4851400" y="1016000"/>
            <a:ext cx="3327400" cy="647700"/>
            <a:chOff x="3056" y="640"/>
            <a:chExt cx="2096" cy="408"/>
          </a:xfrm>
        </p:grpSpPr>
        <p:sp>
          <p:nvSpPr>
            <p:cNvPr id="1046" name="Arc 28"/>
            <p:cNvSpPr>
              <a:spLocks/>
            </p:cNvSpPr>
            <p:nvPr/>
          </p:nvSpPr>
          <p:spPr bwMode="auto">
            <a:xfrm rot="1037806" flipH="1" flipV="1">
              <a:off x="4864" y="640"/>
              <a:ext cx="288" cy="96"/>
            </a:xfrm>
            <a:custGeom>
              <a:avLst/>
              <a:gdLst>
                <a:gd name="T0" fmla="*/ 0 w 43077"/>
                <a:gd name="T1" fmla="*/ 0 h 21600"/>
                <a:gd name="T2" fmla="*/ 0 w 43077"/>
                <a:gd name="T3" fmla="*/ 0 h 21600"/>
                <a:gd name="T4" fmla="*/ 0 w 43077"/>
                <a:gd name="T5" fmla="*/ 0 h 21600"/>
                <a:gd name="T6" fmla="*/ 0 60000 65536"/>
                <a:gd name="T7" fmla="*/ 0 60000 65536"/>
                <a:gd name="T8" fmla="*/ 0 60000 65536"/>
                <a:gd name="T9" fmla="*/ 0 w 43077"/>
                <a:gd name="T10" fmla="*/ 0 h 21600"/>
                <a:gd name="T11" fmla="*/ 43077 w 43077"/>
                <a:gd name="T12" fmla="*/ 21600 h 21600"/>
              </a:gdLst>
              <a:ahLst/>
              <a:cxnLst>
                <a:cxn ang="T6">
                  <a:pos x="T0" y="T1"/>
                </a:cxn>
                <a:cxn ang="T7">
                  <a:pos x="T2" y="T3"/>
                </a:cxn>
                <a:cxn ang="T8">
                  <a:pos x="T4" y="T5"/>
                </a:cxn>
              </a:cxnLst>
              <a:rect l="T9" t="T10" r="T11" b="T12"/>
              <a:pathLst>
                <a:path w="43077" h="21600" fill="none" extrusionOk="0">
                  <a:moveTo>
                    <a:pt x="-1" y="19299"/>
                  </a:moveTo>
                  <a:cubicBezTo>
                    <a:pt x="1175" y="8323"/>
                    <a:pt x="10437" y="-1"/>
                    <a:pt x="21477" y="0"/>
                  </a:cubicBezTo>
                  <a:cubicBezTo>
                    <a:pt x="33406" y="0"/>
                    <a:pt x="43077" y="9670"/>
                    <a:pt x="43077" y="21600"/>
                  </a:cubicBezTo>
                </a:path>
                <a:path w="43077" h="21600" stroke="0" extrusionOk="0">
                  <a:moveTo>
                    <a:pt x="-1" y="19299"/>
                  </a:moveTo>
                  <a:cubicBezTo>
                    <a:pt x="1175" y="8323"/>
                    <a:pt x="10437" y="-1"/>
                    <a:pt x="21477" y="0"/>
                  </a:cubicBezTo>
                  <a:cubicBezTo>
                    <a:pt x="33406" y="0"/>
                    <a:pt x="43077" y="9670"/>
                    <a:pt x="43077" y="21600"/>
                  </a:cubicBezTo>
                  <a:lnTo>
                    <a:pt x="21477" y="21600"/>
                  </a:lnTo>
                  <a:close/>
                </a:path>
              </a:pathLst>
            </a:custGeom>
            <a:noFill/>
            <a:ln w="28575">
              <a:solidFill>
                <a:srgbClr val="33CC33"/>
              </a:solidFill>
              <a:round/>
              <a:headEnd/>
              <a:tailEnd/>
            </a:ln>
          </p:spPr>
          <p:txBody>
            <a:bodyPr wrap="none" anchor="ctr"/>
            <a:lstStyle/>
            <a:p>
              <a:endParaRPr lang="en-CA"/>
            </a:p>
          </p:txBody>
        </p:sp>
        <p:sp>
          <p:nvSpPr>
            <p:cNvPr id="1047" name="Arc 29"/>
            <p:cNvSpPr>
              <a:spLocks/>
            </p:cNvSpPr>
            <p:nvPr/>
          </p:nvSpPr>
          <p:spPr bwMode="auto">
            <a:xfrm rot="1037806" flipH="1" flipV="1">
              <a:off x="3056" y="952"/>
              <a:ext cx="288" cy="96"/>
            </a:xfrm>
            <a:custGeom>
              <a:avLst/>
              <a:gdLst>
                <a:gd name="T0" fmla="*/ 0 w 43077"/>
                <a:gd name="T1" fmla="*/ 0 h 21600"/>
                <a:gd name="T2" fmla="*/ 0 w 43077"/>
                <a:gd name="T3" fmla="*/ 0 h 21600"/>
                <a:gd name="T4" fmla="*/ 0 w 43077"/>
                <a:gd name="T5" fmla="*/ 0 h 21600"/>
                <a:gd name="T6" fmla="*/ 0 60000 65536"/>
                <a:gd name="T7" fmla="*/ 0 60000 65536"/>
                <a:gd name="T8" fmla="*/ 0 60000 65536"/>
                <a:gd name="T9" fmla="*/ 0 w 43077"/>
                <a:gd name="T10" fmla="*/ 0 h 21600"/>
                <a:gd name="T11" fmla="*/ 43077 w 43077"/>
                <a:gd name="T12" fmla="*/ 21600 h 21600"/>
              </a:gdLst>
              <a:ahLst/>
              <a:cxnLst>
                <a:cxn ang="T6">
                  <a:pos x="T0" y="T1"/>
                </a:cxn>
                <a:cxn ang="T7">
                  <a:pos x="T2" y="T3"/>
                </a:cxn>
                <a:cxn ang="T8">
                  <a:pos x="T4" y="T5"/>
                </a:cxn>
              </a:cxnLst>
              <a:rect l="T9" t="T10" r="T11" b="T12"/>
              <a:pathLst>
                <a:path w="43077" h="21600" fill="none" extrusionOk="0">
                  <a:moveTo>
                    <a:pt x="-1" y="19299"/>
                  </a:moveTo>
                  <a:cubicBezTo>
                    <a:pt x="1175" y="8323"/>
                    <a:pt x="10437" y="-1"/>
                    <a:pt x="21477" y="0"/>
                  </a:cubicBezTo>
                  <a:cubicBezTo>
                    <a:pt x="33406" y="0"/>
                    <a:pt x="43077" y="9670"/>
                    <a:pt x="43077" y="21600"/>
                  </a:cubicBezTo>
                </a:path>
                <a:path w="43077" h="21600" stroke="0" extrusionOk="0">
                  <a:moveTo>
                    <a:pt x="-1" y="19299"/>
                  </a:moveTo>
                  <a:cubicBezTo>
                    <a:pt x="1175" y="8323"/>
                    <a:pt x="10437" y="-1"/>
                    <a:pt x="21477" y="0"/>
                  </a:cubicBezTo>
                  <a:cubicBezTo>
                    <a:pt x="33406" y="0"/>
                    <a:pt x="43077" y="9670"/>
                    <a:pt x="43077" y="21600"/>
                  </a:cubicBezTo>
                  <a:lnTo>
                    <a:pt x="21477" y="21600"/>
                  </a:lnTo>
                  <a:close/>
                </a:path>
              </a:pathLst>
            </a:custGeom>
            <a:noFill/>
            <a:ln w="28575">
              <a:solidFill>
                <a:srgbClr val="33CC33"/>
              </a:solidFill>
              <a:round/>
              <a:headEnd/>
              <a:tailEnd/>
            </a:ln>
          </p:spPr>
          <p:txBody>
            <a:bodyPr wrap="none" anchor="ctr"/>
            <a:lstStyle/>
            <a:p>
              <a:endParaRPr lang="en-CA"/>
            </a:p>
          </p:txBody>
        </p:sp>
      </p:grpSp>
      <p:grpSp>
        <p:nvGrpSpPr>
          <p:cNvPr id="8" name="Group 35"/>
          <p:cNvGrpSpPr>
            <a:grpSpLocks/>
          </p:cNvGrpSpPr>
          <p:nvPr/>
        </p:nvGrpSpPr>
        <p:grpSpPr bwMode="auto">
          <a:xfrm>
            <a:off x="4216400" y="1790700"/>
            <a:ext cx="2578100" cy="474663"/>
            <a:chOff x="2632" y="1120"/>
            <a:chExt cx="1624" cy="299"/>
          </a:xfrm>
        </p:grpSpPr>
        <p:sp>
          <p:nvSpPr>
            <p:cNvPr id="1042" name="Arc 31"/>
            <p:cNvSpPr>
              <a:spLocks/>
            </p:cNvSpPr>
            <p:nvPr/>
          </p:nvSpPr>
          <p:spPr bwMode="auto">
            <a:xfrm>
              <a:off x="2632" y="1168"/>
              <a:ext cx="96" cy="243"/>
            </a:xfrm>
            <a:custGeom>
              <a:avLst/>
              <a:gdLst>
                <a:gd name="T0" fmla="*/ 0 w 21600"/>
                <a:gd name="T1" fmla="*/ 0 h 27298"/>
                <a:gd name="T2" fmla="*/ 0 w 21600"/>
                <a:gd name="T3" fmla="*/ 0 h 27298"/>
                <a:gd name="T4" fmla="*/ 0 w 21600"/>
                <a:gd name="T5" fmla="*/ 0 h 27298"/>
                <a:gd name="T6" fmla="*/ 0 60000 65536"/>
                <a:gd name="T7" fmla="*/ 0 60000 65536"/>
                <a:gd name="T8" fmla="*/ 0 60000 65536"/>
                <a:gd name="T9" fmla="*/ 0 w 21600"/>
                <a:gd name="T10" fmla="*/ 0 h 27298"/>
                <a:gd name="T11" fmla="*/ 21600 w 21600"/>
                <a:gd name="T12" fmla="*/ 27298 h 27298"/>
              </a:gdLst>
              <a:ahLst/>
              <a:cxnLst>
                <a:cxn ang="T6">
                  <a:pos x="T0" y="T1"/>
                </a:cxn>
                <a:cxn ang="T7">
                  <a:pos x="T2" y="T3"/>
                </a:cxn>
                <a:cxn ang="T8">
                  <a:pos x="T4" y="T5"/>
                </a:cxn>
              </a:cxnLst>
              <a:rect l="T9" t="T10" r="T11" b="T12"/>
              <a:pathLst>
                <a:path w="21600" h="27298" fill="none" extrusionOk="0">
                  <a:moveTo>
                    <a:pt x="-1" y="0"/>
                  </a:moveTo>
                  <a:cubicBezTo>
                    <a:pt x="11929" y="0"/>
                    <a:pt x="21600" y="9670"/>
                    <a:pt x="21600" y="21600"/>
                  </a:cubicBezTo>
                  <a:cubicBezTo>
                    <a:pt x="21600" y="23524"/>
                    <a:pt x="21342" y="25441"/>
                    <a:pt x="20834" y="27297"/>
                  </a:cubicBezTo>
                </a:path>
                <a:path w="21600" h="27298" stroke="0" extrusionOk="0">
                  <a:moveTo>
                    <a:pt x="-1" y="0"/>
                  </a:moveTo>
                  <a:cubicBezTo>
                    <a:pt x="11929" y="0"/>
                    <a:pt x="21600" y="9670"/>
                    <a:pt x="21600" y="21600"/>
                  </a:cubicBezTo>
                  <a:cubicBezTo>
                    <a:pt x="21600" y="23524"/>
                    <a:pt x="21342" y="25441"/>
                    <a:pt x="20834" y="27297"/>
                  </a:cubicBezTo>
                  <a:lnTo>
                    <a:pt x="0" y="21600"/>
                  </a:lnTo>
                  <a:close/>
                </a:path>
              </a:pathLst>
            </a:custGeom>
            <a:noFill/>
            <a:ln w="28575">
              <a:solidFill>
                <a:srgbClr val="3399FF"/>
              </a:solidFill>
              <a:round/>
              <a:headEnd/>
              <a:tailEnd/>
            </a:ln>
          </p:spPr>
          <p:txBody>
            <a:bodyPr wrap="none" anchor="ctr"/>
            <a:lstStyle/>
            <a:p>
              <a:endParaRPr lang="en-CA"/>
            </a:p>
          </p:txBody>
        </p:sp>
        <p:sp>
          <p:nvSpPr>
            <p:cNvPr id="1043" name="Arc 32"/>
            <p:cNvSpPr>
              <a:spLocks/>
            </p:cNvSpPr>
            <p:nvPr/>
          </p:nvSpPr>
          <p:spPr bwMode="auto">
            <a:xfrm>
              <a:off x="4104" y="1152"/>
              <a:ext cx="96" cy="243"/>
            </a:xfrm>
            <a:custGeom>
              <a:avLst/>
              <a:gdLst>
                <a:gd name="T0" fmla="*/ 0 w 21600"/>
                <a:gd name="T1" fmla="*/ 0 h 27298"/>
                <a:gd name="T2" fmla="*/ 0 w 21600"/>
                <a:gd name="T3" fmla="*/ 0 h 27298"/>
                <a:gd name="T4" fmla="*/ 0 w 21600"/>
                <a:gd name="T5" fmla="*/ 0 h 27298"/>
                <a:gd name="T6" fmla="*/ 0 60000 65536"/>
                <a:gd name="T7" fmla="*/ 0 60000 65536"/>
                <a:gd name="T8" fmla="*/ 0 60000 65536"/>
                <a:gd name="T9" fmla="*/ 0 w 21600"/>
                <a:gd name="T10" fmla="*/ 0 h 27298"/>
                <a:gd name="T11" fmla="*/ 21600 w 21600"/>
                <a:gd name="T12" fmla="*/ 27298 h 27298"/>
              </a:gdLst>
              <a:ahLst/>
              <a:cxnLst>
                <a:cxn ang="T6">
                  <a:pos x="T0" y="T1"/>
                </a:cxn>
                <a:cxn ang="T7">
                  <a:pos x="T2" y="T3"/>
                </a:cxn>
                <a:cxn ang="T8">
                  <a:pos x="T4" y="T5"/>
                </a:cxn>
              </a:cxnLst>
              <a:rect l="T9" t="T10" r="T11" b="T12"/>
              <a:pathLst>
                <a:path w="21600" h="27298" fill="none" extrusionOk="0">
                  <a:moveTo>
                    <a:pt x="-1" y="0"/>
                  </a:moveTo>
                  <a:cubicBezTo>
                    <a:pt x="11929" y="0"/>
                    <a:pt x="21600" y="9670"/>
                    <a:pt x="21600" y="21600"/>
                  </a:cubicBezTo>
                  <a:cubicBezTo>
                    <a:pt x="21600" y="23524"/>
                    <a:pt x="21342" y="25441"/>
                    <a:pt x="20834" y="27297"/>
                  </a:cubicBezTo>
                </a:path>
                <a:path w="21600" h="27298" stroke="0" extrusionOk="0">
                  <a:moveTo>
                    <a:pt x="-1" y="0"/>
                  </a:moveTo>
                  <a:cubicBezTo>
                    <a:pt x="11929" y="0"/>
                    <a:pt x="21600" y="9670"/>
                    <a:pt x="21600" y="21600"/>
                  </a:cubicBezTo>
                  <a:cubicBezTo>
                    <a:pt x="21600" y="23524"/>
                    <a:pt x="21342" y="25441"/>
                    <a:pt x="20834" y="27297"/>
                  </a:cubicBezTo>
                  <a:lnTo>
                    <a:pt x="0" y="21600"/>
                  </a:lnTo>
                  <a:close/>
                </a:path>
              </a:pathLst>
            </a:custGeom>
            <a:noFill/>
            <a:ln w="28575">
              <a:solidFill>
                <a:srgbClr val="3399FF"/>
              </a:solidFill>
              <a:round/>
              <a:headEnd/>
              <a:tailEnd/>
            </a:ln>
          </p:spPr>
          <p:txBody>
            <a:bodyPr wrap="none" anchor="ctr"/>
            <a:lstStyle/>
            <a:p>
              <a:endParaRPr lang="en-CA"/>
            </a:p>
          </p:txBody>
        </p:sp>
        <p:sp>
          <p:nvSpPr>
            <p:cNvPr id="1044" name="Arc 33"/>
            <p:cNvSpPr>
              <a:spLocks/>
            </p:cNvSpPr>
            <p:nvPr/>
          </p:nvSpPr>
          <p:spPr bwMode="auto">
            <a:xfrm>
              <a:off x="4128" y="1120"/>
              <a:ext cx="128" cy="283"/>
            </a:xfrm>
            <a:custGeom>
              <a:avLst/>
              <a:gdLst>
                <a:gd name="T0" fmla="*/ 0 w 21600"/>
                <a:gd name="T1" fmla="*/ 0 h 27298"/>
                <a:gd name="T2" fmla="*/ 0 w 21600"/>
                <a:gd name="T3" fmla="*/ 0 h 27298"/>
                <a:gd name="T4" fmla="*/ 0 w 21600"/>
                <a:gd name="T5" fmla="*/ 0 h 27298"/>
                <a:gd name="T6" fmla="*/ 0 60000 65536"/>
                <a:gd name="T7" fmla="*/ 0 60000 65536"/>
                <a:gd name="T8" fmla="*/ 0 60000 65536"/>
                <a:gd name="T9" fmla="*/ 0 w 21600"/>
                <a:gd name="T10" fmla="*/ 0 h 27298"/>
                <a:gd name="T11" fmla="*/ 21600 w 21600"/>
                <a:gd name="T12" fmla="*/ 27298 h 27298"/>
              </a:gdLst>
              <a:ahLst/>
              <a:cxnLst>
                <a:cxn ang="T6">
                  <a:pos x="T0" y="T1"/>
                </a:cxn>
                <a:cxn ang="T7">
                  <a:pos x="T2" y="T3"/>
                </a:cxn>
                <a:cxn ang="T8">
                  <a:pos x="T4" y="T5"/>
                </a:cxn>
              </a:cxnLst>
              <a:rect l="T9" t="T10" r="T11" b="T12"/>
              <a:pathLst>
                <a:path w="21600" h="27298" fill="none" extrusionOk="0">
                  <a:moveTo>
                    <a:pt x="-1" y="0"/>
                  </a:moveTo>
                  <a:cubicBezTo>
                    <a:pt x="11929" y="0"/>
                    <a:pt x="21600" y="9670"/>
                    <a:pt x="21600" y="21600"/>
                  </a:cubicBezTo>
                  <a:cubicBezTo>
                    <a:pt x="21600" y="23524"/>
                    <a:pt x="21342" y="25441"/>
                    <a:pt x="20834" y="27297"/>
                  </a:cubicBezTo>
                </a:path>
                <a:path w="21600" h="27298" stroke="0" extrusionOk="0">
                  <a:moveTo>
                    <a:pt x="-1" y="0"/>
                  </a:moveTo>
                  <a:cubicBezTo>
                    <a:pt x="11929" y="0"/>
                    <a:pt x="21600" y="9670"/>
                    <a:pt x="21600" y="21600"/>
                  </a:cubicBezTo>
                  <a:cubicBezTo>
                    <a:pt x="21600" y="23524"/>
                    <a:pt x="21342" y="25441"/>
                    <a:pt x="20834" y="27297"/>
                  </a:cubicBezTo>
                  <a:lnTo>
                    <a:pt x="0" y="21600"/>
                  </a:lnTo>
                  <a:close/>
                </a:path>
              </a:pathLst>
            </a:custGeom>
            <a:noFill/>
            <a:ln w="28575">
              <a:solidFill>
                <a:srgbClr val="3399FF"/>
              </a:solidFill>
              <a:round/>
              <a:headEnd/>
              <a:tailEnd/>
            </a:ln>
          </p:spPr>
          <p:txBody>
            <a:bodyPr wrap="none" anchor="ctr"/>
            <a:lstStyle/>
            <a:p>
              <a:endParaRPr lang="en-CA"/>
            </a:p>
          </p:txBody>
        </p:sp>
        <p:sp>
          <p:nvSpPr>
            <p:cNvPr id="1045" name="Arc 34"/>
            <p:cNvSpPr>
              <a:spLocks/>
            </p:cNvSpPr>
            <p:nvPr/>
          </p:nvSpPr>
          <p:spPr bwMode="auto">
            <a:xfrm>
              <a:off x="2640" y="1136"/>
              <a:ext cx="128" cy="283"/>
            </a:xfrm>
            <a:custGeom>
              <a:avLst/>
              <a:gdLst>
                <a:gd name="T0" fmla="*/ 0 w 21600"/>
                <a:gd name="T1" fmla="*/ 0 h 27298"/>
                <a:gd name="T2" fmla="*/ 0 w 21600"/>
                <a:gd name="T3" fmla="*/ 0 h 27298"/>
                <a:gd name="T4" fmla="*/ 0 w 21600"/>
                <a:gd name="T5" fmla="*/ 0 h 27298"/>
                <a:gd name="T6" fmla="*/ 0 60000 65536"/>
                <a:gd name="T7" fmla="*/ 0 60000 65536"/>
                <a:gd name="T8" fmla="*/ 0 60000 65536"/>
                <a:gd name="T9" fmla="*/ 0 w 21600"/>
                <a:gd name="T10" fmla="*/ 0 h 27298"/>
                <a:gd name="T11" fmla="*/ 21600 w 21600"/>
                <a:gd name="T12" fmla="*/ 27298 h 27298"/>
              </a:gdLst>
              <a:ahLst/>
              <a:cxnLst>
                <a:cxn ang="T6">
                  <a:pos x="T0" y="T1"/>
                </a:cxn>
                <a:cxn ang="T7">
                  <a:pos x="T2" y="T3"/>
                </a:cxn>
                <a:cxn ang="T8">
                  <a:pos x="T4" y="T5"/>
                </a:cxn>
              </a:cxnLst>
              <a:rect l="T9" t="T10" r="T11" b="T12"/>
              <a:pathLst>
                <a:path w="21600" h="27298" fill="none" extrusionOk="0">
                  <a:moveTo>
                    <a:pt x="-1" y="0"/>
                  </a:moveTo>
                  <a:cubicBezTo>
                    <a:pt x="11929" y="0"/>
                    <a:pt x="21600" y="9670"/>
                    <a:pt x="21600" y="21600"/>
                  </a:cubicBezTo>
                  <a:cubicBezTo>
                    <a:pt x="21600" y="23524"/>
                    <a:pt x="21342" y="25441"/>
                    <a:pt x="20834" y="27297"/>
                  </a:cubicBezTo>
                </a:path>
                <a:path w="21600" h="27298" stroke="0" extrusionOk="0">
                  <a:moveTo>
                    <a:pt x="-1" y="0"/>
                  </a:moveTo>
                  <a:cubicBezTo>
                    <a:pt x="11929" y="0"/>
                    <a:pt x="21600" y="9670"/>
                    <a:pt x="21600" y="21600"/>
                  </a:cubicBezTo>
                  <a:cubicBezTo>
                    <a:pt x="21600" y="23524"/>
                    <a:pt x="21342" y="25441"/>
                    <a:pt x="20834" y="27297"/>
                  </a:cubicBezTo>
                  <a:lnTo>
                    <a:pt x="0" y="21600"/>
                  </a:lnTo>
                  <a:close/>
                </a:path>
              </a:pathLst>
            </a:custGeom>
            <a:noFill/>
            <a:ln w="28575">
              <a:solidFill>
                <a:srgbClr val="3399FF"/>
              </a:solidFill>
              <a:round/>
              <a:headEnd/>
              <a:tailEnd/>
            </a:ln>
          </p:spPr>
          <p:txBody>
            <a:bodyPr wrap="none" anchor="ctr"/>
            <a:lstStyle/>
            <a:p>
              <a:endParaRPr lang="en-CA"/>
            </a:p>
          </p:txBody>
        </p:sp>
      </p:grpSp>
      <p:grpSp>
        <p:nvGrpSpPr>
          <p:cNvPr id="9" name="Group 38"/>
          <p:cNvGrpSpPr>
            <a:grpSpLocks/>
          </p:cNvGrpSpPr>
          <p:nvPr/>
        </p:nvGrpSpPr>
        <p:grpSpPr bwMode="auto">
          <a:xfrm>
            <a:off x="5207000" y="1905000"/>
            <a:ext cx="3213100" cy="342900"/>
            <a:chOff x="3280" y="1200"/>
            <a:chExt cx="2024" cy="216"/>
          </a:xfrm>
        </p:grpSpPr>
        <p:sp>
          <p:nvSpPr>
            <p:cNvPr id="1040" name="Arc 36"/>
            <p:cNvSpPr>
              <a:spLocks/>
            </p:cNvSpPr>
            <p:nvPr/>
          </p:nvSpPr>
          <p:spPr bwMode="auto">
            <a:xfrm flipH="1">
              <a:off x="5136" y="1200"/>
              <a:ext cx="168" cy="208"/>
            </a:xfrm>
            <a:custGeom>
              <a:avLst/>
              <a:gdLst>
                <a:gd name="T0" fmla="*/ 0 w 21600"/>
                <a:gd name="T1" fmla="*/ 0 h 20828"/>
                <a:gd name="T2" fmla="*/ 0 w 21600"/>
                <a:gd name="T3" fmla="*/ 0 h 20828"/>
                <a:gd name="T4" fmla="*/ 0 w 21600"/>
                <a:gd name="T5" fmla="*/ 0 h 20828"/>
                <a:gd name="T6" fmla="*/ 0 60000 65536"/>
                <a:gd name="T7" fmla="*/ 0 60000 65536"/>
                <a:gd name="T8" fmla="*/ 0 60000 65536"/>
                <a:gd name="T9" fmla="*/ 0 w 21600"/>
                <a:gd name="T10" fmla="*/ 0 h 20828"/>
                <a:gd name="T11" fmla="*/ 21600 w 21600"/>
                <a:gd name="T12" fmla="*/ 20828 h 20828"/>
              </a:gdLst>
              <a:ahLst/>
              <a:cxnLst>
                <a:cxn ang="T6">
                  <a:pos x="T0" y="T1"/>
                </a:cxn>
                <a:cxn ang="T7">
                  <a:pos x="T2" y="T3"/>
                </a:cxn>
                <a:cxn ang="T8">
                  <a:pos x="T4" y="T5"/>
                </a:cxn>
              </a:cxnLst>
              <a:rect l="T9" t="T10" r="T11" b="T12"/>
              <a:pathLst>
                <a:path w="21600" h="20828" fill="none" extrusionOk="0">
                  <a:moveTo>
                    <a:pt x="5722" y="-1"/>
                  </a:moveTo>
                  <a:cubicBezTo>
                    <a:pt x="15100" y="2576"/>
                    <a:pt x="21600" y="11102"/>
                    <a:pt x="21600" y="20828"/>
                  </a:cubicBezTo>
                </a:path>
                <a:path w="21600" h="20828" stroke="0" extrusionOk="0">
                  <a:moveTo>
                    <a:pt x="5722" y="-1"/>
                  </a:moveTo>
                  <a:cubicBezTo>
                    <a:pt x="15100" y="2576"/>
                    <a:pt x="21600" y="11102"/>
                    <a:pt x="21600" y="20828"/>
                  </a:cubicBezTo>
                  <a:lnTo>
                    <a:pt x="0" y="20828"/>
                  </a:lnTo>
                  <a:close/>
                </a:path>
              </a:pathLst>
            </a:custGeom>
            <a:solidFill>
              <a:srgbClr val="FF0000"/>
            </a:solidFill>
            <a:ln w="9525">
              <a:solidFill>
                <a:schemeClr val="tx1"/>
              </a:solidFill>
              <a:round/>
              <a:headEnd/>
              <a:tailEnd/>
            </a:ln>
          </p:spPr>
          <p:txBody>
            <a:bodyPr wrap="none" anchor="ctr"/>
            <a:lstStyle/>
            <a:p>
              <a:endParaRPr lang="en-CA"/>
            </a:p>
          </p:txBody>
        </p:sp>
        <p:sp>
          <p:nvSpPr>
            <p:cNvPr id="1041" name="Arc 37"/>
            <p:cNvSpPr>
              <a:spLocks/>
            </p:cNvSpPr>
            <p:nvPr/>
          </p:nvSpPr>
          <p:spPr bwMode="auto">
            <a:xfrm flipH="1">
              <a:off x="3280" y="1208"/>
              <a:ext cx="168" cy="208"/>
            </a:xfrm>
            <a:custGeom>
              <a:avLst/>
              <a:gdLst>
                <a:gd name="T0" fmla="*/ 0 w 21600"/>
                <a:gd name="T1" fmla="*/ 0 h 20828"/>
                <a:gd name="T2" fmla="*/ 0 w 21600"/>
                <a:gd name="T3" fmla="*/ 0 h 20828"/>
                <a:gd name="T4" fmla="*/ 0 w 21600"/>
                <a:gd name="T5" fmla="*/ 0 h 20828"/>
                <a:gd name="T6" fmla="*/ 0 60000 65536"/>
                <a:gd name="T7" fmla="*/ 0 60000 65536"/>
                <a:gd name="T8" fmla="*/ 0 60000 65536"/>
                <a:gd name="T9" fmla="*/ 0 w 21600"/>
                <a:gd name="T10" fmla="*/ 0 h 20828"/>
                <a:gd name="T11" fmla="*/ 21600 w 21600"/>
                <a:gd name="T12" fmla="*/ 20828 h 20828"/>
              </a:gdLst>
              <a:ahLst/>
              <a:cxnLst>
                <a:cxn ang="T6">
                  <a:pos x="T0" y="T1"/>
                </a:cxn>
                <a:cxn ang="T7">
                  <a:pos x="T2" y="T3"/>
                </a:cxn>
                <a:cxn ang="T8">
                  <a:pos x="T4" y="T5"/>
                </a:cxn>
              </a:cxnLst>
              <a:rect l="T9" t="T10" r="T11" b="T12"/>
              <a:pathLst>
                <a:path w="21600" h="20828" fill="none" extrusionOk="0">
                  <a:moveTo>
                    <a:pt x="5722" y="-1"/>
                  </a:moveTo>
                  <a:cubicBezTo>
                    <a:pt x="15100" y="2576"/>
                    <a:pt x="21600" y="11102"/>
                    <a:pt x="21600" y="20828"/>
                  </a:cubicBezTo>
                </a:path>
                <a:path w="21600" h="20828" stroke="0" extrusionOk="0">
                  <a:moveTo>
                    <a:pt x="5722" y="-1"/>
                  </a:moveTo>
                  <a:cubicBezTo>
                    <a:pt x="15100" y="2576"/>
                    <a:pt x="21600" y="11102"/>
                    <a:pt x="21600" y="20828"/>
                  </a:cubicBezTo>
                  <a:lnTo>
                    <a:pt x="0" y="20828"/>
                  </a:lnTo>
                  <a:close/>
                </a:path>
              </a:pathLst>
            </a:custGeom>
            <a:solidFill>
              <a:srgbClr val="FF0000"/>
            </a:solidFill>
            <a:ln w="9525">
              <a:solidFill>
                <a:schemeClr val="tx1"/>
              </a:solidFill>
              <a:round/>
              <a:headEnd/>
              <a:tailEnd/>
            </a:ln>
          </p:spPr>
          <p:txBody>
            <a:bodyPr wrap="none" anchor="ctr"/>
            <a:lstStyle/>
            <a:p>
              <a:endParaRPr lang="en-CA"/>
            </a:p>
          </p:txBody>
        </p:sp>
      </p:grpSp>
      <p:graphicFrame>
        <p:nvGraphicFramePr>
          <p:cNvPr id="2087" name="Object 39"/>
          <p:cNvGraphicFramePr>
            <a:graphicFrameLocks noChangeAspect="1"/>
          </p:cNvGraphicFramePr>
          <p:nvPr/>
        </p:nvGraphicFramePr>
        <p:xfrm>
          <a:off x="3627438" y="5384800"/>
          <a:ext cx="1025525" cy="1062038"/>
        </p:xfrm>
        <a:graphic>
          <a:graphicData uri="http://schemas.openxmlformats.org/presentationml/2006/ole">
            <p:oleObj spid="_x0000_s1027" name="Equation" r:id="rId4" imgW="380880" imgH="393480" progId="Equation.DSMT4">
              <p:embed/>
            </p:oleObj>
          </a:graphicData>
        </a:graphic>
      </p:graphicFrame>
      <p:graphicFrame>
        <p:nvGraphicFramePr>
          <p:cNvPr id="2088" name="Object 40"/>
          <p:cNvGraphicFramePr>
            <a:graphicFrameLocks noChangeAspect="1"/>
          </p:cNvGraphicFramePr>
          <p:nvPr/>
        </p:nvGraphicFramePr>
        <p:xfrm>
          <a:off x="4656138" y="5372100"/>
          <a:ext cx="1058862" cy="1062038"/>
        </p:xfrm>
        <a:graphic>
          <a:graphicData uri="http://schemas.openxmlformats.org/presentationml/2006/ole">
            <p:oleObj spid="_x0000_s1028" name="Equation" r:id="rId5" imgW="393480" imgH="393480" progId="Equation.DSMT4">
              <p:embed/>
            </p:oleObj>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ssolv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2061"/>
                                        </p:tgtEl>
                                        <p:attrNameLst>
                                          <p:attrName>style.visibility</p:attrName>
                                        </p:attrNameLst>
                                      </p:cBhvr>
                                      <p:to>
                                        <p:strVal val="visible"/>
                                      </p:to>
                                    </p:set>
                                    <p:animEffect transition="in" filter="dissolve">
                                      <p:cBhvr>
                                        <p:cTn id="12" dur="500"/>
                                        <p:tgtEl>
                                          <p:spTgt spid="2061"/>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2062"/>
                                        </p:tgtEl>
                                        <p:attrNameLst>
                                          <p:attrName>style.visibility</p:attrName>
                                        </p:attrNameLst>
                                      </p:cBhvr>
                                      <p:to>
                                        <p:strVal val="visible"/>
                                      </p:to>
                                    </p:set>
                                    <p:animEffect transition="in" filter="dissolve">
                                      <p:cBhvr>
                                        <p:cTn id="17" dur="500"/>
                                        <p:tgtEl>
                                          <p:spTgt spid="2062"/>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nodeType="click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dissolve">
                                      <p:cBhvr>
                                        <p:cTn id="22" dur="500"/>
                                        <p:tgtEl>
                                          <p:spTgt spid="7"/>
                                        </p:tgtEl>
                                      </p:cBhvr>
                                    </p:animEffect>
                                  </p:childTnLst>
                                </p:cTn>
                              </p:par>
                            </p:childTnLst>
                          </p:cTn>
                        </p:par>
                      </p:childTnLst>
                    </p:cTn>
                  </p:par>
                  <p:par>
                    <p:cTn id="23" fill="hold">
                      <p:stCondLst>
                        <p:cond delay="indefinite"/>
                      </p:stCondLst>
                      <p:childTnLst>
                        <p:par>
                          <p:cTn id="24" fill="hold">
                            <p:stCondLst>
                              <p:cond delay="0"/>
                            </p:stCondLst>
                            <p:childTnLst>
                              <p:par>
                                <p:cTn id="25" presetID="9" presetClass="entr" presetSubtype="0" fill="hold" nodeType="click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dissolve">
                                      <p:cBhvr>
                                        <p:cTn id="27" dur="500"/>
                                        <p:tgtEl>
                                          <p:spTgt spid="8"/>
                                        </p:tgtEl>
                                      </p:cBhvr>
                                    </p:animEffect>
                                  </p:childTnLst>
                                </p:cTn>
                              </p:par>
                            </p:childTnLst>
                          </p:cTn>
                        </p:par>
                      </p:childTnLst>
                    </p:cTn>
                  </p:par>
                  <p:par>
                    <p:cTn id="28" fill="hold">
                      <p:stCondLst>
                        <p:cond delay="indefinite"/>
                      </p:stCondLst>
                      <p:childTnLst>
                        <p:par>
                          <p:cTn id="29" fill="hold">
                            <p:stCondLst>
                              <p:cond delay="0"/>
                            </p:stCondLst>
                            <p:childTnLst>
                              <p:par>
                                <p:cTn id="30" presetID="9" presetClass="entr" presetSubtype="0" fill="hold" nodeType="clickEffect">
                                  <p:stCondLst>
                                    <p:cond delay="0"/>
                                  </p:stCondLst>
                                  <p:childTnLst>
                                    <p:set>
                                      <p:cBhvr>
                                        <p:cTn id="31" dur="1" fill="hold">
                                          <p:stCondLst>
                                            <p:cond delay="0"/>
                                          </p:stCondLst>
                                        </p:cTn>
                                        <p:tgtEl>
                                          <p:spTgt spid="9"/>
                                        </p:tgtEl>
                                        <p:attrNameLst>
                                          <p:attrName>style.visibility</p:attrName>
                                        </p:attrNameLst>
                                      </p:cBhvr>
                                      <p:to>
                                        <p:strVal val="visible"/>
                                      </p:to>
                                    </p:set>
                                    <p:animEffect transition="in" filter="dissolve">
                                      <p:cBhvr>
                                        <p:cTn id="32" dur="500"/>
                                        <p:tgtEl>
                                          <p:spTgt spid="9"/>
                                        </p:tgtEl>
                                      </p:cBhvr>
                                    </p:animEffect>
                                  </p:childTnLst>
                                </p:cTn>
                              </p:par>
                            </p:childTnLst>
                          </p:cTn>
                        </p:par>
                      </p:childTnLst>
                    </p:cTn>
                  </p:par>
                  <p:par>
                    <p:cTn id="33" fill="hold">
                      <p:stCondLst>
                        <p:cond delay="indefinite"/>
                      </p:stCondLst>
                      <p:childTnLst>
                        <p:par>
                          <p:cTn id="34" fill="hold">
                            <p:stCondLst>
                              <p:cond delay="0"/>
                            </p:stCondLst>
                            <p:childTnLst>
                              <p:par>
                                <p:cTn id="35" presetID="9" presetClass="entr" presetSubtype="0" fill="hold" grpId="0" nodeType="clickEffect">
                                  <p:stCondLst>
                                    <p:cond delay="0"/>
                                  </p:stCondLst>
                                  <p:childTnLst>
                                    <p:set>
                                      <p:cBhvr>
                                        <p:cTn id="36" dur="1" fill="hold">
                                          <p:stCondLst>
                                            <p:cond delay="0"/>
                                          </p:stCondLst>
                                        </p:cTn>
                                        <p:tgtEl>
                                          <p:spTgt spid="2063"/>
                                        </p:tgtEl>
                                        <p:attrNameLst>
                                          <p:attrName>style.visibility</p:attrName>
                                        </p:attrNameLst>
                                      </p:cBhvr>
                                      <p:to>
                                        <p:strVal val="visible"/>
                                      </p:to>
                                    </p:set>
                                    <p:animEffect transition="in" filter="dissolve">
                                      <p:cBhvr>
                                        <p:cTn id="37" dur="500"/>
                                        <p:tgtEl>
                                          <p:spTgt spid="2063"/>
                                        </p:tgtEl>
                                      </p:cBhvr>
                                    </p:animEffect>
                                  </p:childTnLst>
                                </p:cTn>
                              </p:par>
                            </p:childTnLst>
                          </p:cTn>
                        </p:par>
                      </p:childTnLst>
                    </p:cTn>
                  </p:par>
                  <p:par>
                    <p:cTn id="38" fill="hold">
                      <p:stCondLst>
                        <p:cond delay="indefinite"/>
                      </p:stCondLst>
                      <p:childTnLst>
                        <p:par>
                          <p:cTn id="39" fill="hold">
                            <p:stCondLst>
                              <p:cond delay="0"/>
                            </p:stCondLst>
                            <p:childTnLst>
                              <p:par>
                                <p:cTn id="40" presetID="9" presetClass="entr" presetSubtype="0" fill="hold" nodeType="clickEffect">
                                  <p:stCondLst>
                                    <p:cond delay="0"/>
                                  </p:stCondLst>
                                  <p:childTnLst>
                                    <p:set>
                                      <p:cBhvr>
                                        <p:cTn id="41" dur="1" fill="hold">
                                          <p:stCondLst>
                                            <p:cond delay="0"/>
                                          </p:stCondLst>
                                        </p:cTn>
                                        <p:tgtEl>
                                          <p:spTgt spid="4"/>
                                        </p:tgtEl>
                                        <p:attrNameLst>
                                          <p:attrName>style.visibility</p:attrName>
                                        </p:attrNameLst>
                                      </p:cBhvr>
                                      <p:to>
                                        <p:strVal val="visible"/>
                                      </p:to>
                                    </p:set>
                                    <p:animEffect transition="in" filter="dissolve">
                                      <p:cBhvr>
                                        <p:cTn id="42" dur="500"/>
                                        <p:tgtEl>
                                          <p:spTgt spid="4"/>
                                        </p:tgtEl>
                                      </p:cBhvr>
                                    </p:animEffect>
                                  </p:childTnLst>
                                </p:cTn>
                              </p:par>
                            </p:childTnLst>
                          </p:cTn>
                        </p:par>
                      </p:childTnLst>
                    </p:cTn>
                  </p:par>
                  <p:par>
                    <p:cTn id="43" fill="hold">
                      <p:stCondLst>
                        <p:cond delay="indefinite"/>
                      </p:stCondLst>
                      <p:childTnLst>
                        <p:par>
                          <p:cTn id="44" fill="hold">
                            <p:stCondLst>
                              <p:cond delay="0"/>
                            </p:stCondLst>
                            <p:childTnLst>
                              <p:par>
                                <p:cTn id="45" presetID="9" presetClass="entr" presetSubtype="0" fill="hold" nodeType="clickEffect">
                                  <p:stCondLst>
                                    <p:cond delay="0"/>
                                  </p:stCondLst>
                                  <p:childTnLst>
                                    <p:set>
                                      <p:cBhvr>
                                        <p:cTn id="46" dur="1" fill="hold">
                                          <p:stCondLst>
                                            <p:cond delay="0"/>
                                          </p:stCondLst>
                                        </p:cTn>
                                        <p:tgtEl>
                                          <p:spTgt spid="2064"/>
                                        </p:tgtEl>
                                        <p:attrNameLst>
                                          <p:attrName>style.visibility</p:attrName>
                                        </p:attrNameLst>
                                      </p:cBhvr>
                                      <p:to>
                                        <p:strVal val="visible"/>
                                      </p:to>
                                    </p:set>
                                    <p:animEffect transition="in" filter="dissolve">
                                      <p:cBhvr>
                                        <p:cTn id="47" dur="500"/>
                                        <p:tgtEl>
                                          <p:spTgt spid="2064"/>
                                        </p:tgtEl>
                                      </p:cBhvr>
                                    </p:animEffect>
                                  </p:childTnLst>
                                </p:cTn>
                              </p:par>
                            </p:childTnLst>
                          </p:cTn>
                        </p:par>
                      </p:childTnLst>
                    </p:cTn>
                  </p:par>
                  <p:par>
                    <p:cTn id="48" fill="hold">
                      <p:stCondLst>
                        <p:cond delay="indefinite"/>
                      </p:stCondLst>
                      <p:childTnLst>
                        <p:par>
                          <p:cTn id="49" fill="hold">
                            <p:stCondLst>
                              <p:cond delay="0"/>
                            </p:stCondLst>
                            <p:childTnLst>
                              <p:par>
                                <p:cTn id="50" presetID="9" presetClass="entr" presetSubtype="0" fill="hold" nodeType="clickEffect">
                                  <p:stCondLst>
                                    <p:cond delay="0"/>
                                  </p:stCondLst>
                                  <p:childTnLst>
                                    <p:set>
                                      <p:cBhvr>
                                        <p:cTn id="51" dur="1" fill="hold">
                                          <p:stCondLst>
                                            <p:cond delay="0"/>
                                          </p:stCondLst>
                                        </p:cTn>
                                        <p:tgtEl>
                                          <p:spTgt spid="5"/>
                                        </p:tgtEl>
                                        <p:attrNameLst>
                                          <p:attrName>style.visibility</p:attrName>
                                        </p:attrNameLst>
                                      </p:cBhvr>
                                      <p:to>
                                        <p:strVal val="visible"/>
                                      </p:to>
                                    </p:set>
                                    <p:animEffect transition="in" filter="dissolve">
                                      <p:cBhvr>
                                        <p:cTn id="52" dur="500"/>
                                        <p:tgtEl>
                                          <p:spTgt spid="5"/>
                                        </p:tgtEl>
                                      </p:cBhvr>
                                    </p:animEffect>
                                  </p:childTnLst>
                                </p:cTn>
                              </p:par>
                            </p:childTnLst>
                          </p:cTn>
                        </p:par>
                      </p:childTnLst>
                    </p:cTn>
                  </p:par>
                  <p:par>
                    <p:cTn id="53" fill="hold">
                      <p:stCondLst>
                        <p:cond delay="indefinite"/>
                      </p:stCondLst>
                      <p:childTnLst>
                        <p:par>
                          <p:cTn id="54" fill="hold">
                            <p:stCondLst>
                              <p:cond delay="0"/>
                            </p:stCondLst>
                            <p:childTnLst>
                              <p:par>
                                <p:cTn id="55" presetID="9" presetClass="entr" presetSubtype="0" fill="hold" nodeType="clickEffect">
                                  <p:stCondLst>
                                    <p:cond delay="0"/>
                                  </p:stCondLst>
                                  <p:childTnLst>
                                    <p:set>
                                      <p:cBhvr>
                                        <p:cTn id="56" dur="1" fill="hold">
                                          <p:stCondLst>
                                            <p:cond delay="0"/>
                                          </p:stCondLst>
                                        </p:cTn>
                                        <p:tgtEl>
                                          <p:spTgt spid="2087"/>
                                        </p:tgtEl>
                                        <p:attrNameLst>
                                          <p:attrName>style.visibility</p:attrName>
                                        </p:attrNameLst>
                                      </p:cBhvr>
                                      <p:to>
                                        <p:strVal val="visible"/>
                                      </p:to>
                                    </p:set>
                                    <p:animEffect transition="in" filter="dissolve">
                                      <p:cBhvr>
                                        <p:cTn id="57" dur="500"/>
                                        <p:tgtEl>
                                          <p:spTgt spid="2087"/>
                                        </p:tgtEl>
                                      </p:cBhvr>
                                    </p:animEffect>
                                  </p:childTnLst>
                                </p:cTn>
                              </p:par>
                            </p:childTnLst>
                          </p:cTn>
                        </p:par>
                      </p:childTnLst>
                    </p:cTn>
                  </p:par>
                  <p:par>
                    <p:cTn id="58" fill="hold">
                      <p:stCondLst>
                        <p:cond delay="indefinite"/>
                      </p:stCondLst>
                      <p:childTnLst>
                        <p:par>
                          <p:cTn id="59" fill="hold">
                            <p:stCondLst>
                              <p:cond delay="0"/>
                            </p:stCondLst>
                            <p:childTnLst>
                              <p:par>
                                <p:cTn id="60" presetID="9" presetClass="entr" presetSubtype="0" fill="hold" nodeType="clickEffect">
                                  <p:stCondLst>
                                    <p:cond delay="0"/>
                                  </p:stCondLst>
                                  <p:childTnLst>
                                    <p:set>
                                      <p:cBhvr>
                                        <p:cTn id="61" dur="1" fill="hold">
                                          <p:stCondLst>
                                            <p:cond delay="0"/>
                                          </p:stCondLst>
                                        </p:cTn>
                                        <p:tgtEl>
                                          <p:spTgt spid="6"/>
                                        </p:tgtEl>
                                        <p:attrNameLst>
                                          <p:attrName>style.visibility</p:attrName>
                                        </p:attrNameLst>
                                      </p:cBhvr>
                                      <p:to>
                                        <p:strVal val="visible"/>
                                      </p:to>
                                    </p:set>
                                    <p:animEffect transition="in" filter="dissolve">
                                      <p:cBhvr>
                                        <p:cTn id="62" dur="500"/>
                                        <p:tgtEl>
                                          <p:spTgt spid="6"/>
                                        </p:tgtEl>
                                      </p:cBhvr>
                                    </p:animEffect>
                                  </p:childTnLst>
                                </p:cTn>
                              </p:par>
                            </p:childTnLst>
                          </p:cTn>
                        </p:par>
                      </p:childTnLst>
                    </p:cTn>
                  </p:par>
                  <p:par>
                    <p:cTn id="63" fill="hold">
                      <p:stCondLst>
                        <p:cond delay="indefinite"/>
                      </p:stCondLst>
                      <p:childTnLst>
                        <p:par>
                          <p:cTn id="64" fill="hold">
                            <p:stCondLst>
                              <p:cond delay="0"/>
                            </p:stCondLst>
                            <p:childTnLst>
                              <p:par>
                                <p:cTn id="65" presetID="9" presetClass="entr" presetSubtype="0" fill="hold" nodeType="clickEffect">
                                  <p:stCondLst>
                                    <p:cond delay="0"/>
                                  </p:stCondLst>
                                  <p:childTnLst>
                                    <p:set>
                                      <p:cBhvr>
                                        <p:cTn id="66" dur="1" fill="hold">
                                          <p:stCondLst>
                                            <p:cond delay="0"/>
                                          </p:stCondLst>
                                        </p:cTn>
                                        <p:tgtEl>
                                          <p:spTgt spid="2088"/>
                                        </p:tgtEl>
                                        <p:attrNameLst>
                                          <p:attrName>style.visibility</p:attrName>
                                        </p:attrNameLst>
                                      </p:cBhvr>
                                      <p:to>
                                        <p:strVal val="visible"/>
                                      </p:to>
                                    </p:set>
                                    <p:animEffect transition="in" filter="dissolve">
                                      <p:cBhvr>
                                        <p:cTn id="67" dur="500"/>
                                        <p:tgtEl>
                                          <p:spTgt spid="208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61" grpId="0" animBg="1" autoUpdateAnimBg="0"/>
      <p:bldP spid="2062" grpId="0" autoUpdateAnimBg="0"/>
      <p:bldP spid="2063" grpId="0" autoUpdateAnimBg="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ext Box 2"/>
          <p:cNvSpPr txBox="1">
            <a:spLocks noChangeArrowheads="1"/>
          </p:cNvSpPr>
          <p:nvPr/>
        </p:nvSpPr>
        <p:spPr bwMode="auto">
          <a:xfrm>
            <a:off x="304800" y="114300"/>
            <a:ext cx="8458200" cy="2654300"/>
          </a:xfrm>
          <a:prstGeom prst="rect">
            <a:avLst/>
          </a:prstGeom>
          <a:noFill/>
          <a:ln w="9525">
            <a:noFill/>
            <a:miter lim="800000"/>
            <a:headEnd/>
            <a:tailEnd/>
          </a:ln>
        </p:spPr>
        <p:txBody>
          <a:bodyPr>
            <a:spAutoFit/>
          </a:bodyPr>
          <a:lstStyle/>
          <a:p>
            <a:pPr>
              <a:spcBef>
                <a:spcPct val="50000"/>
              </a:spcBef>
            </a:pPr>
            <a:r>
              <a:rPr lang="fr-CA" sz="2800">
                <a:solidFill>
                  <a:schemeClr val="accent2"/>
                </a:solidFill>
                <a:latin typeface="Benguiat Bk BT" pitchFamily="18" charset="0"/>
              </a:rPr>
              <a:t>Example </a:t>
            </a:r>
            <a:r>
              <a:rPr lang="en-US" sz="2800">
                <a:solidFill>
                  <a:schemeClr val="accent2"/>
                </a:solidFill>
                <a:latin typeface="Benguiat Bk BT" pitchFamily="18" charset="0"/>
              </a:rPr>
              <a:t>#2:</a:t>
            </a:r>
            <a:r>
              <a:rPr lang="fr-CA" sz="2800">
                <a:solidFill>
                  <a:schemeClr val="accent2"/>
                </a:solidFill>
                <a:latin typeface="Benguiat Bk BT" pitchFamily="18" charset="0"/>
              </a:rPr>
              <a:t> </a:t>
            </a:r>
            <a:r>
              <a:rPr lang="fr-CA" sz="2800">
                <a:latin typeface="Benguiat Bk BT" pitchFamily="18" charset="0"/>
              </a:rPr>
              <a:t>A football player, 2 m tall, wants to find the height of a nearby school.  When he stands 5 m from a flag, the top of the flag seems to be in line with the top of the school.  He also knows that the distance from the flag to the school is 30 m.  If the flag is 10 m high, how high is the school? </a:t>
            </a:r>
            <a:endParaRPr lang="en-US" sz="2800">
              <a:latin typeface="Benguiat Bk BT" pitchFamily="18" charset="0"/>
            </a:endParaRPr>
          </a:p>
        </p:txBody>
      </p:sp>
      <p:sp>
        <p:nvSpPr>
          <p:cNvPr id="19459" name="Line 3"/>
          <p:cNvSpPr>
            <a:spLocks noChangeShapeType="1"/>
          </p:cNvSpPr>
          <p:nvPr/>
        </p:nvSpPr>
        <p:spPr bwMode="auto">
          <a:xfrm flipH="1">
            <a:off x="1917700" y="2590800"/>
            <a:ext cx="4953000" cy="2514600"/>
          </a:xfrm>
          <a:prstGeom prst="line">
            <a:avLst/>
          </a:prstGeom>
          <a:noFill/>
          <a:ln w="28575">
            <a:solidFill>
              <a:srgbClr val="FF0000"/>
            </a:solidFill>
            <a:round/>
            <a:headEnd/>
            <a:tailEnd/>
          </a:ln>
        </p:spPr>
        <p:txBody>
          <a:bodyPr/>
          <a:lstStyle/>
          <a:p>
            <a:endParaRPr lang="en-CA"/>
          </a:p>
        </p:txBody>
      </p:sp>
      <p:grpSp>
        <p:nvGrpSpPr>
          <p:cNvPr id="2" name="Group 4"/>
          <p:cNvGrpSpPr>
            <a:grpSpLocks/>
          </p:cNvGrpSpPr>
          <p:nvPr/>
        </p:nvGrpSpPr>
        <p:grpSpPr bwMode="auto">
          <a:xfrm>
            <a:off x="990600" y="5105400"/>
            <a:ext cx="1066800" cy="914400"/>
            <a:chOff x="624" y="3216"/>
            <a:chExt cx="672" cy="576"/>
          </a:xfrm>
        </p:grpSpPr>
        <p:sp>
          <p:nvSpPr>
            <p:cNvPr id="12353" name="Line 5"/>
            <p:cNvSpPr>
              <a:spLocks noChangeShapeType="1"/>
            </p:cNvSpPr>
            <p:nvPr/>
          </p:nvSpPr>
          <p:spPr bwMode="auto">
            <a:xfrm>
              <a:off x="1016" y="3216"/>
              <a:ext cx="0" cy="576"/>
            </a:xfrm>
            <a:prstGeom prst="line">
              <a:avLst/>
            </a:prstGeom>
            <a:noFill/>
            <a:ln w="28575">
              <a:solidFill>
                <a:schemeClr val="tx1"/>
              </a:solidFill>
              <a:round/>
              <a:headEnd type="triangle" w="med" len="med"/>
              <a:tailEnd type="triangle" w="med" len="med"/>
            </a:ln>
          </p:spPr>
          <p:txBody>
            <a:bodyPr/>
            <a:lstStyle/>
            <a:p>
              <a:endParaRPr lang="en-CA"/>
            </a:p>
          </p:txBody>
        </p:sp>
        <p:sp>
          <p:nvSpPr>
            <p:cNvPr id="12354" name="Text Box 6"/>
            <p:cNvSpPr txBox="1">
              <a:spLocks noChangeArrowheads="1"/>
            </p:cNvSpPr>
            <p:nvPr/>
          </p:nvSpPr>
          <p:spPr bwMode="auto">
            <a:xfrm>
              <a:off x="624" y="3322"/>
              <a:ext cx="672" cy="288"/>
            </a:xfrm>
            <a:prstGeom prst="rect">
              <a:avLst/>
            </a:prstGeom>
            <a:noFill/>
            <a:ln w="9525">
              <a:noFill/>
              <a:miter lim="800000"/>
              <a:headEnd/>
              <a:tailEnd/>
            </a:ln>
          </p:spPr>
          <p:txBody>
            <a:bodyPr>
              <a:spAutoFit/>
            </a:bodyPr>
            <a:lstStyle/>
            <a:p>
              <a:pPr>
                <a:spcBef>
                  <a:spcPct val="50000"/>
                </a:spcBef>
              </a:pPr>
              <a:r>
                <a:rPr lang="en-US">
                  <a:latin typeface="Benguiat Bk BT" pitchFamily="18" charset="0"/>
                </a:rPr>
                <a:t>2m</a:t>
              </a:r>
            </a:p>
          </p:txBody>
        </p:sp>
      </p:grpSp>
      <p:grpSp>
        <p:nvGrpSpPr>
          <p:cNvPr id="3" name="Group 7"/>
          <p:cNvGrpSpPr>
            <a:grpSpLocks/>
          </p:cNvGrpSpPr>
          <p:nvPr/>
        </p:nvGrpSpPr>
        <p:grpSpPr bwMode="auto">
          <a:xfrm>
            <a:off x="8013700" y="2590800"/>
            <a:ext cx="457200" cy="3429000"/>
            <a:chOff x="5048" y="1632"/>
            <a:chExt cx="288" cy="2160"/>
          </a:xfrm>
        </p:grpSpPr>
        <p:sp>
          <p:nvSpPr>
            <p:cNvPr id="12351" name="Line 8"/>
            <p:cNvSpPr>
              <a:spLocks noChangeShapeType="1"/>
            </p:cNvSpPr>
            <p:nvPr/>
          </p:nvSpPr>
          <p:spPr bwMode="auto">
            <a:xfrm>
              <a:off x="5048" y="1632"/>
              <a:ext cx="0" cy="2160"/>
            </a:xfrm>
            <a:prstGeom prst="line">
              <a:avLst/>
            </a:prstGeom>
            <a:noFill/>
            <a:ln w="28575">
              <a:solidFill>
                <a:schemeClr val="tx1"/>
              </a:solidFill>
              <a:round/>
              <a:headEnd type="triangle" w="med" len="med"/>
              <a:tailEnd type="triangle" w="med" len="med"/>
            </a:ln>
          </p:spPr>
          <p:txBody>
            <a:bodyPr/>
            <a:lstStyle/>
            <a:p>
              <a:endParaRPr lang="en-CA"/>
            </a:p>
          </p:txBody>
        </p:sp>
        <p:sp>
          <p:nvSpPr>
            <p:cNvPr id="12352" name="Text Box 9"/>
            <p:cNvSpPr txBox="1">
              <a:spLocks noChangeArrowheads="1"/>
            </p:cNvSpPr>
            <p:nvPr/>
          </p:nvSpPr>
          <p:spPr bwMode="auto">
            <a:xfrm>
              <a:off x="5096" y="2544"/>
              <a:ext cx="240" cy="288"/>
            </a:xfrm>
            <a:prstGeom prst="rect">
              <a:avLst/>
            </a:prstGeom>
            <a:noFill/>
            <a:ln w="9525">
              <a:noFill/>
              <a:miter lim="800000"/>
              <a:headEnd/>
              <a:tailEnd/>
            </a:ln>
          </p:spPr>
          <p:txBody>
            <a:bodyPr>
              <a:spAutoFit/>
            </a:bodyPr>
            <a:lstStyle/>
            <a:p>
              <a:pPr>
                <a:spcBef>
                  <a:spcPct val="50000"/>
                </a:spcBef>
              </a:pPr>
              <a:r>
                <a:rPr lang="en-US">
                  <a:latin typeface="Benguiat Bk BT" pitchFamily="18" charset="0"/>
                </a:rPr>
                <a:t>x</a:t>
              </a:r>
            </a:p>
          </p:txBody>
        </p:sp>
      </p:grpSp>
      <p:grpSp>
        <p:nvGrpSpPr>
          <p:cNvPr id="4" name="Group 10"/>
          <p:cNvGrpSpPr>
            <a:grpSpLocks/>
          </p:cNvGrpSpPr>
          <p:nvPr/>
        </p:nvGrpSpPr>
        <p:grpSpPr bwMode="auto">
          <a:xfrm>
            <a:off x="1981200" y="6200775"/>
            <a:ext cx="1981200" cy="457200"/>
            <a:chOff x="1248" y="3906"/>
            <a:chExt cx="1248" cy="288"/>
          </a:xfrm>
        </p:grpSpPr>
        <p:sp>
          <p:nvSpPr>
            <p:cNvPr id="12349" name="Line 11"/>
            <p:cNvSpPr>
              <a:spLocks noChangeShapeType="1"/>
            </p:cNvSpPr>
            <p:nvPr/>
          </p:nvSpPr>
          <p:spPr bwMode="auto">
            <a:xfrm>
              <a:off x="1248" y="3936"/>
              <a:ext cx="1248" cy="0"/>
            </a:xfrm>
            <a:prstGeom prst="line">
              <a:avLst/>
            </a:prstGeom>
            <a:noFill/>
            <a:ln w="28575">
              <a:solidFill>
                <a:schemeClr val="tx1"/>
              </a:solidFill>
              <a:round/>
              <a:headEnd type="triangle" w="med" len="med"/>
              <a:tailEnd type="triangle" w="med" len="med"/>
            </a:ln>
          </p:spPr>
          <p:txBody>
            <a:bodyPr/>
            <a:lstStyle/>
            <a:p>
              <a:endParaRPr lang="en-CA"/>
            </a:p>
          </p:txBody>
        </p:sp>
        <p:sp>
          <p:nvSpPr>
            <p:cNvPr id="12350" name="Text Box 12"/>
            <p:cNvSpPr txBox="1">
              <a:spLocks noChangeArrowheads="1"/>
            </p:cNvSpPr>
            <p:nvPr/>
          </p:nvSpPr>
          <p:spPr bwMode="auto">
            <a:xfrm>
              <a:off x="1690" y="3906"/>
              <a:ext cx="624" cy="288"/>
            </a:xfrm>
            <a:prstGeom prst="rect">
              <a:avLst/>
            </a:prstGeom>
            <a:noFill/>
            <a:ln w="9525">
              <a:noFill/>
              <a:miter lim="800000"/>
              <a:headEnd/>
              <a:tailEnd/>
            </a:ln>
          </p:spPr>
          <p:txBody>
            <a:bodyPr>
              <a:spAutoFit/>
            </a:bodyPr>
            <a:lstStyle/>
            <a:p>
              <a:pPr>
                <a:spcBef>
                  <a:spcPct val="50000"/>
                </a:spcBef>
              </a:pPr>
              <a:r>
                <a:rPr lang="en-US">
                  <a:latin typeface="Benguiat Bk BT" pitchFamily="18" charset="0"/>
                </a:rPr>
                <a:t>5m</a:t>
              </a:r>
            </a:p>
          </p:txBody>
        </p:sp>
      </p:grpSp>
      <p:grpSp>
        <p:nvGrpSpPr>
          <p:cNvPr id="5" name="Group 13"/>
          <p:cNvGrpSpPr>
            <a:grpSpLocks/>
          </p:cNvGrpSpPr>
          <p:nvPr/>
        </p:nvGrpSpPr>
        <p:grpSpPr bwMode="auto">
          <a:xfrm>
            <a:off x="3962400" y="6219825"/>
            <a:ext cx="2895600" cy="457200"/>
            <a:chOff x="2496" y="3918"/>
            <a:chExt cx="1824" cy="288"/>
          </a:xfrm>
        </p:grpSpPr>
        <p:sp>
          <p:nvSpPr>
            <p:cNvPr id="12347" name="Line 14"/>
            <p:cNvSpPr>
              <a:spLocks noChangeShapeType="1"/>
            </p:cNvSpPr>
            <p:nvPr/>
          </p:nvSpPr>
          <p:spPr bwMode="auto">
            <a:xfrm>
              <a:off x="2496" y="3936"/>
              <a:ext cx="1824" cy="0"/>
            </a:xfrm>
            <a:prstGeom prst="line">
              <a:avLst/>
            </a:prstGeom>
            <a:noFill/>
            <a:ln w="28575">
              <a:solidFill>
                <a:schemeClr val="tx1"/>
              </a:solidFill>
              <a:round/>
              <a:headEnd type="triangle" w="med" len="med"/>
              <a:tailEnd type="triangle" w="med" len="med"/>
            </a:ln>
          </p:spPr>
          <p:txBody>
            <a:bodyPr/>
            <a:lstStyle/>
            <a:p>
              <a:endParaRPr lang="en-CA"/>
            </a:p>
          </p:txBody>
        </p:sp>
        <p:sp>
          <p:nvSpPr>
            <p:cNvPr id="12348" name="Text Box 15"/>
            <p:cNvSpPr txBox="1">
              <a:spLocks noChangeArrowheads="1"/>
            </p:cNvSpPr>
            <p:nvPr/>
          </p:nvSpPr>
          <p:spPr bwMode="auto">
            <a:xfrm>
              <a:off x="3130" y="3918"/>
              <a:ext cx="1008" cy="288"/>
            </a:xfrm>
            <a:prstGeom prst="rect">
              <a:avLst/>
            </a:prstGeom>
            <a:noFill/>
            <a:ln w="9525">
              <a:noFill/>
              <a:miter lim="800000"/>
              <a:headEnd/>
              <a:tailEnd/>
            </a:ln>
          </p:spPr>
          <p:txBody>
            <a:bodyPr>
              <a:spAutoFit/>
            </a:bodyPr>
            <a:lstStyle/>
            <a:p>
              <a:pPr>
                <a:spcBef>
                  <a:spcPct val="50000"/>
                </a:spcBef>
              </a:pPr>
              <a:r>
                <a:rPr lang="en-US">
                  <a:latin typeface="Benguiat Bk BT" pitchFamily="18" charset="0"/>
                </a:rPr>
                <a:t>30m</a:t>
              </a:r>
            </a:p>
          </p:txBody>
        </p:sp>
      </p:grpSp>
      <p:grpSp>
        <p:nvGrpSpPr>
          <p:cNvPr id="6" name="Group 16"/>
          <p:cNvGrpSpPr>
            <a:grpSpLocks/>
          </p:cNvGrpSpPr>
          <p:nvPr/>
        </p:nvGrpSpPr>
        <p:grpSpPr bwMode="auto">
          <a:xfrm>
            <a:off x="4572000" y="4022725"/>
            <a:ext cx="990600" cy="1981200"/>
            <a:chOff x="2764" y="2534"/>
            <a:chExt cx="624" cy="1248"/>
          </a:xfrm>
        </p:grpSpPr>
        <p:sp>
          <p:nvSpPr>
            <p:cNvPr id="12345" name="Line 17"/>
            <p:cNvSpPr>
              <a:spLocks noChangeShapeType="1"/>
            </p:cNvSpPr>
            <p:nvPr/>
          </p:nvSpPr>
          <p:spPr bwMode="auto">
            <a:xfrm flipH="1">
              <a:off x="2784" y="2534"/>
              <a:ext cx="0" cy="1248"/>
            </a:xfrm>
            <a:prstGeom prst="line">
              <a:avLst/>
            </a:prstGeom>
            <a:noFill/>
            <a:ln w="28575">
              <a:solidFill>
                <a:schemeClr val="tx1"/>
              </a:solidFill>
              <a:round/>
              <a:headEnd type="triangle" w="med" len="med"/>
              <a:tailEnd type="triangle" w="med" len="med"/>
            </a:ln>
          </p:spPr>
          <p:txBody>
            <a:bodyPr/>
            <a:lstStyle/>
            <a:p>
              <a:endParaRPr lang="en-CA"/>
            </a:p>
          </p:txBody>
        </p:sp>
        <p:sp>
          <p:nvSpPr>
            <p:cNvPr id="12346" name="Text Box 18"/>
            <p:cNvSpPr txBox="1">
              <a:spLocks noChangeArrowheads="1"/>
            </p:cNvSpPr>
            <p:nvPr/>
          </p:nvSpPr>
          <p:spPr bwMode="auto">
            <a:xfrm>
              <a:off x="2764" y="3024"/>
              <a:ext cx="624" cy="288"/>
            </a:xfrm>
            <a:prstGeom prst="rect">
              <a:avLst/>
            </a:prstGeom>
            <a:noFill/>
            <a:ln w="9525">
              <a:noFill/>
              <a:miter lim="800000"/>
              <a:headEnd/>
              <a:tailEnd/>
            </a:ln>
          </p:spPr>
          <p:txBody>
            <a:bodyPr>
              <a:spAutoFit/>
            </a:bodyPr>
            <a:lstStyle/>
            <a:p>
              <a:pPr>
                <a:spcBef>
                  <a:spcPct val="50000"/>
                </a:spcBef>
              </a:pPr>
              <a:r>
                <a:rPr lang="en-US">
                  <a:latin typeface="Benguiat Bk BT" pitchFamily="18" charset="0"/>
                </a:rPr>
                <a:t>10m</a:t>
              </a:r>
            </a:p>
          </p:txBody>
        </p:sp>
      </p:grpSp>
      <p:sp>
        <p:nvSpPr>
          <p:cNvPr id="12297" name="Rectangle 19"/>
          <p:cNvSpPr>
            <a:spLocks noChangeArrowheads="1"/>
          </p:cNvSpPr>
          <p:nvPr/>
        </p:nvSpPr>
        <p:spPr bwMode="auto">
          <a:xfrm>
            <a:off x="381000" y="6003925"/>
            <a:ext cx="8382000" cy="107950"/>
          </a:xfrm>
          <a:prstGeom prst="rect">
            <a:avLst/>
          </a:prstGeom>
          <a:solidFill>
            <a:schemeClr val="tx2"/>
          </a:solidFill>
          <a:ln w="9525">
            <a:solidFill>
              <a:schemeClr val="tx1"/>
            </a:solidFill>
            <a:miter lim="800000"/>
            <a:headEnd/>
            <a:tailEnd/>
          </a:ln>
        </p:spPr>
        <p:txBody>
          <a:bodyPr wrap="none" anchor="ctr"/>
          <a:lstStyle/>
          <a:p>
            <a:endParaRPr lang="en-CA"/>
          </a:p>
        </p:txBody>
      </p:sp>
      <p:grpSp>
        <p:nvGrpSpPr>
          <p:cNvPr id="12298" name="Group 20"/>
          <p:cNvGrpSpPr>
            <a:grpSpLocks/>
          </p:cNvGrpSpPr>
          <p:nvPr/>
        </p:nvGrpSpPr>
        <p:grpSpPr bwMode="auto">
          <a:xfrm>
            <a:off x="5821363" y="2590800"/>
            <a:ext cx="2074862" cy="3402013"/>
            <a:chOff x="3667" y="1632"/>
            <a:chExt cx="1307" cy="2143"/>
          </a:xfrm>
        </p:grpSpPr>
        <p:sp>
          <p:nvSpPr>
            <p:cNvPr id="12308" name="Freeform 21"/>
            <p:cNvSpPr>
              <a:spLocks/>
            </p:cNvSpPr>
            <p:nvPr/>
          </p:nvSpPr>
          <p:spPr bwMode="auto">
            <a:xfrm>
              <a:off x="3773" y="2341"/>
              <a:ext cx="1095" cy="1317"/>
            </a:xfrm>
            <a:custGeom>
              <a:avLst/>
              <a:gdLst>
                <a:gd name="T0" fmla="*/ 547 w 1095"/>
                <a:gd name="T1" fmla="*/ 0 h 1317"/>
                <a:gd name="T2" fmla="*/ 1095 w 1095"/>
                <a:gd name="T3" fmla="*/ 467 h 1317"/>
                <a:gd name="T4" fmla="*/ 1095 w 1095"/>
                <a:gd name="T5" fmla="*/ 1317 h 1317"/>
                <a:gd name="T6" fmla="*/ 735 w 1095"/>
                <a:gd name="T7" fmla="*/ 1317 h 1317"/>
                <a:gd name="T8" fmla="*/ 364 w 1095"/>
                <a:gd name="T9" fmla="*/ 1317 h 1317"/>
                <a:gd name="T10" fmla="*/ 0 w 1095"/>
                <a:gd name="T11" fmla="*/ 1317 h 1317"/>
                <a:gd name="T12" fmla="*/ 0 w 1095"/>
                <a:gd name="T13" fmla="*/ 467 h 1317"/>
                <a:gd name="T14" fmla="*/ 547 w 1095"/>
                <a:gd name="T15" fmla="*/ 0 h 1317"/>
                <a:gd name="T16" fmla="*/ 0 60000 65536"/>
                <a:gd name="T17" fmla="*/ 0 60000 65536"/>
                <a:gd name="T18" fmla="*/ 0 60000 65536"/>
                <a:gd name="T19" fmla="*/ 0 60000 65536"/>
                <a:gd name="T20" fmla="*/ 0 60000 65536"/>
                <a:gd name="T21" fmla="*/ 0 60000 65536"/>
                <a:gd name="T22" fmla="*/ 0 60000 65536"/>
                <a:gd name="T23" fmla="*/ 0 60000 65536"/>
                <a:gd name="T24" fmla="*/ 0 w 1095"/>
                <a:gd name="T25" fmla="*/ 0 h 1317"/>
                <a:gd name="T26" fmla="*/ 1095 w 1095"/>
                <a:gd name="T27" fmla="*/ 1317 h 131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095" h="1317">
                  <a:moveTo>
                    <a:pt x="547" y="0"/>
                  </a:moveTo>
                  <a:lnTo>
                    <a:pt x="1095" y="467"/>
                  </a:lnTo>
                  <a:lnTo>
                    <a:pt x="1095" y="1317"/>
                  </a:lnTo>
                  <a:lnTo>
                    <a:pt x="735" y="1317"/>
                  </a:lnTo>
                  <a:lnTo>
                    <a:pt x="364" y="1317"/>
                  </a:lnTo>
                  <a:lnTo>
                    <a:pt x="0" y="1317"/>
                  </a:lnTo>
                  <a:lnTo>
                    <a:pt x="0" y="467"/>
                  </a:lnTo>
                  <a:lnTo>
                    <a:pt x="547" y="0"/>
                  </a:lnTo>
                  <a:close/>
                </a:path>
              </a:pathLst>
            </a:custGeom>
            <a:solidFill>
              <a:srgbClr val="CC6633"/>
            </a:solidFill>
            <a:ln w="9525">
              <a:noFill/>
              <a:round/>
              <a:headEnd/>
              <a:tailEnd/>
            </a:ln>
          </p:spPr>
          <p:txBody>
            <a:bodyPr/>
            <a:lstStyle/>
            <a:p>
              <a:endParaRPr lang="en-CA"/>
            </a:p>
          </p:txBody>
        </p:sp>
        <p:sp>
          <p:nvSpPr>
            <p:cNvPr id="12309" name="Freeform 22"/>
            <p:cNvSpPr>
              <a:spLocks/>
            </p:cNvSpPr>
            <p:nvPr/>
          </p:nvSpPr>
          <p:spPr bwMode="auto">
            <a:xfrm>
              <a:off x="4176" y="1879"/>
              <a:ext cx="295" cy="526"/>
            </a:xfrm>
            <a:custGeom>
              <a:avLst/>
              <a:gdLst>
                <a:gd name="T0" fmla="*/ 295 w 295"/>
                <a:gd name="T1" fmla="*/ 526 h 526"/>
                <a:gd name="T2" fmla="*/ 295 w 295"/>
                <a:gd name="T3" fmla="*/ 0 h 526"/>
                <a:gd name="T4" fmla="*/ 0 w 295"/>
                <a:gd name="T5" fmla="*/ 0 h 526"/>
                <a:gd name="T6" fmla="*/ 0 w 295"/>
                <a:gd name="T7" fmla="*/ 515 h 526"/>
                <a:gd name="T8" fmla="*/ 144 w 295"/>
                <a:gd name="T9" fmla="*/ 383 h 526"/>
                <a:gd name="T10" fmla="*/ 295 w 295"/>
                <a:gd name="T11" fmla="*/ 526 h 526"/>
                <a:gd name="T12" fmla="*/ 0 60000 65536"/>
                <a:gd name="T13" fmla="*/ 0 60000 65536"/>
                <a:gd name="T14" fmla="*/ 0 60000 65536"/>
                <a:gd name="T15" fmla="*/ 0 60000 65536"/>
                <a:gd name="T16" fmla="*/ 0 60000 65536"/>
                <a:gd name="T17" fmla="*/ 0 60000 65536"/>
                <a:gd name="T18" fmla="*/ 0 w 295"/>
                <a:gd name="T19" fmla="*/ 0 h 526"/>
                <a:gd name="T20" fmla="*/ 295 w 295"/>
                <a:gd name="T21" fmla="*/ 526 h 526"/>
              </a:gdLst>
              <a:ahLst/>
              <a:cxnLst>
                <a:cxn ang="T12">
                  <a:pos x="T0" y="T1"/>
                </a:cxn>
                <a:cxn ang="T13">
                  <a:pos x="T2" y="T3"/>
                </a:cxn>
                <a:cxn ang="T14">
                  <a:pos x="T4" y="T5"/>
                </a:cxn>
                <a:cxn ang="T15">
                  <a:pos x="T6" y="T7"/>
                </a:cxn>
                <a:cxn ang="T16">
                  <a:pos x="T8" y="T9"/>
                </a:cxn>
                <a:cxn ang="T17">
                  <a:pos x="T10" y="T11"/>
                </a:cxn>
              </a:cxnLst>
              <a:rect l="T18" t="T19" r="T20" b="T21"/>
              <a:pathLst>
                <a:path w="295" h="526">
                  <a:moveTo>
                    <a:pt x="295" y="526"/>
                  </a:moveTo>
                  <a:lnTo>
                    <a:pt x="295" y="0"/>
                  </a:lnTo>
                  <a:lnTo>
                    <a:pt x="0" y="0"/>
                  </a:lnTo>
                  <a:lnTo>
                    <a:pt x="0" y="515"/>
                  </a:lnTo>
                  <a:lnTo>
                    <a:pt x="144" y="383"/>
                  </a:lnTo>
                  <a:lnTo>
                    <a:pt x="295" y="526"/>
                  </a:lnTo>
                  <a:close/>
                </a:path>
              </a:pathLst>
            </a:custGeom>
            <a:solidFill>
              <a:srgbClr val="CC6633"/>
            </a:solidFill>
            <a:ln w="9525">
              <a:noFill/>
              <a:round/>
              <a:headEnd/>
              <a:tailEnd/>
            </a:ln>
          </p:spPr>
          <p:txBody>
            <a:bodyPr/>
            <a:lstStyle/>
            <a:p>
              <a:endParaRPr lang="en-CA"/>
            </a:p>
          </p:txBody>
        </p:sp>
        <p:sp>
          <p:nvSpPr>
            <p:cNvPr id="12310" name="Freeform 23"/>
            <p:cNvSpPr>
              <a:spLocks/>
            </p:cNvSpPr>
            <p:nvPr/>
          </p:nvSpPr>
          <p:spPr bwMode="auto">
            <a:xfrm>
              <a:off x="3667" y="2343"/>
              <a:ext cx="509" cy="460"/>
            </a:xfrm>
            <a:custGeom>
              <a:avLst/>
              <a:gdLst>
                <a:gd name="T0" fmla="*/ 0 w 509"/>
                <a:gd name="T1" fmla="*/ 460 h 460"/>
                <a:gd name="T2" fmla="*/ 509 w 509"/>
                <a:gd name="T3" fmla="*/ 54 h 460"/>
                <a:gd name="T4" fmla="*/ 509 w 509"/>
                <a:gd name="T5" fmla="*/ 46 h 460"/>
                <a:gd name="T6" fmla="*/ 509 w 509"/>
                <a:gd name="T7" fmla="*/ 32 h 460"/>
                <a:gd name="T8" fmla="*/ 509 w 509"/>
                <a:gd name="T9" fmla="*/ 17 h 460"/>
                <a:gd name="T10" fmla="*/ 509 w 509"/>
                <a:gd name="T11" fmla="*/ 0 h 460"/>
                <a:gd name="T12" fmla="*/ 0 w 509"/>
                <a:gd name="T13" fmla="*/ 408 h 460"/>
                <a:gd name="T14" fmla="*/ 0 w 509"/>
                <a:gd name="T15" fmla="*/ 460 h 460"/>
                <a:gd name="T16" fmla="*/ 0 60000 65536"/>
                <a:gd name="T17" fmla="*/ 0 60000 65536"/>
                <a:gd name="T18" fmla="*/ 0 60000 65536"/>
                <a:gd name="T19" fmla="*/ 0 60000 65536"/>
                <a:gd name="T20" fmla="*/ 0 60000 65536"/>
                <a:gd name="T21" fmla="*/ 0 60000 65536"/>
                <a:gd name="T22" fmla="*/ 0 60000 65536"/>
                <a:gd name="T23" fmla="*/ 0 60000 65536"/>
                <a:gd name="T24" fmla="*/ 0 w 509"/>
                <a:gd name="T25" fmla="*/ 0 h 460"/>
                <a:gd name="T26" fmla="*/ 509 w 509"/>
                <a:gd name="T27" fmla="*/ 460 h 46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509" h="460">
                  <a:moveTo>
                    <a:pt x="0" y="460"/>
                  </a:moveTo>
                  <a:lnTo>
                    <a:pt x="509" y="54"/>
                  </a:lnTo>
                  <a:lnTo>
                    <a:pt x="509" y="46"/>
                  </a:lnTo>
                  <a:lnTo>
                    <a:pt x="509" y="32"/>
                  </a:lnTo>
                  <a:lnTo>
                    <a:pt x="509" y="17"/>
                  </a:lnTo>
                  <a:lnTo>
                    <a:pt x="509" y="0"/>
                  </a:lnTo>
                  <a:lnTo>
                    <a:pt x="0" y="408"/>
                  </a:lnTo>
                  <a:lnTo>
                    <a:pt x="0" y="460"/>
                  </a:lnTo>
                  <a:close/>
                </a:path>
              </a:pathLst>
            </a:custGeom>
            <a:solidFill>
              <a:srgbClr val="7A1111"/>
            </a:solidFill>
            <a:ln w="9525">
              <a:noFill/>
              <a:round/>
              <a:headEnd/>
              <a:tailEnd/>
            </a:ln>
          </p:spPr>
          <p:txBody>
            <a:bodyPr/>
            <a:lstStyle/>
            <a:p>
              <a:endParaRPr lang="en-CA"/>
            </a:p>
          </p:txBody>
        </p:sp>
        <p:sp>
          <p:nvSpPr>
            <p:cNvPr id="12311" name="Rectangle 24"/>
            <p:cNvSpPr>
              <a:spLocks noChangeArrowheads="1"/>
            </p:cNvSpPr>
            <p:nvPr/>
          </p:nvSpPr>
          <p:spPr bwMode="auto">
            <a:xfrm>
              <a:off x="3773" y="3726"/>
              <a:ext cx="1095" cy="49"/>
            </a:xfrm>
            <a:prstGeom prst="rect">
              <a:avLst/>
            </a:prstGeom>
            <a:solidFill>
              <a:srgbClr val="7A1111"/>
            </a:solidFill>
            <a:ln w="9525">
              <a:noFill/>
              <a:miter lim="800000"/>
              <a:headEnd/>
              <a:tailEnd/>
            </a:ln>
          </p:spPr>
          <p:txBody>
            <a:bodyPr/>
            <a:lstStyle/>
            <a:p>
              <a:endParaRPr lang="en-CA"/>
            </a:p>
          </p:txBody>
        </p:sp>
        <p:sp>
          <p:nvSpPr>
            <p:cNvPr id="12312" name="Freeform 25"/>
            <p:cNvSpPr>
              <a:spLocks/>
            </p:cNvSpPr>
            <p:nvPr/>
          </p:nvSpPr>
          <p:spPr bwMode="auto">
            <a:xfrm>
              <a:off x="4098" y="1632"/>
              <a:ext cx="440" cy="199"/>
            </a:xfrm>
            <a:custGeom>
              <a:avLst/>
              <a:gdLst>
                <a:gd name="T0" fmla="*/ 222 w 440"/>
                <a:gd name="T1" fmla="*/ 0 h 199"/>
                <a:gd name="T2" fmla="*/ 0 w 440"/>
                <a:gd name="T3" fmla="*/ 199 h 199"/>
                <a:gd name="T4" fmla="*/ 440 w 440"/>
                <a:gd name="T5" fmla="*/ 199 h 199"/>
                <a:gd name="T6" fmla="*/ 222 w 440"/>
                <a:gd name="T7" fmla="*/ 0 h 199"/>
                <a:gd name="T8" fmla="*/ 0 60000 65536"/>
                <a:gd name="T9" fmla="*/ 0 60000 65536"/>
                <a:gd name="T10" fmla="*/ 0 60000 65536"/>
                <a:gd name="T11" fmla="*/ 0 60000 65536"/>
                <a:gd name="T12" fmla="*/ 0 w 440"/>
                <a:gd name="T13" fmla="*/ 0 h 199"/>
                <a:gd name="T14" fmla="*/ 440 w 440"/>
                <a:gd name="T15" fmla="*/ 199 h 199"/>
              </a:gdLst>
              <a:ahLst/>
              <a:cxnLst>
                <a:cxn ang="T8">
                  <a:pos x="T0" y="T1"/>
                </a:cxn>
                <a:cxn ang="T9">
                  <a:pos x="T2" y="T3"/>
                </a:cxn>
                <a:cxn ang="T10">
                  <a:pos x="T4" y="T5"/>
                </a:cxn>
                <a:cxn ang="T11">
                  <a:pos x="T6" y="T7"/>
                </a:cxn>
              </a:cxnLst>
              <a:rect l="T12" t="T13" r="T14" b="T15"/>
              <a:pathLst>
                <a:path w="440" h="199">
                  <a:moveTo>
                    <a:pt x="222" y="0"/>
                  </a:moveTo>
                  <a:lnTo>
                    <a:pt x="0" y="199"/>
                  </a:lnTo>
                  <a:lnTo>
                    <a:pt x="440" y="199"/>
                  </a:lnTo>
                  <a:lnTo>
                    <a:pt x="222" y="0"/>
                  </a:lnTo>
                  <a:close/>
                </a:path>
              </a:pathLst>
            </a:custGeom>
            <a:solidFill>
              <a:srgbClr val="7A1111"/>
            </a:solidFill>
            <a:ln w="9525">
              <a:noFill/>
              <a:round/>
              <a:headEnd/>
              <a:tailEnd/>
            </a:ln>
          </p:spPr>
          <p:txBody>
            <a:bodyPr/>
            <a:lstStyle/>
            <a:p>
              <a:endParaRPr lang="en-CA"/>
            </a:p>
          </p:txBody>
        </p:sp>
        <p:sp>
          <p:nvSpPr>
            <p:cNvPr id="12313" name="Freeform 26"/>
            <p:cNvSpPr>
              <a:spLocks/>
            </p:cNvSpPr>
            <p:nvPr/>
          </p:nvSpPr>
          <p:spPr bwMode="auto">
            <a:xfrm>
              <a:off x="4470" y="2350"/>
              <a:ext cx="504" cy="458"/>
            </a:xfrm>
            <a:custGeom>
              <a:avLst/>
              <a:gdLst>
                <a:gd name="T0" fmla="*/ 504 w 504"/>
                <a:gd name="T1" fmla="*/ 458 h 458"/>
                <a:gd name="T2" fmla="*/ 0 w 504"/>
                <a:gd name="T3" fmla="*/ 51 h 458"/>
                <a:gd name="T4" fmla="*/ 0 w 504"/>
                <a:gd name="T5" fmla="*/ 44 h 458"/>
                <a:gd name="T6" fmla="*/ 0 w 504"/>
                <a:gd name="T7" fmla="*/ 31 h 458"/>
                <a:gd name="T8" fmla="*/ 0 w 504"/>
                <a:gd name="T9" fmla="*/ 17 h 458"/>
                <a:gd name="T10" fmla="*/ 0 w 504"/>
                <a:gd name="T11" fmla="*/ 0 h 458"/>
                <a:gd name="T12" fmla="*/ 504 w 504"/>
                <a:gd name="T13" fmla="*/ 405 h 458"/>
                <a:gd name="T14" fmla="*/ 504 w 504"/>
                <a:gd name="T15" fmla="*/ 458 h 458"/>
                <a:gd name="T16" fmla="*/ 0 60000 65536"/>
                <a:gd name="T17" fmla="*/ 0 60000 65536"/>
                <a:gd name="T18" fmla="*/ 0 60000 65536"/>
                <a:gd name="T19" fmla="*/ 0 60000 65536"/>
                <a:gd name="T20" fmla="*/ 0 60000 65536"/>
                <a:gd name="T21" fmla="*/ 0 60000 65536"/>
                <a:gd name="T22" fmla="*/ 0 60000 65536"/>
                <a:gd name="T23" fmla="*/ 0 60000 65536"/>
                <a:gd name="T24" fmla="*/ 0 w 504"/>
                <a:gd name="T25" fmla="*/ 0 h 458"/>
                <a:gd name="T26" fmla="*/ 504 w 504"/>
                <a:gd name="T27" fmla="*/ 458 h 458"/>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504" h="458">
                  <a:moveTo>
                    <a:pt x="504" y="458"/>
                  </a:moveTo>
                  <a:lnTo>
                    <a:pt x="0" y="51"/>
                  </a:lnTo>
                  <a:lnTo>
                    <a:pt x="0" y="44"/>
                  </a:lnTo>
                  <a:lnTo>
                    <a:pt x="0" y="31"/>
                  </a:lnTo>
                  <a:lnTo>
                    <a:pt x="0" y="17"/>
                  </a:lnTo>
                  <a:lnTo>
                    <a:pt x="0" y="0"/>
                  </a:lnTo>
                  <a:lnTo>
                    <a:pt x="504" y="405"/>
                  </a:lnTo>
                  <a:lnTo>
                    <a:pt x="504" y="458"/>
                  </a:lnTo>
                  <a:close/>
                </a:path>
              </a:pathLst>
            </a:custGeom>
            <a:solidFill>
              <a:srgbClr val="7A1111"/>
            </a:solidFill>
            <a:ln w="9525">
              <a:noFill/>
              <a:round/>
              <a:headEnd/>
              <a:tailEnd/>
            </a:ln>
          </p:spPr>
          <p:txBody>
            <a:bodyPr/>
            <a:lstStyle/>
            <a:p>
              <a:endParaRPr lang="en-CA"/>
            </a:p>
          </p:txBody>
        </p:sp>
        <p:sp>
          <p:nvSpPr>
            <p:cNvPr id="12314" name="Rectangle 27"/>
            <p:cNvSpPr>
              <a:spLocks noChangeArrowheads="1"/>
            </p:cNvSpPr>
            <p:nvPr/>
          </p:nvSpPr>
          <p:spPr bwMode="auto">
            <a:xfrm>
              <a:off x="4201" y="3041"/>
              <a:ext cx="248" cy="620"/>
            </a:xfrm>
            <a:prstGeom prst="rect">
              <a:avLst/>
            </a:prstGeom>
            <a:solidFill>
              <a:srgbClr val="FFFFFF"/>
            </a:solidFill>
            <a:ln w="9525">
              <a:noFill/>
              <a:miter lim="800000"/>
              <a:headEnd/>
              <a:tailEnd/>
            </a:ln>
          </p:spPr>
          <p:txBody>
            <a:bodyPr/>
            <a:lstStyle/>
            <a:p>
              <a:endParaRPr lang="en-CA"/>
            </a:p>
          </p:txBody>
        </p:sp>
        <p:sp>
          <p:nvSpPr>
            <p:cNvPr id="12315" name="Freeform 28"/>
            <p:cNvSpPr>
              <a:spLocks/>
            </p:cNvSpPr>
            <p:nvPr/>
          </p:nvSpPr>
          <p:spPr bwMode="auto">
            <a:xfrm>
              <a:off x="4244" y="1936"/>
              <a:ext cx="153" cy="266"/>
            </a:xfrm>
            <a:custGeom>
              <a:avLst/>
              <a:gdLst>
                <a:gd name="T0" fmla="*/ 79 w 153"/>
                <a:gd name="T1" fmla="*/ 0 h 266"/>
                <a:gd name="T2" fmla="*/ 61 w 153"/>
                <a:gd name="T3" fmla="*/ 3 h 266"/>
                <a:gd name="T4" fmla="*/ 46 w 153"/>
                <a:gd name="T5" fmla="*/ 10 h 266"/>
                <a:gd name="T6" fmla="*/ 33 w 153"/>
                <a:gd name="T7" fmla="*/ 20 h 266"/>
                <a:gd name="T8" fmla="*/ 21 w 153"/>
                <a:gd name="T9" fmla="*/ 36 h 266"/>
                <a:gd name="T10" fmla="*/ 12 w 153"/>
                <a:gd name="T11" fmla="*/ 54 h 266"/>
                <a:gd name="T12" fmla="*/ 6 w 153"/>
                <a:gd name="T13" fmla="*/ 75 h 266"/>
                <a:gd name="T14" fmla="*/ 1 w 153"/>
                <a:gd name="T15" fmla="*/ 98 h 266"/>
                <a:gd name="T16" fmla="*/ 0 w 153"/>
                <a:gd name="T17" fmla="*/ 122 h 266"/>
                <a:gd name="T18" fmla="*/ 0 w 153"/>
                <a:gd name="T19" fmla="*/ 167 h 266"/>
                <a:gd name="T20" fmla="*/ 0 w 153"/>
                <a:gd name="T21" fmla="*/ 204 h 266"/>
                <a:gd name="T22" fmla="*/ 0 w 153"/>
                <a:gd name="T23" fmla="*/ 237 h 266"/>
                <a:gd name="T24" fmla="*/ 0 w 153"/>
                <a:gd name="T25" fmla="*/ 266 h 266"/>
                <a:gd name="T26" fmla="*/ 33 w 153"/>
                <a:gd name="T27" fmla="*/ 266 h 266"/>
                <a:gd name="T28" fmla="*/ 54 w 153"/>
                <a:gd name="T29" fmla="*/ 266 h 266"/>
                <a:gd name="T30" fmla="*/ 67 w 153"/>
                <a:gd name="T31" fmla="*/ 266 h 266"/>
                <a:gd name="T32" fmla="*/ 78 w 153"/>
                <a:gd name="T33" fmla="*/ 266 h 266"/>
                <a:gd name="T34" fmla="*/ 88 w 153"/>
                <a:gd name="T35" fmla="*/ 266 h 266"/>
                <a:gd name="T36" fmla="*/ 101 w 153"/>
                <a:gd name="T37" fmla="*/ 266 h 266"/>
                <a:gd name="T38" fmla="*/ 121 w 153"/>
                <a:gd name="T39" fmla="*/ 266 h 266"/>
                <a:gd name="T40" fmla="*/ 153 w 153"/>
                <a:gd name="T41" fmla="*/ 266 h 266"/>
                <a:gd name="T42" fmla="*/ 153 w 153"/>
                <a:gd name="T43" fmla="*/ 223 h 266"/>
                <a:gd name="T44" fmla="*/ 153 w 153"/>
                <a:gd name="T45" fmla="*/ 184 h 266"/>
                <a:gd name="T46" fmla="*/ 153 w 153"/>
                <a:gd name="T47" fmla="*/ 149 h 266"/>
                <a:gd name="T48" fmla="*/ 153 w 153"/>
                <a:gd name="T49" fmla="*/ 118 h 266"/>
                <a:gd name="T50" fmla="*/ 152 w 153"/>
                <a:gd name="T51" fmla="*/ 102 h 266"/>
                <a:gd name="T52" fmla="*/ 149 w 153"/>
                <a:gd name="T53" fmla="*/ 84 h 266"/>
                <a:gd name="T54" fmla="*/ 143 w 153"/>
                <a:gd name="T55" fmla="*/ 64 h 266"/>
                <a:gd name="T56" fmla="*/ 136 w 153"/>
                <a:gd name="T57" fmla="*/ 45 h 266"/>
                <a:gd name="T58" fmla="*/ 125 w 153"/>
                <a:gd name="T59" fmla="*/ 27 h 266"/>
                <a:gd name="T60" fmla="*/ 112 w 153"/>
                <a:gd name="T61" fmla="*/ 13 h 266"/>
                <a:gd name="T62" fmla="*/ 97 w 153"/>
                <a:gd name="T63" fmla="*/ 3 h 266"/>
                <a:gd name="T64" fmla="*/ 79 w 153"/>
                <a:gd name="T65" fmla="*/ 0 h 26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53"/>
                <a:gd name="T100" fmla="*/ 0 h 266"/>
                <a:gd name="T101" fmla="*/ 153 w 153"/>
                <a:gd name="T102" fmla="*/ 266 h 26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53" h="266">
                  <a:moveTo>
                    <a:pt x="79" y="0"/>
                  </a:moveTo>
                  <a:lnTo>
                    <a:pt x="61" y="3"/>
                  </a:lnTo>
                  <a:lnTo>
                    <a:pt x="46" y="10"/>
                  </a:lnTo>
                  <a:lnTo>
                    <a:pt x="33" y="20"/>
                  </a:lnTo>
                  <a:lnTo>
                    <a:pt x="21" y="36"/>
                  </a:lnTo>
                  <a:lnTo>
                    <a:pt x="12" y="54"/>
                  </a:lnTo>
                  <a:lnTo>
                    <a:pt x="6" y="75"/>
                  </a:lnTo>
                  <a:lnTo>
                    <a:pt x="1" y="98"/>
                  </a:lnTo>
                  <a:lnTo>
                    <a:pt x="0" y="122"/>
                  </a:lnTo>
                  <a:lnTo>
                    <a:pt x="0" y="167"/>
                  </a:lnTo>
                  <a:lnTo>
                    <a:pt x="0" y="204"/>
                  </a:lnTo>
                  <a:lnTo>
                    <a:pt x="0" y="237"/>
                  </a:lnTo>
                  <a:lnTo>
                    <a:pt x="0" y="266"/>
                  </a:lnTo>
                  <a:lnTo>
                    <a:pt x="33" y="266"/>
                  </a:lnTo>
                  <a:lnTo>
                    <a:pt x="54" y="266"/>
                  </a:lnTo>
                  <a:lnTo>
                    <a:pt x="67" y="266"/>
                  </a:lnTo>
                  <a:lnTo>
                    <a:pt x="78" y="266"/>
                  </a:lnTo>
                  <a:lnTo>
                    <a:pt x="88" y="266"/>
                  </a:lnTo>
                  <a:lnTo>
                    <a:pt x="101" y="266"/>
                  </a:lnTo>
                  <a:lnTo>
                    <a:pt x="121" y="266"/>
                  </a:lnTo>
                  <a:lnTo>
                    <a:pt x="153" y="266"/>
                  </a:lnTo>
                  <a:lnTo>
                    <a:pt x="153" y="223"/>
                  </a:lnTo>
                  <a:lnTo>
                    <a:pt x="153" y="184"/>
                  </a:lnTo>
                  <a:lnTo>
                    <a:pt x="153" y="149"/>
                  </a:lnTo>
                  <a:lnTo>
                    <a:pt x="153" y="118"/>
                  </a:lnTo>
                  <a:lnTo>
                    <a:pt x="152" y="102"/>
                  </a:lnTo>
                  <a:lnTo>
                    <a:pt x="149" y="84"/>
                  </a:lnTo>
                  <a:lnTo>
                    <a:pt x="143" y="64"/>
                  </a:lnTo>
                  <a:lnTo>
                    <a:pt x="136" y="45"/>
                  </a:lnTo>
                  <a:lnTo>
                    <a:pt x="125" y="27"/>
                  </a:lnTo>
                  <a:lnTo>
                    <a:pt x="112" y="13"/>
                  </a:lnTo>
                  <a:lnTo>
                    <a:pt x="97" y="3"/>
                  </a:lnTo>
                  <a:lnTo>
                    <a:pt x="79" y="0"/>
                  </a:lnTo>
                  <a:close/>
                </a:path>
              </a:pathLst>
            </a:custGeom>
            <a:solidFill>
              <a:srgbClr val="FFFFFF"/>
            </a:solidFill>
            <a:ln w="9525">
              <a:noFill/>
              <a:round/>
              <a:headEnd/>
              <a:tailEnd/>
            </a:ln>
          </p:spPr>
          <p:txBody>
            <a:bodyPr/>
            <a:lstStyle/>
            <a:p>
              <a:endParaRPr lang="en-CA"/>
            </a:p>
          </p:txBody>
        </p:sp>
        <p:sp>
          <p:nvSpPr>
            <p:cNvPr id="12316" name="Freeform 29"/>
            <p:cNvSpPr>
              <a:spLocks/>
            </p:cNvSpPr>
            <p:nvPr/>
          </p:nvSpPr>
          <p:spPr bwMode="auto">
            <a:xfrm>
              <a:off x="4119" y="2924"/>
              <a:ext cx="12" cy="499"/>
            </a:xfrm>
            <a:custGeom>
              <a:avLst/>
              <a:gdLst>
                <a:gd name="T0" fmla="*/ 6 w 12"/>
                <a:gd name="T1" fmla="*/ 15 h 499"/>
                <a:gd name="T2" fmla="*/ 0 w 12"/>
                <a:gd name="T3" fmla="*/ 7 h 499"/>
                <a:gd name="T4" fmla="*/ 0 w 12"/>
                <a:gd name="T5" fmla="*/ 499 h 499"/>
                <a:gd name="T6" fmla="*/ 12 w 12"/>
                <a:gd name="T7" fmla="*/ 499 h 499"/>
                <a:gd name="T8" fmla="*/ 12 w 12"/>
                <a:gd name="T9" fmla="*/ 7 h 499"/>
                <a:gd name="T10" fmla="*/ 6 w 12"/>
                <a:gd name="T11" fmla="*/ 0 h 499"/>
                <a:gd name="T12" fmla="*/ 12 w 12"/>
                <a:gd name="T13" fmla="*/ 7 h 499"/>
                <a:gd name="T14" fmla="*/ 12 w 12"/>
                <a:gd name="T15" fmla="*/ 0 h 499"/>
                <a:gd name="T16" fmla="*/ 6 w 12"/>
                <a:gd name="T17" fmla="*/ 0 h 499"/>
                <a:gd name="T18" fmla="*/ 6 w 12"/>
                <a:gd name="T19" fmla="*/ 15 h 49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2"/>
                <a:gd name="T31" fmla="*/ 0 h 499"/>
                <a:gd name="T32" fmla="*/ 12 w 12"/>
                <a:gd name="T33" fmla="*/ 499 h 49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2" h="499">
                  <a:moveTo>
                    <a:pt x="6" y="15"/>
                  </a:moveTo>
                  <a:lnTo>
                    <a:pt x="0" y="7"/>
                  </a:lnTo>
                  <a:lnTo>
                    <a:pt x="0" y="499"/>
                  </a:lnTo>
                  <a:lnTo>
                    <a:pt x="12" y="499"/>
                  </a:lnTo>
                  <a:lnTo>
                    <a:pt x="12" y="7"/>
                  </a:lnTo>
                  <a:lnTo>
                    <a:pt x="6" y="0"/>
                  </a:lnTo>
                  <a:lnTo>
                    <a:pt x="12" y="7"/>
                  </a:lnTo>
                  <a:lnTo>
                    <a:pt x="12" y="0"/>
                  </a:lnTo>
                  <a:lnTo>
                    <a:pt x="6" y="0"/>
                  </a:lnTo>
                  <a:lnTo>
                    <a:pt x="6" y="15"/>
                  </a:lnTo>
                  <a:close/>
                </a:path>
              </a:pathLst>
            </a:custGeom>
            <a:solidFill>
              <a:srgbClr val="FFFFFF"/>
            </a:solidFill>
            <a:ln w="9525">
              <a:noFill/>
              <a:round/>
              <a:headEnd/>
              <a:tailEnd/>
            </a:ln>
          </p:spPr>
          <p:txBody>
            <a:bodyPr/>
            <a:lstStyle/>
            <a:p>
              <a:endParaRPr lang="en-CA"/>
            </a:p>
          </p:txBody>
        </p:sp>
        <p:sp>
          <p:nvSpPr>
            <p:cNvPr id="12317" name="Freeform 30"/>
            <p:cNvSpPr>
              <a:spLocks/>
            </p:cNvSpPr>
            <p:nvPr/>
          </p:nvSpPr>
          <p:spPr bwMode="auto">
            <a:xfrm>
              <a:off x="3901" y="2924"/>
              <a:ext cx="224" cy="15"/>
            </a:xfrm>
            <a:custGeom>
              <a:avLst/>
              <a:gdLst>
                <a:gd name="T0" fmla="*/ 12 w 224"/>
                <a:gd name="T1" fmla="*/ 7 h 15"/>
                <a:gd name="T2" fmla="*/ 6 w 224"/>
                <a:gd name="T3" fmla="*/ 15 h 15"/>
                <a:gd name="T4" fmla="*/ 224 w 224"/>
                <a:gd name="T5" fmla="*/ 15 h 15"/>
                <a:gd name="T6" fmla="*/ 224 w 224"/>
                <a:gd name="T7" fmla="*/ 0 h 15"/>
                <a:gd name="T8" fmla="*/ 6 w 224"/>
                <a:gd name="T9" fmla="*/ 0 h 15"/>
                <a:gd name="T10" fmla="*/ 0 w 224"/>
                <a:gd name="T11" fmla="*/ 7 h 15"/>
                <a:gd name="T12" fmla="*/ 6 w 224"/>
                <a:gd name="T13" fmla="*/ 0 h 15"/>
                <a:gd name="T14" fmla="*/ 0 w 224"/>
                <a:gd name="T15" fmla="*/ 0 h 15"/>
                <a:gd name="T16" fmla="*/ 0 w 224"/>
                <a:gd name="T17" fmla="*/ 7 h 15"/>
                <a:gd name="T18" fmla="*/ 12 w 224"/>
                <a:gd name="T19" fmla="*/ 7 h 1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24"/>
                <a:gd name="T31" fmla="*/ 0 h 15"/>
                <a:gd name="T32" fmla="*/ 224 w 224"/>
                <a:gd name="T33" fmla="*/ 15 h 15"/>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24" h="15">
                  <a:moveTo>
                    <a:pt x="12" y="7"/>
                  </a:moveTo>
                  <a:lnTo>
                    <a:pt x="6" y="15"/>
                  </a:lnTo>
                  <a:lnTo>
                    <a:pt x="224" y="15"/>
                  </a:lnTo>
                  <a:lnTo>
                    <a:pt x="224" y="0"/>
                  </a:lnTo>
                  <a:lnTo>
                    <a:pt x="6" y="0"/>
                  </a:lnTo>
                  <a:lnTo>
                    <a:pt x="0" y="7"/>
                  </a:lnTo>
                  <a:lnTo>
                    <a:pt x="6" y="0"/>
                  </a:lnTo>
                  <a:lnTo>
                    <a:pt x="0" y="0"/>
                  </a:lnTo>
                  <a:lnTo>
                    <a:pt x="0" y="7"/>
                  </a:lnTo>
                  <a:lnTo>
                    <a:pt x="12" y="7"/>
                  </a:lnTo>
                  <a:close/>
                </a:path>
              </a:pathLst>
            </a:custGeom>
            <a:solidFill>
              <a:srgbClr val="FFFFFF"/>
            </a:solidFill>
            <a:ln w="9525">
              <a:noFill/>
              <a:round/>
              <a:headEnd/>
              <a:tailEnd/>
            </a:ln>
          </p:spPr>
          <p:txBody>
            <a:bodyPr/>
            <a:lstStyle/>
            <a:p>
              <a:endParaRPr lang="en-CA"/>
            </a:p>
          </p:txBody>
        </p:sp>
        <p:sp>
          <p:nvSpPr>
            <p:cNvPr id="12318" name="Freeform 31"/>
            <p:cNvSpPr>
              <a:spLocks/>
            </p:cNvSpPr>
            <p:nvPr/>
          </p:nvSpPr>
          <p:spPr bwMode="auto">
            <a:xfrm>
              <a:off x="3901" y="2931"/>
              <a:ext cx="12" cy="499"/>
            </a:xfrm>
            <a:custGeom>
              <a:avLst/>
              <a:gdLst>
                <a:gd name="T0" fmla="*/ 6 w 12"/>
                <a:gd name="T1" fmla="*/ 484 h 499"/>
                <a:gd name="T2" fmla="*/ 12 w 12"/>
                <a:gd name="T3" fmla="*/ 492 h 499"/>
                <a:gd name="T4" fmla="*/ 12 w 12"/>
                <a:gd name="T5" fmla="*/ 0 h 499"/>
                <a:gd name="T6" fmla="*/ 0 w 12"/>
                <a:gd name="T7" fmla="*/ 0 h 499"/>
                <a:gd name="T8" fmla="*/ 0 w 12"/>
                <a:gd name="T9" fmla="*/ 492 h 499"/>
                <a:gd name="T10" fmla="*/ 6 w 12"/>
                <a:gd name="T11" fmla="*/ 499 h 499"/>
                <a:gd name="T12" fmla="*/ 0 w 12"/>
                <a:gd name="T13" fmla="*/ 492 h 499"/>
                <a:gd name="T14" fmla="*/ 0 w 12"/>
                <a:gd name="T15" fmla="*/ 499 h 499"/>
                <a:gd name="T16" fmla="*/ 6 w 12"/>
                <a:gd name="T17" fmla="*/ 499 h 499"/>
                <a:gd name="T18" fmla="*/ 6 w 12"/>
                <a:gd name="T19" fmla="*/ 484 h 49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2"/>
                <a:gd name="T31" fmla="*/ 0 h 499"/>
                <a:gd name="T32" fmla="*/ 12 w 12"/>
                <a:gd name="T33" fmla="*/ 499 h 49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2" h="499">
                  <a:moveTo>
                    <a:pt x="6" y="484"/>
                  </a:moveTo>
                  <a:lnTo>
                    <a:pt x="12" y="492"/>
                  </a:lnTo>
                  <a:lnTo>
                    <a:pt x="12" y="0"/>
                  </a:lnTo>
                  <a:lnTo>
                    <a:pt x="0" y="0"/>
                  </a:lnTo>
                  <a:lnTo>
                    <a:pt x="0" y="492"/>
                  </a:lnTo>
                  <a:lnTo>
                    <a:pt x="6" y="499"/>
                  </a:lnTo>
                  <a:lnTo>
                    <a:pt x="0" y="492"/>
                  </a:lnTo>
                  <a:lnTo>
                    <a:pt x="0" y="499"/>
                  </a:lnTo>
                  <a:lnTo>
                    <a:pt x="6" y="499"/>
                  </a:lnTo>
                  <a:lnTo>
                    <a:pt x="6" y="484"/>
                  </a:lnTo>
                  <a:close/>
                </a:path>
              </a:pathLst>
            </a:custGeom>
            <a:solidFill>
              <a:srgbClr val="FFFFFF"/>
            </a:solidFill>
            <a:ln w="9525">
              <a:noFill/>
              <a:round/>
              <a:headEnd/>
              <a:tailEnd/>
            </a:ln>
          </p:spPr>
          <p:txBody>
            <a:bodyPr/>
            <a:lstStyle/>
            <a:p>
              <a:endParaRPr lang="en-CA"/>
            </a:p>
          </p:txBody>
        </p:sp>
        <p:sp>
          <p:nvSpPr>
            <p:cNvPr id="12319" name="Freeform 32"/>
            <p:cNvSpPr>
              <a:spLocks/>
            </p:cNvSpPr>
            <p:nvPr/>
          </p:nvSpPr>
          <p:spPr bwMode="auto">
            <a:xfrm>
              <a:off x="3907" y="3415"/>
              <a:ext cx="224" cy="15"/>
            </a:xfrm>
            <a:custGeom>
              <a:avLst/>
              <a:gdLst>
                <a:gd name="T0" fmla="*/ 212 w 224"/>
                <a:gd name="T1" fmla="*/ 8 h 15"/>
                <a:gd name="T2" fmla="*/ 218 w 224"/>
                <a:gd name="T3" fmla="*/ 0 h 15"/>
                <a:gd name="T4" fmla="*/ 0 w 224"/>
                <a:gd name="T5" fmla="*/ 0 h 15"/>
                <a:gd name="T6" fmla="*/ 0 w 224"/>
                <a:gd name="T7" fmla="*/ 15 h 15"/>
                <a:gd name="T8" fmla="*/ 218 w 224"/>
                <a:gd name="T9" fmla="*/ 15 h 15"/>
                <a:gd name="T10" fmla="*/ 224 w 224"/>
                <a:gd name="T11" fmla="*/ 8 h 15"/>
                <a:gd name="T12" fmla="*/ 218 w 224"/>
                <a:gd name="T13" fmla="*/ 15 h 15"/>
                <a:gd name="T14" fmla="*/ 224 w 224"/>
                <a:gd name="T15" fmla="*/ 15 h 15"/>
                <a:gd name="T16" fmla="*/ 224 w 224"/>
                <a:gd name="T17" fmla="*/ 8 h 15"/>
                <a:gd name="T18" fmla="*/ 212 w 224"/>
                <a:gd name="T19" fmla="*/ 8 h 1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24"/>
                <a:gd name="T31" fmla="*/ 0 h 15"/>
                <a:gd name="T32" fmla="*/ 224 w 224"/>
                <a:gd name="T33" fmla="*/ 15 h 15"/>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24" h="15">
                  <a:moveTo>
                    <a:pt x="212" y="8"/>
                  </a:moveTo>
                  <a:lnTo>
                    <a:pt x="218" y="0"/>
                  </a:lnTo>
                  <a:lnTo>
                    <a:pt x="0" y="0"/>
                  </a:lnTo>
                  <a:lnTo>
                    <a:pt x="0" y="15"/>
                  </a:lnTo>
                  <a:lnTo>
                    <a:pt x="218" y="15"/>
                  </a:lnTo>
                  <a:lnTo>
                    <a:pt x="224" y="8"/>
                  </a:lnTo>
                  <a:lnTo>
                    <a:pt x="218" y="15"/>
                  </a:lnTo>
                  <a:lnTo>
                    <a:pt x="224" y="15"/>
                  </a:lnTo>
                  <a:lnTo>
                    <a:pt x="224" y="8"/>
                  </a:lnTo>
                  <a:lnTo>
                    <a:pt x="212" y="8"/>
                  </a:lnTo>
                  <a:close/>
                </a:path>
              </a:pathLst>
            </a:custGeom>
            <a:solidFill>
              <a:srgbClr val="FFFFFF"/>
            </a:solidFill>
            <a:ln w="9525">
              <a:noFill/>
              <a:round/>
              <a:headEnd/>
              <a:tailEnd/>
            </a:ln>
          </p:spPr>
          <p:txBody>
            <a:bodyPr/>
            <a:lstStyle/>
            <a:p>
              <a:endParaRPr lang="en-CA"/>
            </a:p>
          </p:txBody>
        </p:sp>
        <p:sp>
          <p:nvSpPr>
            <p:cNvPr id="12320" name="Freeform 33"/>
            <p:cNvSpPr>
              <a:spLocks/>
            </p:cNvSpPr>
            <p:nvPr/>
          </p:nvSpPr>
          <p:spPr bwMode="auto">
            <a:xfrm>
              <a:off x="3908" y="3067"/>
              <a:ext cx="216" cy="16"/>
            </a:xfrm>
            <a:custGeom>
              <a:avLst/>
              <a:gdLst>
                <a:gd name="T0" fmla="*/ 216 w 216"/>
                <a:gd name="T1" fmla="*/ 8 h 16"/>
                <a:gd name="T2" fmla="*/ 216 w 216"/>
                <a:gd name="T3" fmla="*/ 0 h 16"/>
                <a:gd name="T4" fmla="*/ 0 w 216"/>
                <a:gd name="T5" fmla="*/ 0 h 16"/>
                <a:gd name="T6" fmla="*/ 0 w 216"/>
                <a:gd name="T7" fmla="*/ 16 h 16"/>
                <a:gd name="T8" fmla="*/ 216 w 216"/>
                <a:gd name="T9" fmla="*/ 16 h 16"/>
                <a:gd name="T10" fmla="*/ 216 w 216"/>
                <a:gd name="T11" fmla="*/ 8 h 16"/>
                <a:gd name="T12" fmla="*/ 0 60000 65536"/>
                <a:gd name="T13" fmla="*/ 0 60000 65536"/>
                <a:gd name="T14" fmla="*/ 0 60000 65536"/>
                <a:gd name="T15" fmla="*/ 0 60000 65536"/>
                <a:gd name="T16" fmla="*/ 0 60000 65536"/>
                <a:gd name="T17" fmla="*/ 0 60000 65536"/>
                <a:gd name="T18" fmla="*/ 0 w 216"/>
                <a:gd name="T19" fmla="*/ 0 h 16"/>
                <a:gd name="T20" fmla="*/ 216 w 216"/>
                <a:gd name="T21" fmla="*/ 16 h 16"/>
              </a:gdLst>
              <a:ahLst/>
              <a:cxnLst>
                <a:cxn ang="T12">
                  <a:pos x="T0" y="T1"/>
                </a:cxn>
                <a:cxn ang="T13">
                  <a:pos x="T2" y="T3"/>
                </a:cxn>
                <a:cxn ang="T14">
                  <a:pos x="T4" y="T5"/>
                </a:cxn>
                <a:cxn ang="T15">
                  <a:pos x="T6" y="T7"/>
                </a:cxn>
                <a:cxn ang="T16">
                  <a:pos x="T8" y="T9"/>
                </a:cxn>
                <a:cxn ang="T17">
                  <a:pos x="T10" y="T11"/>
                </a:cxn>
              </a:cxnLst>
              <a:rect l="T18" t="T19" r="T20" b="T21"/>
              <a:pathLst>
                <a:path w="216" h="16">
                  <a:moveTo>
                    <a:pt x="216" y="8"/>
                  </a:moveTo>
                  <a:lnTo>
                    <a:pt x="216" y="0"/>
                  </a:lnTo>
                  <a:lnTo>
                    <a:pt x="0" y="0"/>
                  </a:lnTo>
                  <a:lnTo>
                    <a:pt x="0" y="16"/>
                  </a:lnTo>
                  <a:lnTo>
                    <a:pt x="216" y="16"/>
                  </a:lnTo>
                  <a:lnTo>
                    <a:pt x="216" y="8"/>
                  </a:lnTo>
                  <a:close/>
                </a:path>
              </a:pathLst>
            </a:custGeom>
            <a:solidFill>
              <a:srgbClr val="FFFFFF"/>
            </a:solidFill>
            <a:ln w="9525">
              <a:noFill/>
              <a:round/>
              <a:headEnd/>
              <a:tailEnd/>
            </a:ln>
          </p:spPr>
          <p:txBody>
            <a:bodyPr/>
            <a:lstStyle/>
            <a:p>
              <a:endParaRPr lang="en-CA"/>
            </a:p>
          </p:txBody>
        </p:sp>
        <p:sp>
          <p:nvSpPr>
            <p:cNvPr id="12321" name="Freeform 34"/>
            <p:cNvSpPr>
              <a:spLocks/>
            </p:cNvSpPr>
            <p:nvPr/>
          </p:nvSpPr>
          <p:spPr bwMode="auto">
            <a:xfrm>
              <a:off x="3908" y="3247"/>
              <a:ext cx="216" cy="15"/>
            </a:xfrm>
            <a:custGeom>
              <a:avLst/>
              <a:gdLst>
                <a:gd name="T0" fmla="*/ 216 w 216"/>
                <a:gd name="T1" fmla="*/ 7 h 15"/>
                <a:gd name="T2" fmla="*/ 216 w 216"/>
                <a:gd name="T3" fmla="*/ 0 h 15"/>
                <a:gd name="T4" fmla="*/ 0 w 216"/>
                <a:gd name="T5" fmla="*/ 0 h 15"/>
                <a:gd name="T6" fmla="*/ 0 w 216"/>
                <a:gd name="T7" fmla="*/ 15 h 15"/>
                <a:gd name="T8" fmla="*/ 216 w 216"/>
                <a:gd name="T9" fmla="*/ 15 h 15"/>
                <a:gd name="T10" fmla="*/ 216 w 216"/>
                <a:gd name="T11" fmla="*/ 7 h 15"/>
                <a:gd name="T12" fmla="*/ 0 60000 65536"/>
                <a:gd name="T13" fmla="*/ 0 60000 65536"/>
                <a:gd name="T14" fmla="*/ 0 60000 65536"/>
                <a:gd name="T15" fmla="*/ 0 60000 65536"/>
                <a:gd name="T16" fmla="*/ 0 60000 65536"/>
                <a:gd name="T17" fmla="*/ 0 60000 65536"/>
                <a:gd name="T18" fmla="*/ 0 w 216"/>
                <a:gd name="T19" fmla="*/ 0 h 15"/>
                <a:gd name="T20" fmla="*/ 216 w 216"/>
                <a:gd name="T21" fmla="*/ 15 h 15"/>
              </a:gdLst>
              <a:ahLst/>
              <a:cxnLst>
                <a:cxn ang="T12">
                  <a:pos x="T0" y="T1"/>
                </a:cxn>
                <a:cxn ang="T13">
                  <a:pos x="T2" y="T3"/>
                </a:cxn>
                <a:cxn ang="T14">
                  <a:pos x="T4" y="T5"/>
                </a:cxn>
                <a:cxn ang="T15">
                  <a:pos x="T6" y="T7"/>
                </a:cxn>
                <a:cxn ang="T16">
                  <a:pos x="T8" y="T9"/>
                </a:cxn>
                <a:cxn ang="T17">
                  <a:pos x="T10" y="T11"/>
                </a:cxn>
              </a:cxnLst>
              <a:rect l="T18" t="T19" r="T20" b="T21"/>
              <a:pathLst>
                <a:path w="216" h="15">
                  <a:moveTo>
                    <a:pt x="216" y="7"/>
                  </a:moveTo>
                  <a:lnTo>
                    <a:pt x="216" y="0"/>
                  </a:lnTo>
                  <a:lnTo>
                    <a:pt x="0" y="0"/>
                  </a:lnTo>
                  <a:lnTo>
                    <a:pt x="0" y="15"/>
                  </a:lnTo>
                  <a:lnTo>
                    <a:pt x="216" y="15"/>
                  </a:lnTo>
                  <a:lnTo>
                    <a:pt x="216" y="7"/>
                  </a:lnTo>
                  <a:close/>
                </a:path>
              </a:pathLst>
            </a:custGeom>
            <a:solidFill>
              <a:srgbClr val="FFFFFF"/>
            </a:solidFill>
            <a:ln w="9525">
              <a:noFill/>
              <a:round/>
              <a:headEnd/>
              <a:tailEnd/>
            </a:ln>
          </p:spPr>
          <p:txBody>
            <a:bodyPr/>
            <a:lstStyle/>
            <a:p>
              <a:endParaRPr lang="en-CA"/>
            </a:p>
          </p:txBody>
        </p:sp>
        <p:sp>
          <p:nvSpPr>
            <p:cNvPr id="12322" name="Freeform 35"/>
            <p:cNvSpPr>
              <a:spLocks/>
            </p:cNvSpPr>
            <p:nvPr/>
          </p:nvSpPr>
          <p:spPr bwMode="auto">
            <a:xfrm>
              <a:off x="4007" y="2939"/>
              <a:ext cx="12" cy="479"/>
            </a:xfrm>
            <a:custGeom>
              <a:avLst/>
              <a:gdLst>
                <a:gd name="T0" fmla="*/ 6 w 12"/>
                <a:gd name="T1" fmla="*/ 479 h 479"/>
                <a:gd name="T2" fmla="*/ 12 w 12"/>
                <a:gd name="T3" fmla="*/ 479 h 479"/>
                <a:gd name="T4" fmla="*/ 12 w 12"/>
                <a:gd name="T5" fmla="*/ 0 h 479"/>
                <a:gd name="T6" fmla="*/ 0 w 12"/>
                <a:gd name="T7" fmla="*/ 0 h 479"/>
                <a:gd name="T8" fmla="*/ 0 w 12"/>
                <a:gd name="T9" fmla="*/ 479 h 479"/>
                <a:gd name="T10" fmla="*/ 6 w 12"/>
                <a:gd name="T11" fmla="*/ 479 h 479"/>
                <a:gd name="T12" fmla="*/ 0 60000 65536"/>
                <a:gd name="T13" fmla="*/ 0 60000 65536"/>
                <a:gd name="T14" fmla="*/ 0 60000 65536"/>
                <a:gd name="T15" fmla="*/ 0 60000 65536"/>
                <a:gd name="T16" fmla="*/ 0 60000 65536"/>
                <a:gd name="T17" fmla="*/ 0 60000 65536"/>
                <a:gd name="T18" fmla="*/ 0 w 12"/>
                <a:gd name="T19" fmla="*/ 0 h 479"/>
                <a:gd name="T20" fmla="*/ 12 w 12"/>
                <a:gd name="T21" fmla="*/ 479 h 479"/>
              </a:gdLst>
              <a:ahLst/>
              <a:cxnLst>
                <a:cxn ang="T12">
                  <a:pos x="T0" y="T1"/>
                </a:cxn>
                <a:cxn ang="T13">
                  <a:pos x="T2" y="T3"/>
                </a:cxn>
                <a:cxn ang="T14">
                  <a:pos x="T4" y="T5"/>
                </a:cxn>
                <a:cxn ang="T15">
                  <a:pos x="T6" y="T7"/>
                </a:cxn>
                <a:cxn ang="T16">
                  <a:pos x="T8" y="T9"/>
                </a:cxn>
                <a:cxn ang="T17">
                  <a:pos x="T10" y="T11"/>
                </a:cxn>
              </a:cxnLst>
              <a:rect l="T18" t="T19" r="T20" b="T21"/>
              <a:pathLst>
                <a:path w="12" h="479">
                  <a:moveTo>
                    <a:pt x="6" y="479"/>
                  </a:moveTo>
                  <a:lnTo>
                    <a:pt x="12" y="479"/>
                  </a:lnTo>
                  <a:lnTo>
                    <a:pt x="12" y="0"/>
                  </a:lnTo>
                  <a:lnTo>
                    <a:pt x="0" y="0"/>
                  </a:lnTo>
                  <a:lnTo>
                    <a:pt x="0" y="479"/>
                  </a:lnTo>
                  <a:lnTo>
                    <a:pt x="6" y="479"/>
                  </a:lnTo>
                  <a:close/>
                </a:path>
              </a:pathLst>
            </a:custGeom>
            <a:solidFill>
              <a:srgbClr val="FFFFFF"/>
            </a:solidFill>
            <a:ln w="9525">
              <a:noFill/>
              <a:round/>
              <a:headEnd/>
              <a:tailEnd/>
            </a:ln>
          </p:spPr>
          <p:txBody>
            <a:bodyPr/>
            <a:lstStyle/>
            <a:p>
              <a:endParaRPr lang="en-CA"/>
            </a:p>
          </p:txBody>
        </p:sp>
        <p:sp>
          <p:nvSpPr>
            <p:cNvPr id="12323" name="Freeform 36"/>
            <p:cNvSpPr>
              <a:spLocks/>
            </p:cNvSpPr>
            <p:nvPr/>
          </p:nvSpPr>
          <p:spPr bwMode="auto">
            <a:xfrm>
              <a:off x="4730" y="2924"/>
              <a:ext cx="12" cy="499"/>
            </a:xfrm>
            <a:custGeom>
              <a:avLst/>
              <a:gdLst>
                <a:gd name="T0" fmla="*/ 6 w 12"/>
                <a:gd name="T1" fmla="*/ 15 h 499"/>
                <a:gd name="T2" fmla="*/ 0 w 12"/>
                <a:gd name="T3" fmla="*/ 7 h 499"/>
                <a:gd name="T4" fmla="*/ 0 w 12"/>
                <a:gd name="T5" fmla="*/ 499 h 499"/>
                <a:gd name="T6" fmla="*/ 12 w 12"/>
                <a:gd name="T7" fmla="*/ 499 h 499"/>
                <a:gd name="T8" fmla="*/ 12 w 12"/>
                <a:gd name="T9" fmla="*/ 7 h 499"/>
                <a:gd name="T10" fmla="*/ 6 w 12"/>
                <a:gd name="T11" fmla="*/ 0 h 499"/>
                <a:gd name="T12" fmla="*/ 12 w 12"/>
                <a:gd name="T13" fmla="*/ 7 h 499"/>
                <a:gd name="T14" fmla="*/ 12 w 12"/>
                <a:gd name="T15" fmla="*/ 0 h 499"/>
                <a:gd name="T16" fmla="*/ 6 w 12"/>
                <a:gd name="T17" fmla="*/ 0 h 499"/>
                <a:gd name="T18" fmla="*/ 6 w 12"/>
                <a:gd name="T19" fmla="*/ 15 h 49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2"/>
                <a:gd name="T31" fmla="*/ 0 h 499"/>
                <a:gd name="T32" fmla="*/ 12 w 12"/>
                <a:gd name="T33" fmla="*/ 499 h 49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2" h="499">
                  <a:moveTo>
                    <a:pt x="6" y="15"/>
                  </a:moveTo>
                  <a:lnTo>
                    <a:pt x="0" y="7"/>
                  </a:lnTo>
                  <a:lnTo>
                    <a:pt x="0" y="499"/>
                  </a:lnTo>
                  <a:lnTo>
                    <a:pt x="12" y="499"/>
                  </a:lnTo>
                  <a:lnTo>
                    <a:pt x="12" y="7"/>
                  </a:lnTo>
                  <a:lnTo>
                    <a:pt x="6" y="0"/>
                  </a:lnTo>
                  <a:lnTo>
                    <a:pt x="12" y="7"/>
                  </a:lnTo>
                  <a:lnTo>
                    <a:pt x="12" y="0"/>
                  </a:lnTo>
                  <a:lnTo>
                    <a:pt x="6" y="0"/>
                  </a:lnTo>
                  <a:lnTo>
                    <a:pt x="6" y="15"/>
                  </a:lnTo>
                  <a:close/>
                </a:path>
              </a:pathLst>
            </a:custGeom>
            <a:solidFill>
              <a:srgbClr val="FFFFFF"/>
            </a:solidFill>
            <a:ln w="9525">
              <a:noFill/>
              <a:round/>
              <a:headEnd/>
              <a:tailEnd/>
            </a:ln>
          </p:spPr>
          <p:txBody>
            <a:bodyPr/>
            <a:lstStyle/>
            <a:p>
              <a:endParaRPr lang="en-CA"/>
            </a:p>
          </p:txBody>
        </p:sp>
        <p:sp>
          <p:nvSpPr>
            <p:cNvPr id="12324" name="Freeform 37"/>
            <p:cNvSpPr>
              <a:spLocks/>
            </p:cNvSpPr>
            <p:nvPr/>
          </p:nvSpPr>
          <p:spPr bwMode="auto">
            <a:xfrm>
              <a:off x="4513" y="2924"/>
              <a:ext cx="223" cy="15"/>
            </a:xfrm>
            <a:custGeom>
              <a:avLst/>
              <a:gdLst>
                <a:gd name="T0" fmla="*/ 12 w 223"/>
                <a:gd name="T1" fmla="*/ 7 h 15"/>
                <a:gd name="T2" fmla="*/ 6 w 223"/>
                <a:gd name="T3" fmla="*/ 15 h 15"/>
                <a:gd name="T4" fmla="*/ 223 w 223"/>
                <a:gd name="T5" fmla="*/ 15 h 15"/>
                <a:gd name="T6" fmla="*/ 223 w 223"/>
                <a:gd name="T7" fmla="*/ 0 h 15"/>
                <a:gd name="T8" fmla="*/ 6 w 223"/>
                <a:gd name="T9" fmla="*/ 0 h 15"/>
                <a:gd name="T10" fmla="*/ 0 w 223"/>
                <a:gd name="T11" fmla="*/ 7 h 15"/>
                <a:gd name="T12" fmla="*/ 6 w 223"/>
                <a:gd name="T13" fmla="*/ 0 h 15"/>
                <a:gd name="T14" fmla="*/ 0 w 223"/>
                <a:gd name="T15" fmla="*/ 0 h 15"/>
                <a:gd name="T16" fmla="*/ 0 w 223"/>
                <a:gd name="T17" fmla="*/ 7 h 15"/>
                <a:gd name="T18" fmla="*/ 12 w 223"/>
                <a:gd name="T19" fmla="*/ 7 h 1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23"/>
                <a:gd name="T31" fmla="*/ 0 h 15"/>
                <a:gd name="T32" fmla="*/ 223 w 223"/>
                <a:gd name="T33" fmla="*/ 15 h 15"/>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23" h="15">
                  <a:moveTo>
                    <a:pt x="12" y="7"/>
                  </a:moveTo>
                  <a:lnTo>
                    <a:pt x="6" y="15"/>
                  </a:lnTo>
                  <a:lnTo>
                    <a:pt x="223" y="15"/>
                  </a:lnTo>
                  <a:lnTo>
                    <a:pt x="223" y="0"/>
                  </a:lnTo>
                  <a:lnTo>
                    <a:pt x="6" y="0"/>
                  </a:lnTo>
                  <a:lnTo>
                    <a:pt x="0" y="7"/>
                  </a:lnTo>
                  <a:lnTo>
                    <a:pt x="6" y="0"/>
                  </a:lnTo>
                  <a:lnTo>
                    <a:pt x="0" y="0"/>
                  </a:lnTo>
                  <a:lnTo>
                    <a:pt x="0" y="7"/>
                  </a:lnTo>
                  <a:lnTo>
                    <a:pt x="12" y="7"/>
                  </a:lnTo>
                  <a:close/>
                </a:path>
              </a:pathLst>
            </a:custGeom>
            <a:solidFill>
              <a:srgbClr val="FFFFFF"/>
            </a:solidFill>
            <a:ln w="9525">
              <a:noFill/>
              <a:round/>
              <a:headEnd/>
              <a:tailEnd/>
            </a:ln>
          </p:spPr>
          <p:txBody>
            <a:bodyPr/>
            <a:lstStyle/>
            <a:p>
              <a:endParaRPr lang="en-CA"/>
            </a:p>
          </p:txBody>
        </p:sp>
        <p:sp>
          <p:nvSpPr>
            <p:cNvPr id="12325" name="Freeform 38"/>
            <p:cNvSpPr>
              <a:spLocks/>
            </p:cNvSpPr>
            <p:nvPr/>
          </p:nvSpPr>
          <p:spPr bwMode="auto">
            <a:xfrm>
              <a:off x="4513" y="2931"/>
              <a:ext cx="12" cy="499"/>
            </a:xfrm>
            <a:custGeom>
              <a:avLst/>
              <a:gdLst>
                <a:gd name="T0" fmla="*/ 6 w 12"/>
                <a:gd name="T1" fmla="*/ 484 h 499"/>
                <a:gd name="T2" fmla="*/ 12 w 12"/>
                <a:gd name="T3" fmla="*/ 492 h 499"/>
                <a:gd name="T4" fmla="*/ 12 w 12"/>
                <a:gd name="T5" fmla="*/ 0 h 499"/>
                <a:gd name="T6" fmla="*/ 0 w 12"/>
                <a:gd name="T7" fmla="*/ 0 h 499"/>
                <a:gd name="T8" fmla="*/ 0 w 12"/>
                <a:gd name="T9" fmla="*/ 492 h 499"/>
                <a:gd name="T10" fmla="*/ 6 w 12"/>
                <a:gd name="T11" fmla="*/ 499 h 499"/>
                <a:gd name="T12" fmla="*/ 0 w 12"/>
                <a:gd name="T13" fmla="*/ 492 h 499"/>
                <a:gd name="T14" fmla="*/ 0 w 12"/>
                <a:gd name="T15" fmla="*/ 499 h 499"/>
                <a:gd name="T16" fmla="*/ 6 w 12"/>
                <a:gd name="T17" fmla="*/ 499 h 499"/>
                <a:gd name="T18" fmla="*/ 6 w 12"/>
                <a:gd name="T19" fmla="*/ 484 h 49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2"/>
                <a:gd name="T31" fmla="*/ 0 h 499"/>
                <a:gd name="T32" fmla="*/ 12 w 12"/>
                <a:gd name="T33" fmla="*/ 499 h 49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2" h="499">
                  <a:moveTo>
                    <a:pt x="6" y="484"/>
                  </a:moveTo>
                  <a:lnTo>
                    <a:pt x="12" y="492"/>
                  </a:lnTo>
                  <a:lnTo>
                    <a:pt x="12" y="0"/>
                  </a:lnTo>
                  <a:lnTo>
                    <a:pt x="0" y="0"/>
                  </a:lnTo>
                  <a:lnTo>
                    <a:pt x="0" y="492"/>
                  </a:lnTo>
                  <a:lnTo>
                    <a:pt x="6" y="499"/>
                  </a:lnTo>
                  <a:lnTo>
                    <a:pt x="0" y="492"/>
                  </a:lnTo>
                  <a:lnTo>
                    <a:pt x="0" y="499"/>
                  </a:lnTo>
                  <a:lnTo>
                    <a:pt x="6" y="499"/>
                  </a:lnTo>
                  <a:lnTo>
                    <a:pt x="6" y="484"/>
                  </a:lnTo>
                  <a:close/>
                </a:path>
              </a:pathLst>
            </a:custGeom>
            <a:solidFill>
              <a:srgbClr val="FFFFFF"/>
            </a:solidFill>
            <a:ln w="9525">
              <a:noFill/>
              <a:round/>
              <a:headEnd/>
              <a:tailEnd/>
            </a:ln>
          </p:spPr>
          <p:txBody>
            <a:bodyPr/>
            <a:lstStyle/>
            <a:p>
              <a:endParaRPr lang="en-CA"/>
            </a:p>
          </p:txBody>
        </p:sp>
        <p:sp>
          <p:nvSpPr>
            <p:cNvPr id="12326" name="Freeform 39"/>
            <p:cNvSpPr>
              <a:spLocks/>
            </p:cNvSpPr>
            <p:nvPr/>
          </p:nvSpPr>
          <p:spPr bwMode="auto">
            <a:xfrm>
              <a:off x="4519" y="3415"/>
              <a:ext cx="223" cy="15"/>
            </a:xfrm>
            <a:custGeom>
              <a:avLst/>
              <a:gdLst>
                <a:gd name="T0" fmla="*/ 211 w 223"/>
                <a:gd name="T1" fmla="*/ 8 h 15"/>
                <a:gd name="T2" fmla="*/ 217 w 223"/>
                <a:gd name="T3" fmla="*/ 0 h 15"/>
                <a:gd name="T4" fmla="*/ 0 w 223"/>
                <a:gd name="T5" fmla="*/ 0 h 15"/>
                <a:gd name="T6" fmla="*/ 0 w 223"/>
                <a:gd name="T7" fmla="*/ 15 h 15"/>
                <a:gd name="T8" fmla="*/ 217 w 223"/>
                <a:gd name="T9" fmla="*/ 15 h 15"/>
                <a:gd name="T10" fmla="*/ 223 w 223"/>
                <a:gd name="T11" fmla="*/ 8 h 15"/>
                <a:gd name="T12" fmla="*/ 217 w 223"/>
                <a:gd name="T13" fmla="*/ 15 h 15"/>
                <a:gd name="T14" fmla="*/ 223 w 223"/>
                <a:gd name="T15" fmla="*/ 15 h 15"/>
                <a:gd name="T16" fmla="*/ 223 w 223"/>
                <a:gd name="T17" fmla="*/ 8 h 15"/>
                <a:gd name="T18" fmla="*/ 211 w 223"/>
                <a:gd name="T19" fmla="*/ 8 h 1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23"/>
                <a:gd name="T31" fmla="*/ 0 h 15"/>
                <a:gd name="T32" fmla="*/ 223 w 223"/>
                <a:gd name="T33" fmla="*/ 15 h 15"/>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23" h="15">
                  <a:moveTo>
                    <a:pt x="211" y="8"/>
                  </a:moveTo>
                  <a:lnTo>
                    <a:pt x="217" y="0"/>
                  </a:lnTo>
                  <a:lnTo>
                    <a:pt x="0" y="0"/>
                  </a:lnTo>
                  <a:lnTo>
                    <a:pt x="0" y="15"/>
                  </a:lnTo>
                  <a:lnTo>
                    <a:pt x="217" y="15"/>
                  </a:lnTo>
                  <a:lnTo>
                    <a:pt x="223" y="8"/>
                  </a:lnTo>
                  <a:lnTo>
                    <a:pt x="217" y="15"/>
                  </a:lnTo>
                  <a:lnTo>
                    <a:pt x="223" y="15"/>
                  </a:lnTo>
                  <a:lnTo>
                    <a:pt x="223" y="8"/>
                  </a:lnTo>
                  <a:lnTo>
                    <a:pt x="211" y="8"/>
                  </a:lnTo>
                  <a:close/>
                </a:path>
              </a:pathLst>
            </a:custGeom>
            <a:solidFill>
              <a:srgbClr val="FFFFFF"/>
            </a:solidFill>
            <a:ln w="9525">
              <a:noFill/>
              <a:round/>
              <a:headEnd/>
              <a:tailEnd/>
            </a:ln>
          </p:spPr>
          <p:txBody>
            <a:bodyPr/>
            <a:lstStyle/>
            <a:p>
              <a:endParaRPr lang="en-CA"/>
            </a:p>
          </p:txBody>
        </p:sp>
        <p:sp>
          <p:nvSpPr>
            <p:cNvPr id="12327" name="Freeform 40"/>
            <p:cNvSpPr>
              <a:spLocks/>
            </p:cNvSpPr>
            <p:nvPr/>
          </p:nvSpPr>
          <p:spPr bwMode="auto">
            <a:xfrm>
              <a:off x="4522" y="3067"/>
              <a:ext cx="211" cy="16"/>
            </a:xfrm>
            <a:custGeom>
              <a:avLst/>
              <a:gdLst>
                <a:gd name="T0" fmla="*/ 211 w 211"/>
                <a:gd name="T1" fmla="*/ 8 h 16"/>
                <a:gd name="T2" fmla="*/ 211 w 211"/>
                <a:gd name="T3" fmla="*/ 0 h 16"/>
                <a:gd name="T4" fmla="*/ 0 w 211"/>
                <a:gd name="T5" fmla="*/ 0 h 16"/>
                <a:gd name="T6" fmla="*/ 0 w 211"/>
                <a:gd name="T7" fmla="*/ 16 h 16"/>
                <a:gd name="T8" fmla="*/ 211 w 211"/>
                <a:gd name="T9" fmla="*/ 16 h 16"/>
                <a:gd name="T10" fmla="*/ 211 w 211"/>
                <a:gd name="T11" fmla="*/ 8 h 16"/>
                <a:gd name="T12" fmla="*/ 0 60000 65536"/>
                <a:gd name="T13" fmla="*/ 0 60000 65536"/>
                <a:gd name="T14" fmla="*/ 0 60000 65536"/>
                <a:gd name="T15" fmla="*/ 0 60000 65536"/>
                <a:gd name="T16" fmla="*/ 0 60000 65536"/>
                <a:gd name="T17" fmla="*/ 0 60000 65536"/>
                <a:gd name="T18" fmla="*/ 0 w 211"/>
                <a:gd name="T19" fmla="*/ 0 h 16"/>
                <a:gd name="T20" fmla="*/ 211 w 211"/>
                <a:gd name="T21" fmla="*/ 16 h 16"/>
              </a:gdLst>
              <a:ahLst/>
              <a:cxnLst>
                <a:cxn ang="T12">
                  <a:pos x="T0" y="T1"/>
                </a:cxn>
                <a:cxn ang="T13">
                  <a:pos x="T2" y="T3"/>
                </a:cxn>
                <a:cxn ang="T14">
                  <a:pos x="T4" y="T5"/>
                </a:cxn>
                <a:cxn ang="T15">
                  <a:pos x="T6" y="T7"/>
                </a:cxn>
                <a:cxn ang="T16">
                  <a:pos x="T8" y="T9"/>
                </a:cxn>
                <a:cxn ang="T17">
                  <a:pos x="T10" y="T11"/>
                </a:cxn>
              </a:cxnLst>
              <a:rect l="T18" t="T19" r="T20" b="T21"/>
              <a:pathLst>
                <a:path w="211" h="16">
                  <a:moveTo>
                    <a:pt x="211" y="8"/>
                  </a:moveTo>
                  <a:lnTo>
                    <a:pt x="211" y="0"/>
                  </a:lnTo>
                  <a:lnTo>
                    <a:pt x="0" y="0"/>
                  </a:lnTo>
                  <a:lnTo>
                    <a:pt x="0" y="16"/>
                  </a:lnTo>
                  <a:lnTo>
                    <a:pt x="211" y="16"/>
                  </a:lnTo>
                  <a:lnTo>
                    <a:pt x="211" y="8"/>
                  </a:lnTo>
                  <a:close/>
                </a:path>
              </a:pathLst>
            </a:custGeom>
            <a:solidFill>
              <a:srgbClr val="FFFFFF"/>
            </a:solidFill>
            <a:ln w="9525">
              <a:noFill/>
              <a:round/>
              <a:headEnd/>
              <a:tailEnd/>
            </a:ln>
          </p:spPr>
          <p:txBody>
            <a:bodyPr/>
            <a:lstStyle/>
            <a:p>
              <a:endParaRPr lang="en-CA"/>
            </a:p>
          </p:txBody>
        </p:sp>
        <p:sp>
          <p:nvSpPr>
            <p:cNvPr id="12328" name="Freeform 41"/>
            <p:cNvSpPr>
              <a:spLocks/>
            </p:cNvSpPr>
            <p:nvPr/>
          </p:nvSpPr>
          <p:spPr bwMode="auto">
            <a:xfrm>
              <a:off x="4522" y="3247"/>
              <a:ext cx="211" cy="15"/>
            </a:xfrm>
            <a:custGeom>
              <a:avLst/>
              <a:gdLst>
                <a:gd name="T0" fmla="*/ 211 w 211"/>
                <a:gd name="T1" fmla="*/ 7 h 15"/>
                <a:gd name="T2" fmla="*/ 211 w 211"/>
                <a:gd name="T3" fmla="*/ 0 h 15"/>
                <a:gd name="T4" fmla="*/ 0 w 211"/>
                <a:gd name="T5" fmla="*/ 0 h 15"/>
                <a:gd name="T6" fmla="*/ 0 w 211"/>
                <a:gd name="T7" fmla="*/ 15 h 15"/>
                <a:gd name="T8" fmla="*/ 211 w 211"/>
                <a:gd name="T9" fmla="*/ 15 h 15"/>
                <a:gd name="T10" fmla="*/ 211 w 211"/>
                <a:gd name="T11" fmla="*/ 7 h 15"/>
                <a:gd name="T12" fmla="*/ 0 60000 65536"/>
                <a:gd name="T13" fmla="*/ 0 60000 65536"/>
                <a:gd name="T14" fmla="*/ 0 60000 65536"/>
                <a:gd name="T15" fmla="*/ 0 60000 65536"/>
                <a:gd name="T16" fmla="*/ 0 60000 65536"/>
                <a:gd name="T17" fmla="*/ 0 60000 65536"/>
                <a:gd name="T18" fmla="*/ 0 w 211"/>
                <a:gd name="T19" fmla="*/ 0 h 15"/>
                <a:gd name="T20" fmla="*/ 211 w 211"/>
                <a:gd name="T21" fmla="*/ 15 h 15"/>
              </a:gdLst>
              <a:ahLst/>
              <a:cxnLst>
                <a:cxn ang="T12">
                  <a:pos x="T0" y="T1"/>
                </a:cxn>
                <a:cxn ang="T13">
                  <a:pos x="T2" y="T3"/>
                </a:cxn>
                <a:cxn ang="T14">
                  <a:pos x="T4" y="T5"/>
                </a:cxn>
                <a:cxn ang="T15">
                  <a:pos x="T6" y="T7"/>
                </a:cxn>
                <a:cxn ang="T16">
                  <a:pos x="T8" y="T9"/>
                </a:cxn>
                <a:cxn ang="T17">
                  <a:pos x="T10" y="T11"/>
                </a:cxn>
              </a:cxnLst>
              <a:rect l="T18" t="T19" r="T20" b="T21"/>
              <a:pathLst>
                <a:path w="211" h="15">
                  <a:moveTo>
                    <a:pt x="211" y="7"/>
                  </a:moveTo>
                  <a:lnTo>
                    <a:pt x="211" y="0"/>
                  </a:lnTo>
                  <a:lnTo>
                    <a:pt x="0" y="0"/>
                  </a:lnTo>
                  <a:lnTo>
                    <a:pt x="0" y="15"/>
                  </a:lnTo>
                  <a:lnTo>
                    <a:pt x="211" y="15"/>
                  </a:lnTo>
                  <a:lnTo>
                    <a:pt x="211" y="7"/>
                  </a:lnTo>
                  <a:close/>
                </a:path>
              </a:pathLst>
            </a:custGeom>
            <a:solidFill>
              <a:srgbClr val="FFFFFF"/>
            </a:solidFill>
            <a:ln w="9525">
              <a:noFill/>
              <a:round/>
              <a:headEnd/>
              <a:tailEnd/>
            </a:ln>
          </p:spPr>
          <p:txBody>
            <a:bodyPr/>
            <a:lstStyle/>
            <a:p>
              <a:endParaRPr lang="en-CA"/>
            </a:p>
          </p:txBody>
        </p:sp>
        <p:sp>
          <p:nvSpPr>
            <p:cNvPr id="12329" name="Freeform 42"/>
            <p:cNvSpPr>
              <a:spLocks/>
            </p:cNvSpPr>
            <p:nvPr/>
          </p:nvSpPr>
          <p:spPr bwMode="auto">
            <a:xfrm>
              <a:off x="4618" y="2939"/>
              <a:ext cx="12" cy="479"/>
            </a:xfrm>
            <a:custGeom>
              <a:avLst/>
              <a:gdLst>
                <a:gd name="T0" fmla="*/ 6 w 12"/>
                <a:gd name="T1" fmla="*/ 479 h 479"/>
                <a:gd name="T2" fmla="*/ 12 w 12"/>
                <a:gd name="T3" fmla="*/ 479 h 479"/>
                <a:gd name="T4" fmla="*/ 12 w 12"/>
                <a:gd name="T5" fmla="*/ 0 h 479"/>
                <a:gd name="T6" fmla="*/ 0 w 12"/>
                <a:gd name="T7" fmla="*/ 0 h 479"/>
                <a:gd name="T8" fmla="*/ 0 w 12"/>
                <a:gd name="T9" fmla="*/ 479 h 479"/>
                <a:gd name="T10" fmla="*/ 6 w 12"/>
                <a:gd name="T11" fmla="*/ 479 h 479"/>
                <a:gd name="T12" fmla="*/ 0 60000 65536"/>
                <a:gd name="T13" fmla="*/ 0 60000 65536"/>
                <a:gd name="T14" fmla="*/ 0 60000 65536"/>
                <a:gd name="T15" fmla="*/ 0 60000 65536"/>
                <a:gd name="T16" fmla="*/ 0 60000 65536"/>
                <a:gd name="T17" fmla="*/ 0 60000 65536"/>
                <a:gd name="T18" fmla="*/ 0 w 12"/>
                <a:gd name="T19" fmla="*/ 0 h 479"/>
                <a:gd name="T20" fmla="*/ 12 w 12"/>
                <a:gd name="T21" fmla="*/ 479 h 479"/>
              </a:gdLst>
              <a:ahLst/>
              <a:cxnLst>
                <a:cxn ang="T12">
                  <a:pos x="T0" y="T1"/>
                </a:cxn>
                <a:cxn ang="T13">
                  <a:pos x="T2" y="T3"/>
                </a:cxn>
                <a:cxn ang="T14">
                  <a:pos x="T4" y="T5"/>
                </a:cxn>
                <a:cxn ang="T15">
                  <a:pos x="T6" y="T7"/>
                </a:cxn>
                <a:cxn ang="T16">
                  <a:pos x="T8" y="T9"/>
                </a:cxn>
                <a:cxn ang="T17">
                  <a:pos x="T10" y="T11"/>
                </a:cxn>
              </a:cxnLst>
              <a:rect l="T18" t="T19" r="T20" b="T21"/>
              <a:pathLst>
                <a:path w="12" h="479">
                  <a:moveTo>
                    <a:pt x="6" y="479"/>
                  </a:moveTo>
                  <a:lnTo>
                    <a:pt x="12" y="479"/>
                  </a:lnTo>
                  <a:lnTo>
                    <a:pt x="12" y="0"/>
                  </a:lnTo>
                  <a:lnTo>
                    <a:pt x="0" y="0"/>
                  </a:lnTo>
                  <a:lnTo>
                    <a:pt x="0" y="479"/>
                  </a:lnTo>
                  <a:lnTo>
                    <a:pt x="6" y="479"/>
                  </a:lnTo>
                  <a:close/>
                </a:path>
              </a:pathLst>
            </a:custGeom>
            <a:solidFill>
              <a:srgbClr val="FFFFFF"/>
            </a:solidFill>
            <a:ln w="9525">
              <a:noFill/>
              <a:round/>
              <a:headEnd/>
              <a:tailEnd/>
            </a:ln>
          </p:spPr>
          <p:txBody>
            <a:bodyPr/>
            <a:lstStyle/>
            <a:p>
              <a:endParaRPr lang="en-CA"/>
            </a:p>
          </p:txBody>
        </p:sp>
        <p:sp>
          <p:nvSpPr>
            <p:cNvPr id="12330" name="Freeform 43"/>
            <p:cNvSpPr>
              <a:spLocks/>
            </p:cNvSpPr>
            <p:nvPr/>
          </p:nvSpPr>
          <p:spPr bwMode="auto">
            <a:xfrm>
              <a:off x="4253" y="1981"/>
              <a:ext cx="126" cy="181"/>
            </a:xfrm>
            <a:custGeom>
              <a:avLst/>
              <a:gdLst>
                <a:gd name="T0" fmla="*/ 74 w 126"/>
                <a:gd name="T1" fmla="*/ 179 h 181"/>
                <a:gd name="T2" fmla="*/ 95 w 126"/>
                <a:gd name="T3" fmla="*/ 179 h 181"/>
                <a:gd name="T4" fmla="*/ 111 w 126"/>
                <a:gd name="T5" fmla="*/ 176 h 181"/>
                <a:gd name="T6" fmla="*/ 120 w 126"/>
                <a:gd name="T7" fmla="*/ 170 h 181"/>
                <a:gd name="T8" fmla="*/ 124 w 126"/>
                <a:gd name="T9" fmla="*/ 169 h 181"/>
                <a:gd name="T10" fmla="*/ 125 w 126"/>
                <a:gd name="T11" fmla="*/ 164 h 181"/>
                <a:gd name="T12" fmla="*/ 126 w 126"/>
                <a:gd name="T13" fmla="*/ 156 h 181"/>
                <a:gd name="T14" fmla="*/ 122 w 126"/>
                <a:gd name="T15" fmla="*/ 141 h 181"/>
                <a:gd name="T16" fmla="*/ 119 w 126"/>
                <a:gd name="T17" fmla="*/ 125 h 181"/>
                <a:gd name="T18" fmla="*/ 116 w 126"/>
                <a:gd name="T19" fmla="*/ 118 h 181"/>
                <a:gd name="T20" fmla="*/ 115 w 126"/>
                <a:gd name="T21" fmla="*/ 111 h 181"/>
                <a:gd name="T22" fmla="*/ 114 w 126"/>
                <a:gd name="T23" fmla="*/ 107 h 181"/>
                <a:gd name="T24" fmla="*/ 113 w 126"/>
                <a:gd name="T25" fmla="*/ 98 h 181"/>
                <a:gd name="T26" fmla="*/ 111 w 126"/>
                <a:gd name="T27" fmla="*/ 81 h 181"/>
                <a:gd name="T28" fmla="*/ 111 w 126"/>
                <a:gd name="T29" fmla="*/ 71 h 181"/>
                <a:gd name="T30" fmla="*/ 111 w 126"/>
                <a:gd name="T31" fmla="*/ 67 h 181"/>
                <a:gd name="T32" fmla="*/ 109 w 126"/>
                <a:gd name="T33" fmla="*/ 54 h 181"/>
                <a:gd name="T34" fmla="*/ 108 w 126"/>
                <a:gd name="T35" fmla="*/ 36 h 181"/>
                <a:gd name="T36" fmla="*/ 106 w 126"/>
                <a:gd name="T37" fmla="*/ 17 h 181"/>
                <a:gd name="T38" fmla="*/ 94 w 126"/>
                <a:gd name="T39" fmla="*/ 3 h 181"/>
                <a:gd name="T40" fmla="*/ 74 w 126"/>
                <a:gd name="T41" fmla="*/ 0 h 181"/>
                <a:gd name="T42" fmla="*/ 56 w 126"/>
                <a:gd name="T43" fmla="*/ 6 h 181"/>
                <a:gd name="T44" fmla="*/ 49 w 126"/>
                <a:gd name="T45" fmla="*/ 23 h 181"/>
                <a:gd name="T46" fmla="*/ 43 w 126"/>
                <a:gd name="T47" fmla="*/ 40 h 181"/>
                <a:gd name="T48" fmla="*/ 39 w 126"/>
                <a:gd name="T49" fmla="*/ 51 h 181"/>
                <a:gd name="T50" fmla="*/ 38 w 126"/>
                <a:gd name="T51" fmla="*/ 54 h 181"/>
                <a:gd name="T52" fmla="*/ 36 w 126"/>
                <a:gd name="T53" fmla="*/ 64 h 181"/>
                <a:gd name="T54" fmla="*/ 29 w 126"/>
                <a:gd name="T55" fmla="*/ 79 h 181"/>
                <a:gd name="T56" fmla="*/ 25 w 126"/>
                <a:gd name="T57" fmla="*/ 87 h 181"/>
                <a:gd name="T58" fmla="*/ 24 w 126"/>
                <a:gd name="T59" fmla="*/ 90 h 181"/>
                <a:gd name="T60" fmla="*/ 22 w 126"/>
                <a:gd name="T61" fmla="*/ 94 h 181"/>
                <a:gd name="T62" fmla="*/ 17 w 126"/>
                <a:gd name="T63" fmla="*/ 104 h 181"/>
                <a:gd name="T64" fmla="*/ 9 w 126"/>
                <a:gd name="T65" fmla="*/ 116 h 181"/>
                <a:gd name="T66" fmla="*/ 2 w 126"/>
                <a:gd name="T67" fmla="*/ 132 h 181"/>
                <a:gd name="T68" fmla="*/ 0 w 126"/>
                <a:gd name="T69" fmla="*/ 139 h 181"/>
                <a:gd name="T70" fmla="*/ 3 w 126"/>
                <a:gd name="T71" fmla="*/ 141 h 181"/>
                <a:gd name="T72" fmla="*/ 5 w 126"/>
                <a:gd name="T73" fmla="*/ 145 h 181"/>
                <a:gd name="T74" fmla="*/ 13 w 126"/>
                <a:gd name="T75" fmla="*/ 155 h 181"/>
                <a:gd name="T76" fmla="*/ 28 w 126"/>
                <a:gd name="T77" fmla="*/ 166 h 181"/>
                <a:gd name="T78" fmla="*/ 48 w 126"/>
                <a:gd name="T79" fmla="*/ 175 h 181"/>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126"/>
                <a:gd name="T121" fmla="*/ 0 h 181"/>
                <a:gd name="T122" fmla="*/ 126 w 126"/>
                <a:gd name="T123" fmla="*/ 181 h 181"/>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126" h="181">
                  <a:moveTo>
                    <a:pt x="61" y="178"/>
                  </a:moveTo>
                  <a:lnTo>
                    <a:pt x="74" y="179"/>
                  </a:lnTo>
                  <a:lnTo>
                    <a:pt x="86" y="181"/>
                  </a:lnTo>
                  <a:lnTo>
                    <a:pt x="95" y="179"/>
                  </a:lnTo>
                  <a:lnTo>
                    <a:pt x="103" y="178"/>
                  </a:lnTo>
                  <a:lnTo>
                    <a:pt x="111" y="176"/>
                  </a:lnTo>
                  <a:lnTo>
                    <a:pt x="115" y="173"/>
                  </a:lnTo>
                  <a:lnTo>
                    <a:pt x="120" y="170"/>
                  </a:lnTo>
                  <a:lnTo>
                    <a:pt x="122" y="169"/>
                  </a:lnTo>
                  <a:lnTo>
                    <a:pt x="124" y="169"/>
                  </a:lnTo>
                  <a:lnTo>
                    <a:pt x="124" y="167"/>
                  </a:lnTo>
                  <a:lnTo>
                    <a:pt x="125" y="164"/>
                  </a:lnTo>
                  <a:lnTo>
                    <a:pt x="126" y="162"/>
                  </a:lnTo>
                  <a:lnTo>
                    <a:pt x="126" y="156"/>
                  </a:lnTo>
                  <a:lnTo>
                    <a:pt x="125" y="150"/>
                  </a:lnTo>
                  <a:lnTo>
                    <a:pt x="122" y="141"/>
                  </a:lnTo>
                  <a:lnTo>
                    <a:pt x="120" y="130"/>
                  </a:lnTo>
                  <a:lnTo>
                    <a:pt x="119" y="125"/>
                  </a:lnTo>
                  <a:lnTo>
                    <a:pt x="118" y="121"/>
                  </a:lnTo>
                  <a:lnTo>
                    <a:pt x="116" y="118"/>
                  </a:lnTo>
                  <a:lnTo>
                    <a:pt x="116" y="113"/>
                  </a:lnTo>
                  <a:lnTo>
                    <a:pt x="115" y="111"/>
                  </a:lnTo>
                  <a:lnTo>
                    <a:pt x="114" y="108"/>
                  </a:lnTo>
                  <a:lnTo>
                    <a:pt x="114" y="107"/>
                  </a:lnTo>
                  <a:lnTo>
                    <a:pt x="114" y="105"/>
                  </a:lnTo>
                  <a:lnTo>
                    <a:pt x="113" y="98"/>
                  </a:lnTo>
                  <a:lnTo>
                    <a:pt x="112" y="88"/>
                  </a:lnTo>
                  <a:lnTo>
                    <a:pt x="111" y="81"/>
                  </a:lnTo>
                  <a:lnTo>
                    <a:pt x="111" y="73"/>
                  </a:lnTo>
                  <a:lnTo>
                    <a:pt x="111" y="71"/>
                  </a:lnTo>
                  <a:lnTo>
                    <a:pt x="111" y="68"/>
                  </a:lnTo>
                  <a:lnTo>
                    <a:pt x="111" y="67"/>
                  </a:lnTo>
                  <a:lnTo>
                    <a:pt x="111" y="65"/>
                  </a:lnTo>
                  <a:lnTo>
                    <a:pt x="109" y="54"/>
                  </a:lnTo>
                  <a:lnTo>
                    <a:pt x="108" y="45"/>
                  </a:lnTo>
                  <a:lnTo>
                    <a:pt x="108" y="36"/>
                  </a:lnTo>
                  <a:lnTo>
                    <a:pt x="107" y="30"/>
                  </a:lnTo>
                  <a:lnTo>
                    <a:pt x="106" y="17"/>
                  </a:lnTo>
                  <a:lnTo>
                    <a:pt x="101" y="8"/>
                  </a:lnTo>
                  <a:lnTo>
                    <a:pt x="94" y="3"/>
                  </a:lnTo>
                  <a:lnTo>
                    <a:pt x="83" y="2"/>
                  </a:lnTo>
                  <a:lnTo>
                    <a:pt x="74" y="0"/>
                  </a:lnTo>
                  <a:lnTo>
                    <a:pt x="64" y="0"/>
                  </a:lnTo>
                  <a:lnTo>
                    <a:pt x="56" y="6"/>
                  </a:lnTo>
                  <a:lnTo>
                    <a:pt x="51" y="17"/>
                  </a:lnTo>
                  <a:lnTo>
                    <a:pt x="49" y="23"/>
                  </a:lnTo>
                  <a:lnTo>
                    <a:pt x="47" y="31"/>
                  </a:lnTo>
                  <a:lnTo>
                    <a:pt x="43" y="40"/>
                  </a:lnTo>
                  <a:lnTo>
                    <a:pt x="39" y="50"/>
                  </a:lnTo>
                  <a:lnTo>
                    <a:pt x="39" y="51"/>
                  </a:lnTo>
                  <a:lnTo>
                    <a:pt x="39" y="53"/>
                  </a:lnTo>
                  <a:lnTo>
                    <a:pt x="38" y="54"/>
                  </a:lnTo>
                  <a:lnTo>
                    <a:pt x="37" y="54"/>
                  </a:lnTo>
                  <a:lnTo>
                    <a:pt x="36" y="64"/>
                  </a:lnTo>
                  <a:lnTo>
                    <a:pt x="32" y="71"/>
                  </a:lnTo>
                  <a:lnTo>
                    <a:pt x="29" y="79"/>
                  </a:lnTo>
                  <a:lnTo>
                    <a:pt x="25" y="87"/>
                  </a:lnTo>
                  <a:lnTo>
                    <a:pt x="25" y="88"/>
                  </a:lnTo>
                  <a:lnTo>
                    <a:pt x="24" y="90"/>
                  </a:lnTo>
                  <a:lnTo>
                    <a:pt x="22" y="94"/>
                  </a:lnTo>
                  <a:lnTo>
                    <a:pt x="19" y="99"/>
                  </a:lnTo>
                  <a:lnTo>
                    <a:pt x="17" y="104"/>
                  </a:lnTo>
                  <a:lnTo>
                    <a:pt x="15" y="107"/>
                  </a:lnTo>
                  <a:lnTo>
                    <a:pt x="9" y="116"/>
                  </a:lnTo>
                  <a:lnTo>
                    <a:pt x="4" y="124"/>
                  </a:lnTo>
                  <a:lnTo>
                    <a:pt x="2" y="132"/>
                  </a:lnTo>
                  <a:lnTo>
                    <a:pt x="0" y="138"/>
                  </a:lnTo>
                  <a:lnTo>
                    <a:pt x="0" y="139"/>
                  </a:lnTo>
                  <a:lnTo>
                    <a:pt x="2" y="141"/>
                  </a:lnTo>
                  <a:lnTo>
                    <a:pt x="3" y="141"/>
                  </a:lnTo>
                  <a:lnTo>
                    <a:pt x="3" y="142"/>
                  </a:lnTo>
                  <a:lnTo>
                    <a:pt x="5" y="145"/>
                  </a:lnTo>
                  <a:lnTo>
                    <a:pt x="9" y="150"/>
                  </a:lnTo>
                  <a:lnTo>
                    <a:pt x="13" y="155"/>
                  </a:lnTo>
                  <a:lnTo>
                    <a:pt x="19" y="159"/>
                  </a:lnTo>
                  <a:lnTo>
                    <a:pt x="28" y="166"/>
                  </a:lnTo>
                  <a:lnTo>
                    <a:pt x="37" y="170"/>
                  </a:lnTo>
                  <a:lnTo>
                    <a:pt x="48" y="175"/>
                  </a:lnTo>
                  <a:lnTo>
                    <a:pt x="61" y="178"/>
                  </a:lnTo>
                  <a:close/>
                </a:path>
              </a:pathLst>
            </a:custGeom>
            <a:solidFill>
              <a:srgbClr val="7A1111"/>
            </a:solidFill>
            <a:ln w="9525">
              <a:noFill/>
              <a:round/>
              <a:headEnd/>
              <a:tailEnd/>
            </a:ln>
          </p:spPr>
          <p:txBody>
            <a:bodyPr/>
            <a:lstStyle/>
            <a:p>
              <a:endParaRPr lang="en-CA"/>
            </a:p>
          </p:txBody>
        </p:sp>
        <p:sp>
          <p:nvSpPr>
            <p:cNvPr id="12331" name="Freeform 44"/>
            <p:cNvSpPr>
              <a:spLocks/>
            </p:cNvSpPr>
            <p:nvPr/>
          </p:nvSpPr>
          <p:spPr bwMode="auto">
            <a:xfrm>
              <a:off x="4253" y="2106"/>
              <a:ext cx="126" cy="48"/>
            </a:xfrm>
            <a:custGeom>
              <a:avLst/>
              <a:gdLst>
                <a:gd name="T0" fmla="*/ 63 w 126"/>
                <a:gd name="T1" fmla="*/ 10 h 48"/>
                <a:gd name="T2" fmla="*/ 83 w 126"/>
                <a:gd name="T3" fmla="*/ 16 h 48"/>
                <a:gd name="T4" fmla="*/ 102 w 126"/>
                <a:gd name="T5" fmla="*/ 25 h 48"/>
                <a:gd name="T6" fmla="*/ 116 w 126"/>
                <a:gd name="T7" fmla="*/ 37 h 48"/>
                <a:gd name="T8" fmla="*/ 124 w 126"/>
                <a:gd name="T9" fmla="*/ 44 h 48"/>
                <a:gd name="T10" fmla="*/ 125 w 126"/>
                <a:gd name="T11" fmla="*/ 39 h 48"/>
                <a:gd name="T12" fmla="*/ 115 w 126"/>
                <a:gd name="T13" fmla="*/ 25 h 48"/>
                <a:gd name="T14" fmla="*/ 84 w 126"/>
                <a:gd name="T15" fmla="*/ 8 h 48"/>
                <a:gd name="T16" fmla="*/ 49 w 126"/>
                <a:gd name="T17" fmla="*/ 0 h 48"/>
                <a:gd name="T18" fmla="*/ 15 w 126"/>
                <a:gd name="T19" fmla="*/ 5 h 48"/>
                <a:gd name="T20" fmla="*/ 0 w 126"/>
                <a:gd name="T21" fmla="*/ 14 h 48"/>
                <a:gd name="T22" fmla="*/ 3 w 126"/>
                <a:gd name="T23" fmla="*/ 16 h 48"/>
                <a:gd name="T24" fmla="*/ 7 w 126"/>
                <a:gd name="T25" fmla="*/ 14 h 48"/>
                <a:gd name="T26" fmla="*/ 18 w 126"/>
                <a:gd name="T27" fmla="*/ 11 h 48"/>
                <a:gd name="T28" fmla="*/ 29 w 126"/>
                <a:gd name="T29" fmla="*/ 10 h 48"/>
                <a:gd name="T30" fmla="*/ 41 w 126"/>
                <a:gd name="T31" fmla="*/ 8 h 48"/>
                <a:gd name="T32" fmla="*/ 45 w 126"/>
                <a:gd name="T33" fmla="*/ 10 h 48"/>
                <a:gd name="T34" fmla="*/ 43 w 126"/>
                <a:gd name="T35" fmla="*/ 16 h 48"/>
                <a:gd name="T36" fmla="*/ 39 w 126"/>
                <a:gd name="T37" fmla="*/ 19 h 48"/>
                <a:gd name="T38" fmla="*/ 34 w 126"/>
                <a:gd name="T39" fmla="*/ 24 h 48"/>
                <a:gd name="T40" fmla="*/ 31 w 126"/>
                <a:gd name="T41" fmla="*/ 28 h 48"/>
                <a:gd name="T42" fmla="*/ 32 w 126"/>
                <a:gd name="T43" fmla="*/ 39 h 48"/>
                <a:gd name="T44" fmla="*/ 36 w 126"/>
                <a:gd name="T45" fmla="*/ 45 h 48"/>
                <a:gd name="T46" fmla="*/ 36 w 126"/>
                <a:gd name="T47" fmla="*/ 45 h 48"/>
                <a:gd name="T48" fmla="*/ 37 w 126"/>
                <a:gd name="T49" fmla="*/ 45 h 48"/>
                <a:gd name="T50" fmla="*/ 39 w 126"/>
                <a:gd name="T51" fmla="*/ 48 h 48"/>
                <a:gd name="T52" fmla="*/ 44 w 126"/>
                <a:gd name="T53" fmla="*/ 47 h 48"/>
                <a:gd name="T54" fmla="*/ 49 w 126"/>
                <a:gd name="T55" fmla="*/ 41 h 48"/>
                <a:gd name="T56" fmla="*/ 51 w 126"/>
                <a:gd name="T57" fmla="*/ 33 h 48"/>
                <a:gd name="T58" fmla="*/ 50 w 126"/>
                <a:gd name="T59" fmla="*/ 22 h 48"/>
                <a:gd name="T60" fmla="*/ 47 w 126"/>
                <a:gd name="T61" fmla="*/ 16 h 48"/>
                <a:gd name="T62" fmla="*/ 50 w 126"/>
                <a:gd name="T63" fmla="*/ 10 h 48"/>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126"/>
                <a:gd name="T97" fmla="*/ 0 h 48"/>
                <a:gd name="T98" fmla="*/ 126 w 126"/>
                <a:gd name="T99" fmla="*/ 48 h 48"/>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126" h="48">
                  <a:moveTo>
                    <a:pt x="51" y="8"/>
                  </a:moveTo>
                  <a:lnTo>
                    <a:pt x="63" y="10"/>
                  </a:lnTo>
                  <a:lnTo>
                    <a:pt x="74" y="11"/>
                  </a:lnTo>
                  <a:lnTo>
                    <a:pt x="83" y="16"/>
                  </a:lnTo>
                  <a:lnTo>
                    <a:pt x="93" y="19"/>
                  </a:lnTo>
                  <a:lnTo>
                    <a:pt x="102" y="25"/>
                  </a:lnTo>
                  <a:lnTo>
                    <a:pt x="109" y="30"/>
                  </a:lnTo>
                  <a:lnTo>
                    <a:pt x="116" y="37"/>
                  </a:lnTo>
                  <a:lnTo>
                    <a:pt x="122" y="44"/>
                  </a:lnTo>
                  <a:lnTo>
                    <a:pt x="124" y="44"/>
                  </a:lnTo>
                  <a:lnTo>
                    <a:pt x="124" y="42"/>
                  </a:lnTo>
                  <a:lnTo>
                    <a:pt x="125" y="39"/>
                  </a:lnTo>
                  <a:lnTo>
                    <a:pt x="126" y="37"/>
                  </a:lnTo>
                  <a:lnTo>
                    <a:pt x="115" y="25"/>
                  </a:lnTo>
                  <a:lnTo>
                    <a:pt x="101" y="16"/>
                  </a:lnTo>
                  <a:lnTo>
                    <a:pt x="84" y="8"/>
                  </a:lnTo>
                  <a:lnTo>
                    <a:pt x="67" y="3"/>
                  </a:lnTo>
                  <a:lnTo>
                    <a:pt x="49" y="0"/>
                  </a:lnTo>
                  <a:lnTo>
                    <a:pt x="31" y="2"/>
                  </a:lnTo>
                  <a:lnTo>
                    <a:pt x="15" y="5"/>
                  </a:lnTo>
                  <a:lnTo>
                    <a:pt x="0" y="13"/>
                  </a:lnTo>
                  <a:lnTo>
                    <a:pt x="0" y="14"/>
                  </a:lnTo>
                  <a:lnTo>
                    <a:pt x="2" y="16"/>
                  </a:lnTo>
                  <a:lnTo>
                    <a:pt x="3" y="16"/>
                  </a:lnTo>
                  <a:lnTo>
                    <a:pt x="3" y="17"/>
                  </a:lnTo>
                  <a:lnTo>
                    <a:pt x="7" y="14"/>
                  </a:lnTo>
                  <a:lnTo>
                    <a:pt x="13" y="13"/>
                  </a:lnTo>
                  <a:lnTo>
                    <a:pt x="18" y="11"/>
                  </a:lnTo>
                  <a:lnTo>
                    <a:pt x="24" y="10"/>
                  </a:lnTo>
                  <a:lnTo>
                    <a:pt x="29" y="10"/>
                  </a:lnTo>
                  <a:lnTo>
                    <a:pt x="35" y="8"/>
                  </a:lnTo>
                  <a:lnTo>
                    <a:pt x="41" y="8"/>
                  </a:lnTo>
                  <a:lnTo>
                    <a:pt x="47" y="8"/>
                  </a:lnTo>
                  <a:lnTo>
                    <a:pt x="45" y="10"/>
                  </a:lnTo>
                  <a:lnTo>
                    <a:pt x="44" y="13"/>
                  </a:lnTo>
                  <a:lnTo>
                    <a:pt x="43" y="16"/>
                  </a:lnTo>
                  <a:lnTo>
                    <a:pt x="43" y="17"/>
                  </a:lnTo>
                  <a:lnTo>
                    <a:pt x="39" y="19"/>
                  </a:lnTo>
                  <a:lnTo>
                    <a:pt x="36" y="20"/>
                  </a:lnTo>
                  <a:lnTo>
                    <a:pt x="34" y="24"/>
                  </a:lnTo>
                  <a:lnTo>
                    <a:pt x="31" y="25"/>
                  </a:lnTo>
                  <a:lnTo>
                    <a:pt x="31" y="28"/>
                  </a:lnTo>
                  <a:lnTo>
                    <a:pt x="31" y="33"/>
                  </a:lnTo>
                  <a:lnTo>
                    <a:pt x="32" y="39"/>
                  </a:lnTo>
                  <a:lnTo>
                    <a:pt x="35" y="44"/>
                  </a:lnTo>
                  <a:lnTo>
                    <a:pt x="36" y="45"/>
                  </a:lnTo>
                  <a:lnTo>
                    <a:pt x="37" y="45"/>
                  </a:lnTo>
                  <a:lnTo>
                    <a:pt x="38" y="47"/>
                  </a:lnTo>
                  <a:lnTo>
                    <a:pt x="39" y="48"/>
                  </a:lnTo>
                  <a:lnTo>
                    <a:pt x="44" y="47"/>
                  </a:lnTo>
                  <a:lnTo>
                    <a:pt x="48" y="44"/>
                  </a:lnTo>
                  <a:lnTo>
                    <a:pt x="49" y="41"/>
                  </a:lnTo>
                  <a:lnTo>
                    <a:pt x="51" y="36"/>
                  </a:lnTo>
                  <a:lnTo>
                    <a:pt x="51" y="33"/>
                  </a:lnTo>
                  <a:lnTo>
                    <a:pt x="51" y="28"/>
                  </a:lnTo>
                  <a:lnTo>
                    <a:pt x="50" y="22"/>
                  </a:lnTo>
                  <a:lnTo>
                    <a:pt x="47" y="17"/>
                  </a:lnTo>
                  <a:lnTo>
                    <a:pt x="47" y="16"/>
                  </a:lnTo>
                  <a:lnTo>
                    <a:pt x="48" y="13"/>
                  </a:lnTo>
                  <a:lnTo>
                    <a:pt x="50" y="10"/>
                  </a:lnTo>
                  <a:lnTo>
                    <a:pt x="51" y="8"/>
                  </a:lnTo>
                  <a:close/>
                </a:path>
              </a:pathLst>
            </a:custGeom>
            <a:solidFill>
              <a:srgbClr val="FFFFFF"/>
            </a:solidFill>
            <a:ln w="9525">
              <a:noFill/>
              <a:round/>
              <a:headEnd/>
              <a:tailEnd/>
            </a:ln>
          </p:spPr>
          <p:txBody>
            <a:bodyPr/>
            <a:lstStyle/>
            <a:p>
              <a:endParaRPr lang="en-CA"/>
            </a:p>
          </p:txBody>
        </p:sp>
        <p:sp>
          <p:nvSpPr>
            <p:cNvPr id="12332" name="Freeform 45"/>
            <p:cNvSpPr>
              <a:spLocks/>
            </p:cNvSpPr>
            <p:nvPr/>
          </p:nvSpPr>
          <p:spPr bwMode="auto">
            <a:xfrm>
              <a:off x="4285" y="2150"/>
              <a:ext cx="7" cy="12"/>
            </a:xfrm>
            <a:custGeom>
              <a:avLst/>
              <a:gdLst>
                <a:gd name="T0" fmla="*/ 3 w 7"/>
                <a:gd name="T1" fmla="*/ 0 h 12"/>
                <a:gd name="T2" fmla="*/ 4 w 7"/>
                <a:gd name="T3" fmla="*/ 1 h 12"/>
                <a:gd name="T4" fmla="*/ 4 w 7"/>
                <a:gd name="T5" fmla="*/ 1 h 12"/>
                <a:gd name="T6" fmla="*/ 4 w 7"/>
                <a:gd name="T7" fmla="*/ 1 h 12"/>
                <a:gd name="T8" fmla="*/ 5 w 7"/>
                <a:gd name="T9" fmla="*/ 1 h 12"/>
                <a:gd name="T10" fmla="*/ 5 w 7"/>
                <a:gd name="T11" fmla="*/ 1 h 12"/>
                <a:gd name="T12" fmla="*/ 6 w 7"/>
                <a:gd name="T13" fmla="*/ 3 h 12"/>
                <a:gd name="T14" fmla="*/ 7 w 7"/>
                <a:gd name="T15" fmla="*/ 4 h 12"/>
                <a:gd name="T16" fmla="*/ 7 w 7"/>
                <a:gd name="T17" fmla="*/ 4 h 12"/>
                <a:gd name="T18" fmla="*/ 7 w 7"/>
                <a:gd name="T19" fmla="*/ 6 h 12"/>
                <a:gd name="T20" fmla="*/ 7 w 7"/>
                <a:gd name="T21" fmla="*/ 7 h 12"/>
                <a:gd name="T22" fmla="*/ 6 w 7"/>
                <a:gd name="T23" fmla="*/ 9 h 12"/>
                <a:gd name="T24" fmla="*/ 4 w 7"/>
                <a:gd name="T25" fmla="*/ 9 h 12"/>
                <a:gd name="T26" fmla="*/ 4 w 7"/>
                <a:gd name="T27" fmla="*/ 12 h 12"/>
                <a:gd name="T28" fmla="*/ 3 w 7"/>
                <a:gd name="T29" fmla="*/ 12 h 12"/>
                <a:gd name="T30" fmla="*/ 3 w 7"/>
                <a:gd name="T31" fmla="*/ 9 h 12"/>
                <a:gd name="T32" fmla="*/ 0 w 7"/>
                <a:gd name="T33" fmla="*/ 7 h 12"/>
                <a:gd name="T34" fmla="*/ 0 w 7"/>
                <a:gd name="T35" fmla="*/ 6 h 12"/>
                <a:gd name="T36" fmla="*/ 0 w 7"/>
                <a:gd name="T37" fmla="*/ 3 h 12"/>
                <a:gd name="T38" fmla="*/ 3 w 7"/>
                <a:gd name="T39" fmla="*/ 0 h 12"/>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7"/>
                <a:gd name="T61" fmla="*/ 0 h 12"/>
                <a:gd name="T62" fmla="*/ 7 w 7"/>
                <a:gd name="T63" fmla="*/ 12 h 12"/>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7" h="12">
                  <a:moveTo>
                    <a:pt x="3" y="0"/>
                  </a:moveTo>
                  <a:lnTo>
                    <a:pt x="4" y="1"/>
                  </a:lnTo>
                  <a:lnTo>
                    <a:pt x="5" y="1"/>
                  </a:lnTo>
                  <a:lnTo>
                    <a:pt x="6" y="3"/>
                  </a:lnTo>
                  <a:lnTo>
                    <a:pt x="7" y="4"/>
                  </a:lnTo>
                  <a:lnTo>
                    <a:pt x="7" y="6"/>
                  </a:lnTo>
                  <a:lnTo>
                    <a:pt x="7" y="7"/>
                  </a:lnTo>
                  <a:lnTo>
                    <a:pt x="6" y="9"/>
                  </a:lnTo>
                  <a:lnTo>
                    <a:pt x="4" y="9"/>
                  </a:lnTo>
                  <a:lnTo>
                    <a:pt x="4" y="12"/>
                  </a:lnTo>
                  <a:lnTo>
                    <a:pt x="3" y="12"/>
                  </a:lnTo>
                  <a:lnTo>
                    <a:pt x="3" y="9"/>
                  </a:lnTo>
                  <a:lnTo>
                    <a:pt x="0" y="7"/>
                  </a:lnTo>
                  <a:lnTo>
                    <a:pt x="0" y="6"/>
                  </a:lnTo>
                  <a:lnTo>
                    <a:pt x="0" y="3"/>
                  </a:lnTo>
                  <a:lnTo>
                    <a:pt x="3" y="0"/>
                  </a:lnTo>
                  <a:close/>
                </a:path>
              </a:pathLst>
            </a:custGeom>
            <a:solidFill>
              <a:srgbClr val="7A1111"/>
            </a:solidFill>
            <a:ln w="9525">
              <a:noFill/>
              <a:round/>
              <a:headEnd/>
              <a:tailEnd/>
            </a:ln>
          </p:spPr>
          <p:txBody>
            <a:bodyPr/>
            <a:lstStyle/>
            <a:p>
              <a:endParaRPr lang="en-CA"/>
            </a:p>
          </p:txBody>
        </p:sp>
        <p:sp>
          <p:nvSpPr>
            <p:cNvPr id="12333" name="Freeform 46"/>
            <p:cNvSpPr>
              <a:spLocks/>
            </p:cNvSpPr>
            <p:nvPr/>
          </p:nvSpPr>
          <p:spPr bwMode="auto">
            <a:xfrm>
              <a:off x="4438" y="2908"/>
              <a:ext cx="12" cy="28"/>
            </a:xfrm>
            <a:custGeom>
              <a:avLst/>
              <a:gdLst>
                <a:gd name="T0" fmla="*/ 0 w 12"/>
                <a:gd name="T1" fmla="*/ 0 h 28"/>
                <a:gd name="T2" fmla="*/ 0 w 12"/>
                <a:gd name="T3" fmla="*/ 0 h 28"/>
                <a:gd name="T4" fmla="*/ 0 w 12"/>
                <a:gd name="T5" fmla="*/ 16 h 28"/>
                <a:gd name="T6" fmla="*/ 0 w 12"/>
                <a:gd name="T7" fmla="*/ 25 h 28"/>
                <a:gd name="T8" fmla="*/ 0 w 12"/>
                <a:gd name="T9" fmla="*/ 28 h 28"/>
                <a:gd name="T10" fmla="*/ 6 w 12"/>
                <a:gd name="T11" fmla="*/ 28 h 28"/>
                <a:gd name="T12" fmla="*/ 6 w 12"/>
                <a:gd name="T13" fmla="*/ 28 h 28"/>
                <a:gd name="T14" fmla="*/ 12 w 12"/>
                <a:gd name="T15" fmla="*/ 28 h 28"/>
                <a:gd name="T16" fmla="*/ 12 w 12"/>
                <a:gd name="T17" fmla="*/ 25 h 28"/>
                <a:gd name="T18" fmla="*/ 12 w 12"/>
                <a:gd name="T19" fmla="*/ 16 h 28"/>
                <a:gd name="T20" fmla="*/ 12 w 12"/>
                <a:gd name="T21" fmla="*/ 0 h 28"/>
                <a:gd name="T22" fmla="*/ 12 w 12"/>
                <a:gd name="T23" fmla="*/ 0 h 28"/>
                <a:gd name="T24" fmla="*/ 0 w 12"/>
                <a:gd name="T25" fmla="*/ 0 h 28"/>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2"/>
                <a:gd name="T40" fmla="*/ 0 h 28"/>
                <a:gd name="T41" fmla="*/ 12 w 12"/>
                <a:gd name="T42" fmla="*/ 28 h 28"/>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2" h="28">
                  <a:moveTo>
                    <a:pt x="0" y="0"/>
                  </a:moveTo>
                  <a:lnTo>
                    <a:pt x="0" y="0"/>
                  </a:lnTo>
                  <a:lnTo>
                    <a:pt x="0" y="16"/>
                  </a:lnTo>
                  <a:lnTo>
                    <a:pt x="0" y="25"/>
                  </a:lnTo>
                  <a:lnTo>
                    <a:pt x="0" y="28"/>
                  </a:lnTo>
                  <a:lnTo>
                    <a:pt x="6" y="28"/>
                  </a:lnTo>
                  <a:lnTo>
                    <a:pt x="12" y="28"/>
                  </a:lnTo>
                  <a:lnTo>
                    <a:pt x="12" y="25"/>
                  </a:lnTo>
                  <a:lnTo>
                    <a:pt x="12" y="16"/>
                  </a:lnTo>
                  <a:lnTo>
                    <a:pt x="12" y="0"/>
                  </a:lnTo>
                  <a:lnTo>
                    <a:pt x="0" y="0"/>
                  </a:lnTo>
                  <a:close/>
                </a:path>
              </a:pathLst>
            </a:custGeom>
            <a:solidFill>
              <a:srgbClr val="FFFFFF"/>
            </a:solidFill>
            <a:ln w="9525">
              <a:noFill/>
              <a:round/>
              <a:headEnd/>
              <a:tailEnd/>
            </a:ln>
          </p:spPr>
          <p:txBody>
            <a:bodyPr/>
            <a:lstStyle/>
            <a:p>
              <a:endParaRPr lang="en-CA"/>
            </a:p>
          </p:txBody>
        </p:sp>
        <p:sp>
          <p:nvSpPr>
            <p:cNvPr id="12334" name="Freeform 47"/>
            <p:cNvSpPr>
              <a:spLocks/>
            </p:cNvSpPr>
            <p:nvPr/>
          </p:nvSpPr>
          <p:spPr bwMode="auto">
            <a:xfrm>
              <a:off x="4201" y="2766"/>
              <a:ext cx="249" cy="142"/>
            </a:xfrm>
            <a:custGeom>
              <a:avLst/>
              <a:gdLst>
                <a:gd name="T0" fmla="*/ 12 w 249"/>
                <a:gd name="T1" fmla="*/ 142 h 142"/>
                <a:gd name="T2" fmla="*/ 12 w 249"/>
                <a:gd name="T3" fmla="*/ 142 h 142"/>
                <a:gd name="T4" fmla="*/ 14 w 249"/>
                <a:gd name="T5" fmla="*/ 111 h 142"/>
                <a:gd name="T6" fmla="*/ 22 w 249"/>
                <a:gd name="T7" fmla="*/ 85 h 142"/>
                <a:gd name="T8" fmla="*/ 32 w 249"/>
                <a:gd name="T9" fmla="*/ 63 h 142"/>
                <a:gd name="T10" fmla="*/ 46 w 249"/>
                <a:gd name="T11" fmla="*/ 46 h 142"/>
                <a:gd name="T12" fmla="*/ 63 w 249"/>
                <a:gd name="T13" fmla="*/ 31 h 142"/>
                <a:gd name="T14" fmla="*/ 82 w 249"/>
                <a:gd name="T15" fmla="*/ 23 h 142"/>
                <a:gd name="T16" fmla="*/ 102 w 249"/>
                <a:gd name="T17" fmla="*/ 17 h 142"/>
                <a:gd name="T18" fmla="*/ 125 w 249"/>
                <a:gd name="T19" fmla="*/ 16 h 142"/>
                <a:gd name="T20" fmla="*/ 147 w 249"/>
                <a:gd name="T21" fmla="*/ 19 h 142"/>
                <a:gd name="T22" fmla="*/ 167 w 249"/>
                <a:gd name="T23" fmla="*/ 25 h 142"/>
                <a:gd name="T24" fmla="*/ 186 w 249"/>
                <a:gd name="T25" fmla="*/ 34 h 142"/>
                <a:gd name="T26" fmla="*/ 203 w 249"/>
                <a:gd name="T27" fmla="*/ 50 h 142"/>
                <a:gd name="T28" fmla="*/ 217 w 249"/>
                <a:gd name="T29" fmla="*/ 67 h 142"/>
                <a:gd name="T30" fmla="*/ 228 w 249"/>
                <a:gd name="T31" fmla="*/ 88 h 142"/>
                <a:gd name="T32" fmla="*/ 235 w 249"/>
                <a:gd name="T33" fmla="*/ 113 h 142"/>
                <a:gd name="T34" fmla="*/ 237 w 249"/>
                <a:gd name="T35" fmla="*/ 142 h 142"/>
                <a:gd name="T36" fmla="*/ 249 w 249"/>
                <a:gd name="T37" fmla="*/ 142 h 142"/>
                <a:gd name="T38" fmla="*/ 247 w 249"/>
                <a:gd name="T39" fmla="*/ 110 h 142"/>
                <a:gd name="T40" fmla="*/ 237 w 249"/>
                <a:gd name="T41" fmla="*/ 82 h 142"/>
                <a:gd name="T42" fmla="*/ 227 w 249"/>
                <a:gd name="T43" fmla="*/ 57 h 142"/>
                <a:gd name="T44" fmla="*/ 210 w 249"/>
                <a:gd name="T45" fmla="*/ 37 h 142"/>
                <a:gd name="T46" fmla="*/ 191 w 249"/>
                <a:gd name="T47" fmla="*/ 22 h 142"/>
                <a:gd name="T48" fmla="*/ 170 w 249"/>
                <a:gd name="T49" fmla="*/ 9 h 142"/>
                <a:gd name="T50" fmla="*/ 147 w 249"/>
                <a:gd name="T51" fmla="*/ 3 h 142"/>
                <a:gd name="T52" fmla="*/ 125 w 249"/>
                <a:gd name="T53" fmla="*/ 0 h 142"/>
                <a:gd name="T54" fmla="*/ 102 w 249"/>
                <a:gd name="T55" fmla="*/ 2 h 142"/>
                <a:gd name="T56" fmla="*/ 80 w 249"/>
                <a:gd name="T57" fmla="*/ 8 h 142"/>
                <a:gd name="T58" fmla="*/ 58 w 249"/>
                <a:gd name="T59" fmla="*/ 19 h 142"/>
                <a:gd name="T60" fmla="*/ 39 w 249"/>
                <a:gd name="T61" fmla="*/ 34 h 142"/>
                <a:gd name="T62" fmla="*/ 23 w 249"/>
                <a:gd name="T63" fmla="*/ 54 h 142"/>
                <a:gd name="T64" fmla="*/ 12 w 249"/>
                <a:gd name="T65" fmla="*/ 79 h 142"/>
                <a:gd name="T66" fmla="*/ 3 w 249"/>
                <a:gd name="T67" fmla="*/ 108 h 142"/>
                <a:gd name="T68" fmla="*/ 0 w 249"/>
                <a:gd name="T69" fmla="*/ 142 h 142"/>
                <a:gd name="T70" fmla="*/ 0 w 249"/>
                <a:gd name="T71" fmla="*/ 142 h 142"/>
                <a:gd name="T72" fmla="*/ 12 w 249"/>
                <a:gd name="T73" fmla="*/ 142 h 142"/>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249"/>
                <a:gd name="T112" fmla="*/ 0 h 142"/>
                <a:gd name="T113" fmla="*/ 249 w 249"/>
                <a:gd name="T114" fmla="*/ 142 h 142"/>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249" h="142">
                  <a:moveTo>
                    <a:pt x="12" y="142"/>
                  </a:moveTo>
                  <a:lnTo>
                    <a:pt x="12" y="142"/>
                  </a:lnTo>
                  <a:lnTo>
                    <a:pt x="14" y="111"/>
                  </a:lnTo>
                  <a:lnTo>
                    <a:pt x="22" y="85"/>
                  </a:lnTo>
                  <a:lnTo>
                    <a:pt x="32" y="63"/>
                  </a:lnTo>
                  <a:lnTo>
                    <a:pt x="46" y="46"/>
                  </a:lnTo>
                  <a:lnTo>
                    <a:pt x="63" y="31"/>
                  </a:lnTo>
                  <a:lnTo>
                    <a:pt x="82" y="23"/>
                  </a:lnTo>
                  <a:lnTo>
                    <a:pt x="102" y="17"/>
                  </a:lnTo>
                  <a:lnTo>
                    <a:pt x="125" y="16"/>
                  </a:lnTo>
                  <a:lnTo>
                    <a:pt x="147" y="19"/>
                  </a:lnTo>
                  <a:lnTo>
                    <a:pt x="167" y="25"/>
                  </a:lnTo>
                  <a:lnTo>
                    <a:pt x="186" y="34"/>
                  </a:lnTo>
                  <a:lnTo>
                    <a:pt x="203" y="50"/>
                  </a:lnTo>
                  <a:lnTo>
                    <a:pt x="217" y="67"/>
                  </a:lnTo>
                  <a:lnTo>
                    <a:pt x="228" y="88"/>
                  </a:lnTo>
                  <a:lnTo>
                    <a:pt x="235" y="113"/>
                  </a:lnTo>
                  <a:lnTo>
                    <a:pt x="237" y="142"/>
                  </a:lnTo>
                  <a:lnTo>
                    <a:pt x="249" y="142"/>
                  </a:lnTo>
                  <a:lnTo>
                    <a:pt x="247" y="110"/>
                  </a:lnTo>
                  <a:lnTo>
                    <a:pt x="237" y="82"/>
                  </a:lnTo>
                  <a:lnTo>
                    <a:pt x="227" y="57"/>
                  </a:lnTo>
                  <a:lnTo>
                    <a:pt x="210" y="37"/>
                  </a:lnTo>
                  <a:lnTo>
                    <a:pt x="191" y="22"/>
                  </a:lnTo>
                  <a:lnTo>
                    <a:pt x="170" y="9"/>
                  </a:lnTo>
                  <a:lnTo>
                    <a:pt x="147" y="3"/>
                  </a:lnTo>
                  <a:lnTo>
                    <a:pt x="125" y="0"/>
                  </a:lnTo>
                  <a:lnTo>
                    <a:pt x="102" y="2"/>
                  </a:lnTo>
                  <a:lnTo>
                    <a:pt x="80" y="8"/>
                  </a:lnTo>
                  <a:lnTo>
                    <a:pt x="58" y="19"/>
                  </a:lnTo>
                  <a:lnTo>
                    <a:pt x="39" y="34"/>
                  </a:lnTo>
                  <a:lnTo>
                    <a:pt x="23" y="54"/>
                  </a:lnTo>
                  <a:lnTo>
                    <a:pt x="12" y="79"/>
                  </a:lnTo>
                  <a:lnTo>
                    <a:pt x="3" y="108"/>
                  </a:lnTo>
                  <a:lnTo>
                    <a:pt x="0" y="142"/>
                  </a:lnTo>
                  <a:lnTo>
                    <a:pt x="12" y="142"/>
                  </a:lnTo>
                  <a:close/>
                </a:path>
              </a:pathLst>
            </a:custGeom>
            <a:solidFill>
              <a:srgbClr val="FFFFFF"/>
            </a:solidFill>
            <a:ln w="9525">
              <a:noFill/>
              <a:round/>
              <a:headEnd/>
              <a:tailEnd/>
            </a:ln>
          </p:spPr>
          <p:txBody>
            <a:bodyPr/>
            <a:lstStyle/>
            <a:p>
              <a:endParaRPr lang="en-CA"/>
            </a:p>
          </p:txBody>
        </p:sp>
        <p:sp>
          <p:nvSpPr>
            <p:cNvPr id="12335" name="Freeform 48"/>
            <p:cNvSpPr>
              <a:spLocks/>
            </p:cNvSpPr>
            <p:nvPr/>
          </p:nvSpPr>
          <p:spPr bwMode="auto">
            <a:xfrm>
              <a:off x="4201" y="2908"/>
              <a:ext cx="12" cy="36"/>
            </a:xfrm>
            <a:custGeom>
              <a:avLst/>
              <a:gdLst>
                <a:gd name="T0" fmla="*/ 6 w 12"/>
                <a:gd name="T1" fmla="*/ 20 h 36"/>
                <a:gd name="T2" fmla="*/ 6 w 12"/>
                <a:gd name="T3" fmla="*/ 28 h 36"/>
                <a:gd name="T4" fmla="*/ 12 w 12"/>
                <a:gd name="T5" fmla="*/ 28 h 36"/>
                <a:gd name="T6" fmla="*/ 12 w 12"/>
                <a:gd name="T7" fmla="*/ 25 h 36"/>
                <a:gd name="T8" fmla="*/ 12 w 12"/>
                <a:gd name="T9" fmla="*/ 16 h 36"/>
                <a:gd name="T10" fmla="*/ 12 w 12"/>
                <a:gd name="T11" fmla="*/ 0 h 36"/>
                <a:gd name="T12" fmla="*/ 0 w 12"/>
                <a:gd name="T13" fmla="*/ 0 h 36"/>
                <a:gd name="T14" fmla="*/ 0 w 12"/>
                <a:gd name="T15" fmla="*/ 16 h 36"/>
                <a:gd name="T16" fmla="*/ 0 w 12"/>
                <a:gd name="T17" fmla="*/ 25 h 36"/>
                <a:gd name="T18" fmla="*/ 0 w 12"/>
                <a:gd name="T19" fmla="*/ 28 h 36"/>
                <a:gd name="T20" fmla="*/ 6 w 12"/>
                <a:gd name="T21" fmla="*/ 28 h 36"/>
                <a:gd name="T22" fmla="*/ 6 w 12"/>
                <a:gd name="T23" fmla="*/ 36 h 36"/>
                <a:gd name="T24" fmla="*/ 0 w 12"/>
                <a:gd name="T25" fmla="*/ 28 h 36"/>
                <a:gd name="T26" fmla="*/ 0 w 12"/>
                <a:gd name="T27" fmla="*/ 36 h 36"/>
                <a:gd name="T28" fmla="*/ 6 w 12"/>
                <a:gd name="T29" fmla="*/ 36 h 36"/>
                <a:gd name="T30" fmla="*/ 6 w 12"/>
                <a:gd name="T31" fmla="*/ 20 h 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12"/>
                <a:gd name="T49" fmla="*/ 0 h 36"/>
                <a:gd name="T50" fmla="*/ 12 w 12"/>
                <a:gd name="T51" fmla="*/ 36 h 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12" h="36">
                  <a:moveTo>
                    <a:pt x="6" y="20"/>
                  </a:moveTo>
                  <a:lnTo>
                    <a:pt x="6" y="28"/>
                  </a:lnTo>
                  <a:lnTo>
                    <a:pt x="12" y="28"/>
                  </a:lnTo>
                  <a:lnTo>
                    <a:pt x="12" y="25"/>
                  </a:lnTo>
                  <a:lnTo>
                    <a:pt x="12" y="16"/>
                  </a:lnTo>
                  <a:lnTo>
                    <a:pt x="12" y="0"/>
                  </a:lnTo>
                  <a:lnTo>
                    <a:pt x="0" y="0"/>
                  </a:lnTo>
                  <a:lnTo>
                    <a:pt x="0" y="16"/>
                  </a:lnTo>
                  <a:lnTo>
                    <a:pt x="0" y="25"/>
                  </a:lnTo>
                  <a:lnTo>
                    <a:pt x="0" y="28"/>
                  </a:lnTo>
                  <a:lnTo>
                    <a:pt x="6" y="28"/>
                  </a:lnTo>
                  <a:lnTo>
                    <a:pt x="6" y="36"/>
                  </a:lnTo>
                  <a:lnTo>
                    <a:pt x="0" y="28"/>
                  </a:lnTo>
                  <a:lnTo>
                    <a:pt x="0" y="36"/>
                  </a:lnTo>
                  <a:lnTo>
                    <a:pt x="6" y="36"/>
                  </a:lnTo>
                  <a:lnTo>
                    <a:pt x="6" y="20"/>
                  </a:lnTo>
                  <a:close/>
                </a:path>
              </a:pathLst>
            </a:custGeom>
            <a:solidFill>
              <a:srgbClr val="FFFFFF"/>
            </a:solidFill>
            <a:ln w="9525">
              <a:noFill/>
              <a:round/>
              <a:headEnd/>
              <a:tailEnd/>
            </a:ln>
          </p:spPr>
          <p:txBody>
            <a:bodyPr/>
            <a:lstStyle/>
            <a:p>
              <a:endParaRPr lang="en-CA"/>
            </a:p>
          </p:txBody>
        </p:sp>
        <p:sp>
          <p:nvSpPr>
            <p:cNvPr id="12336" name="Freeform 49"/>
            <p:cNvSpPr>
              <a:spLocks/>
            </p:cNvSpPr>
            <p:nvPr/>
          </p:nvSpPr>
          <p:spPr bwMode="auto">
            <a:xfrm>
              <a:off x="4207" y="2928"/>
              <a:ext cx="243" cy="16"/>
            </a:xfrm>
            <a:custGeom>
              <a:avLst/>
              <a:gdLst>
                <a:gd name="T0" fmla="*/ 231 w 243"/>
                <a:gd name="T1" fmla="*/ 8 h 16"/>
                <a:gd name="T2" fmla="*/ 237 w 243"/>
                <a:gd name="T3" fmla="*/ 0 h 16"/>
                <a:gd name="T4" fmla="*/ 0 w 243"/>
                <a:gd name="T5" fmla="*/ 0 h 16"/>
                <a:gd name="T6" fmla="*/ 0 w 243"/>
                <a:gd name="T7" fmla="*/ 16 h 16"/>
                <a:gd name="T8" fmla="*/ 237 w 243"/>
                <a:gd name="T9" fmla="*/ 16 h 16"/>
                <a:gd name="T10" fmla="*/ 243 w 243"/>
                <a:gd name="T11" fmla="*/ 8 h 16"/>
                <a:gd name="T12" fmla="*/ 237 w 243"/>
                <a:gd name="T13" fmla="*/ 16 h 16"/>
                <a:gd name="T14" fmla="*/ 243 w 243"/>
                <a:gd name="T15" fmla="*/ 16 h 16"/>
                <a:gd name="T16" fmla="*/ 243 w 243"/>
                <a:gd name="T17" fmla="*/ 8 h 16"/>
                <a:gd name="T18" fmla="*/ 231 w 243"/>
                <a:gd name="T19" fmla="*/ 8 h 1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43"/>
                <a:gd name="T31" fmla="*/ 0 h 16"/>
                <a:gd name="T32" fmla="*/ 243 w 243"/>
                <a:gd name="T33" fmla="*/ 16 h 1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43" h="16">
                  <a:moveTo>
                    <a:pt x="231" y="8"/>
                  </a:moveTo>
                  <a:lnTo>
                    <a:pt x="237" y="0"/>
                  </a:lnTo>
                  <a:lnTo>
                    <a:pt x="0" y="0"/>
                  </a:lnTo>
                  <a:lnTo>
                    <a:pt x="0" y="16"/>
                  </a:lnTo>
                  <a:lnTo>
                    <a:pt x="237" y="16"/>
                  </a:lnTo>
                  <a:lnTo>
                    <a:pt x="243" y="8"/>
                  </a:lnTo>
                  <a:lnTo>
                    <a:pt x="237" y="16"/>
                  </a:lnTo>
                  <a:lnTo>
                    <a:pt x="243" y="16"/>
                  </a:lnTo>
                  <a:lnTo>
                    <a:pt x="243" y="8"/>
                  </a:lnTo>
                  <a:lnTo>
                    <a:pt x="231" y="8"/>
                  </a:lnTo>
                  <a:close/>
                </a:path>
              </a:pathLst>
            </a:custGeom>
            <a:solidFill>
              <a:srgbClr val="FFFFFF"/>
            </a:solidFill>
            <a:ln w="9525">
              <a:noFill/>
              <a:round/>
              <a:headEnd/>
              <a:tailEnd/>
            </a:ln>
          </p:spPr>
          <p:txBody>
            <a:bodyPr/>
            <a:lstStyle/>
            <a:p>
              <a:endParaRPr lang="en-CA"/>
            </a:p>
          </p:txBody>
        </p:sp>
        <p:sp>
          <p:nvSpPr>
            <p:cNvPr id="12337" name="Freeform 50"/>
            <p:cNvSpPr>
              <a:spLocks/>
            </p:cNvSpPr>
            <p:nvPr/>
          </p:nvSpPr>
          <p:spPr bwMode="auto">
            <a:xfrm>
              <a:off x="4321" y="2775"/>
              <a:ext cx="12" cy="159"/>
            </a:xfrm>
            <a:custGeom>
              <a:avLst/>
              <a:gdLst>
                <a:gd name="T0" fmla="*/ 6 w 12"/>
                <a:gd name="T1" fmla="*/ 159 h 159"/>
                <a:gd name="T2" fmla="*/ 12 w 12"/>
                <a:gd name="T3" fmla="*/ 159 h 159"/>
                <a:gd name="T4" fmla="*/ 12 w 12"/>
                <a:gd name="T5" fmla="*/ 0 h 159"/>
                <a:gd name="T6" fmla="*/ 0 w 12"/>
                <a:gd name="T7" fmla="*/ 0 h 159"/>
                <a:gd name="T8" fmla="*/ 0 w 12"/>
                <a:gd name="T9" fmla="*/ 159 h 159"/>
                <a:gd name="T10" fmla="*/ 6 w 12"/>
                <a:gd name="T11" fmla="*/ 159 h 159"/>
                <a:gd name="T12" fmla="*/ 0 60000 65536"/>
                <a:gd name="T13" fmla="*/ 0 60000 65536"/>
                <a:gd name="T14" fmla="*/ 0 60000 65536"/>
                <a:gd name="T15" fmla="*/ 0 60000 65536"/>
                <a:gd name="T16" fmla="*/ 0 60000 65536"/>
                <a:gd name="T17" fmla="*/ 0 60000 65536"/>
                <a:gd name="T18" fmla="*/ 0 w 12"/>
                <a:gd name="T19" fmla="*/ 0 h 159"/>
                <a:gd name="T20" fmla="*/ 12 w 12"/>
                <a:gd name="T21" fmla="*/ 159 h 159"/>
              </a:gdLst>
              <a:ahLst/>
              <a:cxnLst>
                <a:cxn ang="T12">
                  <a:pos x="T0" y="T1"/>
                </a:cxn>
                <a:cxn ang="T13">
                  <a:pos x="T2" y="T3"/>
                </a:cxn>
                <a:cxn ang="T14">
                  <a:pos x="T4" y="T5"/>
                </a:cxn>
                <a:cxn ang="T15">
                  <a:pos x="T6" y="T7"/>
                </a:cxn>
                <a:cxn ang="T16">
                  <a:pos x="T8" y="T9"/>
                </a:cxn>
                <a:cxn ang="T17">
                  <a:pos x="T10" y="T11"/>
                </a:cxn>
              </a:cxnLst>
              <a:rect l="T18" t="T19" r="T20" b="T21"/>
              <a:pathLst>
                <a:path w="12" h="159">
                  <a:moveTo>
                    <a:pt x="6" y="159"/>
                  </a:moveTo>
                  <a:lnTo>
                    <a:pt x="12" y="159"/>
                  </a:lnTo>
                  <a:lnTo>
                    <a:pt x="12" y="0"/>
                  </a:lnTo>
                  <a:lnTo>
                    <a:pt x="0" y="0"/>
                  </a:lnTo>
                  <a:lnTo>
                    <a:pt x="0" y="159"/>
                  </a:lnTo>
                  <a:lnTo>
                    <a:pt x="6" y="159"/>
                  </a:lnTo>
                  <a:close/>
                </a:path>
              </a:pathLst>
            </a:custGeom>
            <a:solidFill>
              <a:srgbClr val="FFFFFF"/>
            </a:solidFill>
            <a:ln w="9525">
              <a:noFill/>
              <a:round/>
              <a:headEnd/>
              <a:tailEnd/>
            </a:ln>
          </p:spPr>
          <p:txBody>
            <a:bodyPr/>
            <a:lstStyle/>
            <a:p>
              <a:endParaRPr lang="en-CA"/>
            </a:p>
          </p:txBody>
        </p:sp>
        <p:sp>
          <p:nvSpPr>
            <p:cNvPr id="12338" name="Freeform 51"/>
            <p:cNvSpPr>
              <a:spLocks/>
            </p:cNvSpPr>
            <p:nvPr/>
          </p:nvSpPr>
          <p:spPr bwMode="auto">
            <a:xfrm>
              <a:off x="4323" y="2814"/>
              <a:ext cx="99" cy="125"/>
            </a:xfrm>
            <a:custGeom>
              <a:avLst/>
              <a:gdLst>
                <a:gd name="T0" fmla="*/ 4 w 99"/>
                <a:gd name="T1" fmla="*/ 120 h 125"/>
                <a:gd name="T2" fmla="*/ 7 w 99"/>
                <a:gd name="T3" fmla="*/ 125 h 125"/>
                <a:gd name="T4" fmla="*/ 99 w 99"/>
                <a:gd name="T5" fmla="*/ 9 h 125"/>
                <a:gd name="T6" fmla="*/ 92 w 99"/>
                <a:gd name="T7" fmla="*/ 0 h 125"/>
                <a:gd name="T8" fmla="*/ 0 w 99"/>
                <a:gd name="T9" fmla="*/ 116 h 125"/>
                <a:gd name="T10" fmla="*/ 4 w 99"/>
                <a:gd name="T11" fmla="*/ 120 h 125"/>
                <a:gd name="T12" fmla="*/ 0 60000 65536"/>
                <a:gd name="T13" fmla="*/ 0 60000 65536"/>
                <a:gd name="T14" fmla="*/ 0 60000 65536"/>
                <a:gd name="T15" fmla="*/ 0 60000 65536"/>
                <a:gd name="T16" fmla="*/ 0 60000 65536"/>
                <a:gd name="T17" fmla="*/ 0 60000 65536"/>
                <a:gd name="T18" fmla="*/ 0 w 99"/>
                <a:gd name="T19" fmla="*/ 0 h 125"/>
                <a:gd name="T20" fmla="*/ 99 w 99"/>
                <a:gd name="T21" fmla="*/ 125 h 125"/>
              </a:gdLst>
              <a:ahLst/>
              <a:cxnLst>
                <a:cxn ang="T12">
                  <a:pos x="T0" y="T1"/>
                </a:cxn>
                <a:cxn ang="T13">
                  <a:pos x="T2" y="T3"/>
                </a:cxn>
                <a:cxn ang="T14">
                  <a:pos x="T4" y="T5"/>
                </a:cxn>
                <a:cxn ang="T15">
                  <a:pos x="T6" y="T7"/>
                </a:cxn>
                <a:cxn ang="T16">
                  <a:pos x="T8" y="T9"/>
                </a:cxn>
                <a:cxn ang="T17">
                  <a:pos x="T10" y="T11"/>
                </a:cxn>
              </a:cxnLst>
              <a:rect l="T18" t="T19" r="T20" b="T21"/>
              <a:pathLst>
                <a:path w="99" h="125">
                  <a:moveTo>
                    <a:pt x="4" y="120"/>
                  </a:moveTo>
                  <a:lnTo>
                    <a:pt x="7" y="125"/>
                  </a:lnTo>
                  <a:lnTo>
                    <a:pt x="99" y="9"/>
                  </a:lnTo>
                  <a:lnTo>
                    <a:pt x="92" y="0"/>
                  </a:lnTo>
                  <a:lnTo>
                    <a:pt x="0" y="116"/>
                  </a:lnTo>
                  <a:lnTo>
                    <a:pt x="4" y="120"/>
                  </a:lnTo>
                  <a:close/>
                </a:path>
              </a:pathLst>
            </a:custGeom>
            <a:solidFill>
              <a:srgbClr val="FFFFFF"/>
            </a:solidFill>
            <a:ln w="9525">
              <a:noFill/>
              <a:round/>
              <a:headEnd/>
              <a:tailEnd/>
            </a:ln>
          </p:spPr>
          <p:txBody>
            <a:bodyPr/>
            <a:lstStyle/>
            <a:p>
              <a:endParaRPr lang="en-CA"/>
            </a:p>
          </p:txBody>
        </p:sp>
        <p:sp>
          <p:nvSpPr>
            <p:cNvPr id="12339" name="Freeform 52"/>
            <p:cNvSpPr>
              <a:spLocks/>
            </p:cNvSpPr>
            <p:nvPr/>
          </p:nvSpPr>
          <p:spPr bwMode="auto">
            <a:xfrm>
              <a:off x="4236" y="2811"/>
              <a:ext cx="94" cy="128"/>
            </a:xfrm>
            <a:custGeom>
              <a:avLst/>
              <a:gdLst>
                <a:gd name="T0" fmla="*/ 91 w 94"/>
                <a:gd name="T1" fmla="*/ 123 h 128"/>
                <a:gd name="T2" fmla="*/ 94 w 94"/>
                <a:gd name="T3" fmla="*/ 119 h 128"/>
                <a:gd name="T4" fmla="*/ 7 w 94"/>
                <a:gd name="T5" fmla="*/ 0 h 128"/>
                <a:gd name="T6" fmla="*/ 0 w 94"/>
                <a:gd name="T7" fmla="*/ 9 h 128"/>
                <a:gd name="T8" fmla="*/ 87 w 94"/>
                <a:gd name="T9" fmla="*/ 128 h 128"/>
                <a:gd name="T10" fmla="*/ 91 w 94"/>
                <a:gd name="T11" fmla="*/ 123 h 128"/>
                <a:gd name="T12" fmla="*/ 0 60000 65536"/>
                <a:gd name="T13" fmla="*/ 0 60000 65536"/>
                <a:gd name="T14" fmla="*/ 0 60000 65536"/>
                <a:gd name="T15" fmla="*/ 0 60000 65536"/>
                <a:gd name="T16" fmla="*/ 0 60000 65536"/>
                <a:gd name="T17" fmla="*/ 0 60000 65536"/>
                <a:gd name="T18" fmla="*/ 0 w 94"/>
                <a:gd name="T19" fmla="*/ 0 h 128"/>
                <a:gd name="T20" fmla="*/ 94 w 94"/>
                <a:gd name="T21" fmla="*/ 128 h 128"/>
              </a:gdLst>
              <a:ahLst/>
              <a:cxnLst>
                <a:cxn ang="T12">
                  <a:pos x="T0" y="T1"/>
                </a:cxn>
                <a:cxn ang="T13">
                  <a:pos x="T2" y="T3"/>
                </a:cxn>
                <a:cxn ang="T14">
                  <a:pos x="T4" y="T5"/>
                </a:cxn>
                <a:cxn ang="T15">
                  <a:pos x="T6" y="T7"/>
                </a:cxn>
                <a:cxn ang="T16">
                  <a:pos x="T8" y="T9"/>
                </a:cxn>
                <a:cxn ang="T17">
                  <a:pos x="T10" y="T11"/>
                </a:cxn>
              </a:cxnLst>
              <a:rect l="T18" t="T19" r="T20" b="T21"/>
              <a:pathLst>
                <a:path w="94" h="128">
                  <a:moveTo>
                    <a:pt x="91" y="123"/>
                  </a:moveTo>
                  <a:lnTo>
                    <a:pt x="94" y="119"/>
                  </a:lnTo>
                  <a:lnTo>
                    <a:pt x="7" y="0"/>
                  </a:lnTo>
                  <a:lnTo>
                    <a:pt x="0" y="9"/>
                  </a:lnTo>
                  <a:lnTo>
                    <a:pt x="87" y="128"/>
                  </a:lnTo>
                  <a:lnTo>
                    <a:pt x="91" y="123"/>
                  </a:lnTo>
                  <a:close/>
                </a:path>
              </a:pathLst>
            </a:custGeom>
            <a:solidFill>
              <a:srgbClr val="FFFFFF"/>
            </a:solidFill>
            <a:ln w="9525">
              <a:noFill/>
              <a:round/>
              <a:headEnd/>
              <a:tailEnd/>
            </a:ln>
          </p:spPr>
          <p:txBody>
            <a:bodyPr/>
            <a:lstStyle/>
            <a:p>
              <a:endParaRPr lang="en-CA"/>
            </a:p>
          </p:txBody>
        </p:sp>
        <p:sp>
          <p:nvSpPr>
            <p:cNvPr id="12340" name="Freeform 53"/>
            <p:cNvSpPr>
              <a:spLocks/>
            </p:cNvSpPr>
            <p:nvPr/>
          </p:nvSpPr>
          <p:spPr bwMode="auto">
            <a:xfrm>
              <a:off x="4761" y="3313"/>
              <a:ext cx="189" cy="368"/>
            </a:xfrm>
            <a:custGeom>
              <a:avLst/>
              <a:gdLst>
                <a:gd name="T0" fmla="*/ 58 w 189"/>
                <a:gd name="T1" fmla="*/ 54 h 368"/>
                <a:gd name="T2" fmla="*/ 68 w 189"/>
                <a:gd name="T3" fmla="*/ 23 h 368"/>
                <a:gd name="T4" fmla="*/ 100 w 189"/>
                <a:gd name="T5" fmla="*/ 12 h 368"/>
                <a:gd name="T6" fmla="*/ 113 w 189"/>
                <a:gd name="T7" fmla="*/ 19 h 368"/>
                <a:gd name="T8" fmla="*/ 122 w 189"/>
                <a:gd name="T9" fmla="*/ 12 h 368"/>
                <a:gd name="T10" fmla="*/ 131 w 189"/>
                <a:gd name="T11" fmla="*/ 49 h 368"/>
                <a:gd name="T12" fmla="*/ 132 w 189"/>
                <a:gd name="T13" fmla="*/ 59 h 368"/>
                <a:gd name="T14" fmla="*/ 144 w 189"/>
                <a:gd name="T15" fmla="*/ 76 h 368"/>
                <a:gd name="T16" fmla="*/ 123 w 189"/>
                <a:gd name="T17" fmla="*/ 82 h 368"/>
                <a:gd name="T18" fmla="*/ 130 w 189"/>
                <a:gd name="T19" fmla="*/ 90 h 368"/>
                <a:gd name="T20" fmla="*/ 109 w 189"/>
                <a:gd name="T21" fmla="*/ 82 h 368"/>
                <a:gd name="T22" fmla="*/ 104 w 189"/>
                <a:gd name="T23" fmla="*/ 88 h 368"/>
                <a:gd name="T24" fmla="*/ 110 w 189"/>
                <a:gd name="T25" fmla="*/ 90 h 368"/>
                <a:gd name="T26" fmla="*/ 123 w 189"/>
                <a:gd name="T27" fmla="*/ 125 h 368"/>
                <a:gd name="T28" fmla="*/ 125 w 189"/>
                <a:gd name="T29" fmla="*/ 151 h 368"/>
                <a:gd name="T30" fmla="*/ 126 w 189"/>
                <a:gd name="T31" fmla="*/ 173 h 368"/>
                <a:gd name="T32" fmla="*/ 157 w 189"/>
                <a:gd name="T33" fmla="*/ 209 h 368"/>
                <a:gd name="T34" fmla="*/ 180 w 189"/>
                <a:gd name="T35" fmla="*/ 255 h 368"/>
                <a:gd name="T36" fmla="*/ 156 w 189"/>
                <a:gd name="T37" fmla="*/ 264 h 368"/>
                <a:gd name="T38" fmla="*/ 156 w 189"/>
                <a:gd name="T39" fmla="*/ 294 h 368"/>
                <a:gd name="T40" fmla="*/ 174 w 189"/>
                <a:gd name="T41" fmla="*/ 323 h 368"/>
                <a:gd name="T42" fmla="*/ 189 w 189"/>
                <a:gd name="T43" fmla="*/ 340 h 368"/>
                <a:gd name="T44" fmla="*/ 168 w 189"/>
                <a:gd name="T45" fmla="*/ 368 h 368"/>
                <a:gd name="T46" fmla="*/ 148 w 189"/>
                <a:gd name="T47" fmla="*/ 360 h 368"/>
                <a:gd name="T48" fmla="*/ 158 w 189"/>
                <a:gd name="T49" fmla="*/ 351 h 368"/>
                <a:gd name="T50" fmla="*/ 160 w 189"/>
                <a:gd name="T51" fmla="*/ 341 h 368"/>
                <a:gd name="T52" fmla="*/ 164 w 189"/>
                <a:gd name="T53" fmla="*/ 335 h 368"/>
                <a:gd name="T54" fmla="*/ 145 w 189"/>
                <a:gd name="T55" fmla="*/ 317 h 368"/>
                <a:gd name="T56" fmla="*/ 123 w 189"/>
                <a:gd name="T57" fmla="*/ 295 h 368"/>
                <a:gd name="T58" fmla="*/ 106 w 189"/>
                <a:gd name="T59" fmla="*/ 289 h 368"/>
                <a:gd name="T60" fmla="*/ 80 w 189"/>
                <a:gd name="T61" fmla="*/ 275 h 368"/>
                <a:gd name="T62" fmla="*/ 61 w 189"/>
                <a:gd name="T63" fmla="*/ 300 h 368"/>
                <a:gd name="T64" fmla="*/ 43 w 189"/>
                <a:gd name="T65" fmla="*/ 340 h 368"/>
                <a:gd name="T66" fmla="*/ 34 w 189"/>
                <a:gd name="T67" fmla="*/ 355 h 368"/>
                <a:gd name="T68" fmla="*/ 15 w 189"/>
                <a:gd name="T69" fmla="*/ 341 h 368"/>
                <a:gd name="T70" fmla="*/ 0 w 189"/>
                <a:gd name="T71" fmla="*/ 324 h 368"/>
                <a:gd name="T72" fmla="*/ 7 w 189"/>
                <a:gd name="T73" fmla="*/ 321 h 368"/>
                <a:gd name="T74" fmla="*/ 17 w 189"/>
                <a:gd name="T75" fmla="*/ 320 h 368"/>
                <a:gd name="T76" fmla="*/ 26 w 189"/>
                <a:gd name="T77" fmla="*/ 320 h 368"/>
                <a:gd name="T78" fmla="*/ 41 w 189"/>
                <a:gd name="T79" fmla="*/ 297 h 368"/>
                <a:gd name="T80" fmla="*/ 45 w 189"/>
                <a:gd name="T81" fmla="*/ 250 h 368"/>
                <a:gd name="T82" fmla="*/ 64 w 189"/>
                <a:gd name="T83" fmla="*/ 213 h 368"/>
                <a:gd name="T84" fmla="*/ 85 w 189"/>
                <a:gd name="T85" fmla="*/ 172 h 368"/>
                <a:gd name="T86" fmla="*/ 88 w 189"/>
                <a:gd name="T87" fmla="*/ 164 h 368"/>
                <a:gd name="T88" fmla="*/ 85 w 189"/>
                <a:gd name="T89" fmla="*/ 155 h 368"/>
                <a:gd name="T90" fmla="*/ 86 w 189"/>
                <a:gd name="T91" fmla="*/ 100 h 368"/>
                <a:gd name="T92" fmla="*/ 79 w 189"/>
                <a:gd name="T93" fmla="*/ 93 h 368"/>
                <a:gd name="T94" fmla="*/ 71 w 189"/>
                <a:gd name="T95" fmla="*/ 83 h 368"/>
                <a:gd name="T96" fmla="*/ 68 w 189"/>
                <a:gd name="T97" fmla="*/ 77 h 368"/>
                <a:gd name="T98" fmla="*/ 65 w 189"/>
                <a:gd name="T99" fmla="*/ 70 h 368"/>
                <a:gd name="T100" fmla="*/ 64 w 189"/>
                <a:gd name="T101" fmla="*/ 60 h 368"/>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189"/>
                <a:gd name="T154" fmla="*/ 0 h 368"/>
                <a:gd name="T155" fmla="*/ 189 w 189"/>
                <a:gd name="T156" fmla="*/ 368 h 368"/>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189" h="368">
                  <a:moveTo>
                    <a:pt x="64" y="49"/>
                  </a:moveTo>
                  <a:lnTo>
                    <a:pt x="61" y="49"/>
                  </a:lnTo>
                  <a:lnTo>
                    <a:pt x="60" y="49"/>
                  </a:lnTo>
                  <a:lnTo>
                    <a:pt x="59" y="51"/>
                  </a:lnTo>
                  <a:lnTo>
                    <a:pt x="58" y="54"/>
                  </a:lnTo>
                  <a:lnTo>
                    <a:pt x="55" y="48"/>
                  </a:lnTo>
                  <a:lnTo>
                    <a:pt x="56" y="40"/>
                  </a:lnTo>
                  <a:lnTo>
                    <a:pt x="60" y="34"/>
                  </a:lnTo>
                  <a:lnTo>
                    <a:pt x="67" y="32"/>
                  </a:lnTo>
                  <a:lnTo>
                    <a:pt x="68" y="23"/>
                  </a:lnTo>
                  <a:lnTo>
                    <a:pt x="73" y="17"/>
                  </a:lnTo>
                  <a:lnTo>
                    <a:pt x="78" y="12"/>
                  </a:lnTo>
                  <a:lnTo>
                    <a:pt x="85" y="12"/>
                  </a:lnTo>
                  <a:lnTo>
                    <a:pt x="93" y="14"/>
                  </a:lnTo>
                  <a:lnTo>
                    <a:pt x="100" y="12"/>
                  </a:lnTo>
                  <a:lnTo>
                    <a:pt x="106" y="9"/>
                  </a:lnTo>
                  <a:lnTo>
                    <a:pt x="107" y="0"/>
                  </a:lnTo>
                  <a:lnTo>
                    <a:pt x="111" y="3"/>
                  </a:lnTo>
                  <a:lnTo>
                    <a:pt x="113" y="11"/>
                  </a:lnTo>
                  <a:lnTo>
                    <a:pt x="113" y="19"/>
                  </a:lnTo>
                  <a:lnTo>
                    <a:pt x="107" y="25"/>
                  </a:lnTo>
                  <a:lnTo>
                    <a:pt x="112" y="26"/>
                  </a:lnTo>
                  <a:lnTo>
                    <a:pt x="118" y="26"/>
                  </a:lnTo>
                  <a:lnTo>
                    <a:pt x="122" y="22"/>
                  </a:lnTo>
                  <a:lnTo>
                    <a:pt x="122" y="12"/>
                  </a:lnTo>
                  <a:lnTo>
                    <a:pt x="128" y="17"/>
                  </a:lnTo>
                  <a:lnTo>
                    <a:pt x="134" y="26"/>
                  </a:lnTo>
                  <a:lnTo>
                    <a:pt x="136" y="36"/>
                  </a:lnTo>
                  <a:lnTo>
                    <a:pt x="135" y="45"/>
                  </a:lnTo>
                  <a:lnTo>
                    <a:pt x="131" y="49"/>
                  </a:lnTo>
                  <a:lnTo>
                    <a:pt x="128" y="53"/>
                  </a:lnTo>
                  <a:lnTo>
                    <a:pt x="124" y="54"/>
                  </a:lnTo>
                  <a:lnTo>
                    <a:pt x="122" y="54"/>
                  </a:lnTo>
                  <a:lnTo>
                    <a:pt x="126" y="57"/>
                  </a:lnTo>
                  <a:lnTo>
                    <a:pt x="132" y="59"/>
                  </a:lnTo>
                  <a:lnTo>
                    <a:pt x="137" y="57"/>
                  </a:lnTo>
                  <a:lnTo>
                    <a:pt x="141" y="54"/>
                  </a:lnTo>
                  <a:lnTo>
                    <a:pt x="143" y="60"/>
                  </a:lnTo>
                  <a:lnTo>
                    <a:pt x="144" y="68"/>
                  </a:lnTo>
                  <a:lnTo>
                    <a:pt x="144" y="76"/>
                  </a:lnTo>
                  <a:lnTo>
                    <a:pt x="143" y="80"/>
                  </a:lnTo>
                  <a:lnTo>
                    <a:pt x="138" y="83"/>
                  </a:lnTo>
                  <a:lnTo>
                    <a:pt x="134" y="83"/>
                  </a:lnTo>
                  <a:lnTo>
                    <a:pt x="128" y="83"/>
                  </a:lnTo>
                  <a:lnTo>
                    <a:pt x="123" y="82"/>
                  </a:lnTo>
                  <a:lnTo>
                    <a:pt x="125" y="83"/>
                  </a:lnTo>
                  <a:lnTo>
                    <a:pt x="129" y="85"/>
                  </a:lnTo>
                  <a:lnTo>
                    <a:pt x="131" y="87"/>
                  </a:lnTo>
                  <a:lnTo>
                    <a:pt x="134" y="88"/>
                  </a:lnTo>
                  <a:lnTo>
                    <a:pt x="130" y="90"/>
                  </a:lnTo>
                  <a:lnTo>
                    <a:pt x="125" y="91"/>
                  </a:lnTo>
                  <a:lnTo>
                    <a:pt x="118" y="91"/>
                  </a:lnTo>
                  <a:lnTo>
                    <a:pt x="113" y="88"/>
                  </a:lnTo>
                  <a:lnTo>
                    <a:pt x="110" y="83"/>
                  </a:lnTo>
                  <a:lnTo>
                    <a:pt x="109" y="82"/>
                  </a:lnTo>
                  <a:lnTo>
                    <a:pt x="107" y="82"/>
                  </a:lnTo>
                  <a:lnTo>
                    <a:pt x="106" y="82"/>
                  </a:lnTo>
                  <a:lnTo>
                    <a:pt x="105" y="85"/>
                  </a:lnTo>
                  <a:lnTo>
                    <a:pt x="104" y="87"/>
                  </a:lnTo>
                  <a:lnTo>
                    <a:pt x="104" y="88"/>
                  </a:lnTo>
                  <a:lnTo>
                    <a:pt x="104" y="90"/>
                  </a:lnTo>
                  <a:lnTo>
                    <a:pt x="106" y="90"/>
                  </a:lnTo>
                  <a:lnTo>
                    <a:pt x="109" y="90"/>
                  </a:lnTo>
                  <a:lnTo>
                    <a:pt x="110" y="90"/>
                  </a:lnTo>
                  <a:lnTo>
                    <a:pt x="112" y="93"/>
                  </a:lnTo>
                  <a:lnTo>
                    <a:pt x="116" y="94"/>
                  </a:lnTo>
                  <a:lnTo>
                    <a:pt x="119" y="100"/>
                  </a:lnTo>
                  <a:lnTo>
                    <a:pt x="122" y="111"/>
                  </a:lnTo>
                  <a:lnTo>
                    <a:pt x="123" y="125"/>
                  </a:lnTo>
                  <a:lnTo>
                    <a:pt x="123" y="138"/>
                  </a:lnTo>
                  <a:lnTo>
                    <a:pt x="123" y="144"/>
                  </a:lnTo>
                  <a:lnTo>
                    <a:pt x="124" y="145"/>
                  </a:lnTo>
                  <a:lnTo>
                    <a:pt x="125" y="148"/>
                  </a:lnTo>
                  <a:lnTo>
                    <a:pt x="125" y="151"/>
                  </a:lnTo>
                  <a:lnTo>
                    <a:pt x="126" y="155"/>
                  </a:lnTo>
                  <a:lnTo>
                    <a:pt x="125" y="156"/>
                  </a:lnTo>
                  <a:lnTo>
                    <a:pt x="122" y="158"/>
                  </a:lnTo>
                  <a:lnTo>
                    <a:pt x="123" y="165"/>
                  </a:lnTo>
                  <a:lnTo>
                    <a:pt x="126" y="173"/>
                  </a:lnTo>
                  <a:lnTo>
                    <a:pt x="129" y="178"/>
                  </a:lnTo>
                  <a:lnTo>
                    <a:pt x="134" y="181"/>
                  </a:lnTo>
                  <a:lnTo>
                    <a:pt x="138" y="187"/>
                  </a:lnTo>
                  <a:lnTo>
                    <a:pt x="148" y="196"/>
                  </a:lnTo>
                  <a:lnTo>
                    <a:pt x="157" y="209"/>
                  </a:lnTo>
                  <a:lnTo>
                    <a:pt x="166" y="221"/>
                  </a:lnTo>
                  <a:lnTo>
                    <a:pt x="171" y="232"/>
                  </a:lnTo>
                  <a:lnTo>
                    <a:pt x="175" y="241"/>
                  </a:lnTo>
                  <a:lnTo>
                    <a:pt x="177" y="249"/>
                  </a:lnTo>
                  <a:lnTo>
                    <a:pt x="180" y="255"/>
                  </a:lnTo>
                  <a:lnTo>
                    <a:pt x="175" y="255"/>
                  </a:lnTo>
                  <a:lnTo>
                    <a:pt x="169" y="257"/>
                  </a:lnTo>
                  <a:lnTo>
                    <a:pt x="163" y="258"/>
                  </a:lnTo>
                  <a:lnTo>
                    <a:pt x="160" y="261"/>
                  </a:lnTo>
                  <a:lnTo>
                    <a:pt x="156" y="264"/>
                  </a:lnTo>
                  <a:lnTo>
                    <a:pt x="152" y="269"/>
                  </a:lnTo>
                  <a:lnTo>
                    <a:pt x="148" y="274"/>
                  </a:lnTo>
                  <a:lnTo>
                    <a:pt x="144" y="277"/>
                  </a:lnTo>
                  <a:lnTo>
                    <a:pt x="149" y="284"/>
                  </a:lnTo>
                  <a:lnTo>
                    <a:pt x="156" y="294"/>
                  </a:lnTo>
                  <a:lnTo>
                    <a:pt x="161" y="303"/>
                  </a:lnTo>
                  <a:lnTo>
                    <a:pt x="164" y="311"/>
                  </a:lnTo>
                  <a:lnTo>
                    <a:pt x="168" y="315"/>
                  </a:lnTo>
                  <a:lnTo>
                    <a:pt x="171" y="320"/>
                  </a:lnTo>
                  <a:lnTo>
                    <a:pt x="174" y="323"/>
                  </a:lnTo>
                  <a:lnTo>
                    <a:pt x="177" y="324"/>
                  </a:lnTo>
                  <a:lnTo>
                    <a:pt x="182" y="328"/>
                  </a:lnTo>
                  <a:lnTo>
                    <a:pt x="186" y="332"/>
                  </a:lnTo>
                  <a:lnTo>
                    <a:pt x="188" y="337"/>
                  </a:lnTo>
                  <a:lnTo>
                    <a:pt x="189" y="340"/>
                  </a:lnTo>
                  <a:lnTo>
                    <a:pt x="189" y="343"/>
                  </a:lnTo>
                  <a:lnTo>
                    <a:pt x="187" y="349"/>
                  </a:lnTo>
                  <a:lnTo>
                    <a:pt x="182" y="357"/>
                  </a:lnTo>
                  <a:lnTo>
                    <a:pt x="175" y="363"/>
                  </a:lnTo>
                  <a:lnTo>
                    <a:pt x="168" y="368"/>
                  </a:lnTo>
                  <a:lnTo>
                    <a:pt x="160" y="368"/>
                  </a:lnTo>
                  <a:lnTo>
                    <a:pt x="154" y="366"/>
                  </a:lnTo>
                  <a:lnTo>
                    <a:pt x="149" y="365"/>
                  </a:lnTo>
                  <a:lnTo>
                    <a:pt x="147" y="363"/>
                  </a:lnTo>
                  <a:lnTo>
                    <a:pt x="148" y="360"/>
                  </a:lnTo>
                  <a:lnTo>
                    <a:pt x="150" y="357"/>
                  </a:lnTo>
                  <a:lnTo>
                    <a:pt x="152" y="355"/>
                  </a:lnTo>
                  <a:lnTo>
                    <a:pt x="155" y="355"/>
                  </a:lnTo>
                  <a:lnTo>
                    <a:pt x="157" y="354"/>
                  </a:lnTo>
                  <a:lnTo>
                    <a:pt x="158" y="351"/>
                  </a:lnTo>
                  <a:lnTo>
                    <a:pt x="160" y="348"/>
                  </a:lnTo>
                  <a:lnTo>
                    <a:pt x="156" y="348"/>
                  </a:lnTo>
                  <a:lnTo>
                    <a:pt x="156" y="346"/>
                  </a:lnTo>
                  <a:lnTo>
                    <a:pt x="158" y="343"/>
                  </a:lnTo>
                  <a:lnTo>
                    <a:pt x="160" y="341"/>
                  </a:lnTo>
                  <a:lnTo>
                    <a:pt x="160" y="340"/>
                  </a:lnTo>
                  <a:lnTo>
                    <a:pt x="162" y="343"/>
                  </a:lnTo>
                  <a:lnTo>
                    <a:pt x="163" y="340"/>
                  </a:lnTo>
                  <a:lnTo>
                    <a:pt x="164" y="337"/>
                  </a:lnTo>
                  <a:lnTo>
                    <a:pt x="164" y="335"/>
                  </a:lnTo>
                  <a:lnTo>
                    <a:pt x="162" y="332"/>
                  </a:lnTo>
                  <a:lnTo>
                    <a:pt x="160" y="331"/>
                  </a:lnTo>
                  <a:lnTo>
                    <a:pt x="156" y="328"/>
                  </a:lnTo>
                  <a:lnTo>
                    <a:pt x="151" y="323"/>
                  </a:lnTo>
                  <a:lnTo>
                    <a:pt x="145" y="317"/>
                  </a:lnTo>
                  <a:lnTo>
                    <a:pt x="139" y="311"/>
                  </a:lnTo>
                  <a:lnTo>
                    <a:pt x="135" y="304"/>
                  </a:lnTo>
                  <a:lnTo>
                    <a:pt x="129" y="300"/>
                  </a:lnTo>
                  <a:lnTo>
                    <a:pt x="125" y="297"/>
                  </a:lnTo>
                  <a:lnTo>
                    <a:pt x="123" y="295"/>
                  </a:lnTo>
                  <a:lnTo>
                    <a:pt x="122" y="292"/>
                  </a:lnTo>
                  <a:lnTo>
                    <a:pt x="122" y="290"/>
                  </a:lnTo>
                  <a:lnTo>
                    <a:pt x="122" y="289"/>
                  </a:lnTo>
                  <a:lnTo>
                    <a:pt x="115" y="290"/>
                  </a:lnTo>
                  <a:lnTo>
                    <a:pt x="106" y="289"/>
                  </a:lnTo>
                  <a:lnTo>
                    <a:pt x="100" y="287"/>
                  </a:lnTo>
                  <a:lnTo>
                    <a:pt x="94" y="284"/>
                  </a:lnTo>
                  <a:lnTo>
                    <a:pt x="90" y="281"/>
                  </a:lnTo>
                  <a:lnTo>
                    <a:pt x="85" y="277"/>
                  </a:lnTo>
                  <a:lnTo>
                    <a:pt x="80" y="275"/>
                  </a:lnTo>
                  <a:lnTo>
                    <a:pt x="75" y="277"/>
                  </a:lnTo>
                  <a:lnTo>
                    <a:pt x="74" y="281"/>
                  </a:lnTo>
                  <a:lnTo>
                    <a:pt x="72" y="287"/>
                  </a:lnTo>
                  <a:lnTo>
                    <a:pt x="67" y="294"/>
                  </a:lnTo>
                  <a:lnTo>
                    <a:pt x="61" y="300"/>
                  </a:lnTo>
                  <a:lnTo>
                    <a:pt x="56" y="306"/>
                  </a:lnTo>
                  <a:lnTo>
                    <a:pt x="51" y="314"/>
                  </a:lnTo>
                  <a:lnTo>
                    <a:pt x="46" y="323"/>
                  </a:lnTo>
                  <a:lnTo>
                    <a:pt x="43" y="332"/>
                  </a:lnTo>
                  <a:lnTo>
                    <a:pt x="43" y="340"/>
                  </a:lnTo>
                  <a:lnTo>
                    <a:pt x="42" y="348"/>
                  </a:lnTo>
                  <a:lnTo>
                    <a:pt x="41" y="352"/>
                  </a:lnTo>
                  <a:lnTo>
                    <a:pt x="38" y="355"/>
                  </a:lnTo>
                  <a:lnTo>
                    <a:pt x="36" y="355"/>
                  </a:lnTo>
                  <a:lnTo>
                    <a:pt x="34" y="355"/>
                  </a:lnTo>
                  <a:lnTo>
                    <a:pt x="32" y="354"/>
                  </a:lnTo>
                  <a:lnTo>
                    <a:pt x="27" y="351"/>
                  </a:lnTo>
                  <a:lnTo>
                    <a:pt x="23" y="346"/>
                  </a:lnTo>
                  <a:lnTo>
                    <a:pt x="20" y="343"/>
                  </a:lnTo>
                  <a:lnTo>
                    <a:pt x="15" y="341"/>
                  </a:lnTo>
                  <a:lnTo>
                    <a:pt x="11" y="340"/>
                  </a:lnTo>
                  <a:lnTo>
                    <a:pt x="8" y="337"/>
                  </a:lnTo>
                  <a:lnTo>
                    <a:pt x="4" y="334"/>
                  </a:lnTo>
                  <a:lnTo>
                    <a:pt x="1" y="329"/>
                  </a:lnTo>
                  <a:lnTo>
                    <a:pt x="0" y="324"/>
                  </a:lnTo>
                  <a:lnTo>
                    <a:pt x="0" y="321"/>
                  </a:lnTo>
                  <a:lnTo>
                    <a:pt x="1" y="320"/>
                  </a:lnTo>
                  <a:lnTo>
                    <a:pt x="3" y="320"/>
                  </a:lnTo>
                  <a:lnTo>
                    <a:pt x="6" y="320"/>
                  </a:lnTo>
                  <a:lnTo>
                    <a:pt x="7" y="321"/>
                  </a:lnTo>
                  <a:lnTo>
                    <a:pt x="10" y="323"/>
                  </a:lnTo>
                  <a:lnTo>
                    <a:pt x="14" y="323"/>
                  </a:lnTo>
                  <a:lnTo>
                    <a:pt x="19" y="323"/>
                  </a:lnTo>
                  <a:lnTo>
                    <a:pt x="16" y="320"/>
                  </a:lnTo>
                  <a:lnTo>
                    <a:pt x="17" y="320"/>
                  </a:lnTo>
                  <a:lnTo>
                    <a:pt x="19" y="318"/>
                  </a:lnTo>
                  <a:lnTo>
                    <a:pt x="22" y="317"/>
                  </a:lnTo>
                  <a:lnTo>
                    <a:pt x="24" y="317"/>
                  </a:lnTo>
                  <a:lnTo>
                    <a:pt x="24" y="320"/>
                  </a:lnTo>
                  <a:lnTo>
                    <a:pt x="26" y="320"/>
                  </a:lnTo>
                  <a:lnTo>
                    <a:pt x="28" y="320"/>
                  </a:lnTo>
                  <a:lnTo>
                    <a:pt x="29" y="320"/>
                  </a:lnTo>
                  <a:lnTo>
                    <a:pt x="30" y="320"/>
                  </a:lnTo>
                  <a:lnTo>
                    <a:pt x="34" y="312"/>
                  </a:lnTo>
                  <a:lnTo>
                    <a:pt x="41" y="297"/>
                  </a:lnTo>
                  <a:lnTo>
                    <a:pt x="48" y="280"/>
                  </a:lnTo>
                  <a:lnTo>
                    <a:pt x="52" y="267"/>
                  </a:lnTo>
                  <a:lnTo>
                    <a:pt x="49" y="263"/>
                  </a:lnTo>
                  <a:lnTo>
                    <a:pt x="47" y="257"/>
                  </a:lnTo>
                  <a:lnTo>
                    <a:pt x="45" y="250"/>
                  </a:lnTo>
                  <a:lnTo>
                    <a:pt x="43" y="247"/>
                  </a:lnTo>
                  <a:lnTo>
                    <a:pt x="47" y="241"/>
                  </a:lnTo>
                  <a:lnTo>
                    <a:pt x="52" y="235"/>
                  </a:lnTo>
                  <a:lnTo>
                    <a:pt x="58" y="226"/>
                  </a:lnTo>
                  <a:lnTo>
                    <a:pt x="64" y="213"/>
                  </a:lnTo>
                  <a:lnTo>
                    <a:pt x="68" y="201"/>
                  </a:lnTo>
                  <a:lnTo>
                    <a:pt x="73" y="189"/>
                  </a:lnTo>
                  <a:lnTo>
                    <a:pt x="77" y="179"/>
                  </a:lnTo>
                  <a:lnTo>
                    <a:pt x="80" y="173"/>
                  </a:lnTo>
                  <a:lnTo>
                    <a:pt x="85" y="172"/>
                  </a:lnTo>
                  <a:lnTo>
                    <a:pt x="88" y="170"/>
                  </a:lnTo>
                  <a:lnTo>
                    <a:pt x="91" y="167"/>
                  </a:lnTo>
                  <a:lnTo>
                    <a:pt x="91" y="164"/>
                  </a:lnTo>
                  <a:lnTo>
                    <a:pt x="90" y="164"/>
                  </a:lnTo>
                  <a:lnTo>
                    <a:pt x="88" y="164"/>
                  </a:lnTo>
                  <a:lnTo>
                    <a:pt x="86" y="164"/>
                  </a:lnTo>
                  <a:lnTo>
                    <a:pt x="85" y="164"/>
                  </a:lnTo>
                  <a:lnTo>
                    <a:pt x="86" y="159"/>
                  </a:lnTo>
                  <a:lnTo>
                    <a:pt x="86" y="158"/>
                  </a:lnTo>
                  <a:lnTo>
                    <a:pt x="85" y="155"/>
                  </a:lnTo>
                  <a:lnTo>
                    <a:pt x="83" y="151"/>
                  </a:lnTo>
                  <a:lnTo>
                    <a:pt x="80" y="144"/>
                  </a:lnTo>
                  <a:lnTo>
                    <a:pt x="79" y="130"/>
                  </a:lnTo>
                  <a:lnTo>
                    <a:pt x="80" y="114"/>
                  </a:lnTo>
                  <a:lnTo>
                    <a:pt x="86" y="100"/>
                  </a:lnTo>
                  <a:lnTo>
                    <a:pt x="86" y="97"/>
                  </a:lnTo>
                  <a:lnTo>
                    <a:pt x="86" y="96"/>
                  </a:lnTo>
                  <a:lnTo>
                    <a:pt x="85" y="93"/>
                  </a:lnTo>
                  <a:lnTo>
                    <a:pt x="83" y="93"/>
                  </a:lnTo>
                  <a:lnTo>
                    <a:pt x="79" y="93"/>
                  </a:lnTo>
                  <a:lnTo>
                    <a:pt x="75" y="93"/>
                  </a:lnTo>
                  <a:lnTo>
                    <a:pt x="72" y="91"/>
                  </a:lnTo>
                  <a:lnTo>
                    <a:pt x="71" y="88"/>
                  </a:lnTo>
                  <a:lnTo>
                    <a:pt x="71" y="87"/>
                  </a:lnTo>
                  <a:lnTo>
                    <a:pt x="71" y="83"/>
                  </a:lnTo>
                  <a:lnTo>
                    <a:pt x="70" y="82"/>
                  </a:lnTo>
                  <a:lnTo>
                    <a:pt x="70" y="80"/>
                  </a:lnTo>
                  <a:lnTo>
                    <a:pt x="70" y="79"/>
                  </a:lnTo>
                  <a:lnTo>
                    <a:pt x="68" y="77"/>
                  </a:lnTo>
                  <a:lnTo>
                    <a:pt x="67" y="76"/>
                  </a:lnTo>
                  <a:lnTo>
                    <a:pt x="65" y="76"/>
                  </a:lnTo>
                  <a:lnTo>
                    <a:pt x="65" y="74"/>
                  </a:lnTo>
                  <a:lnTo>
                    <a:pt x="64" y="71"/>
                  </a:lnTo>
                  <a:lnTo>
                    <a:pt x="65" y="70"/>
                  </a:lnTo>
                  <a:lnTo>
                    <a:pt x="66" y="68"/>
                  </a:lnTo>
                  <a:lnTo>
                    <a:pt x="67" y="66"/>
                  </a:lnTo>
                  <a:lnTo>
                    <a:pt x="66" y="65"/>
                  </a:lnTo>
                  <a:lnTo>
                    <a:pt x="65" y="62"/>
                  </a:lnTo>
                  <a:lnTo>
                    <a:pt x="64" y="60"/>
                  </a:lnTo>
                  <a:lnTo>
                    <a:pt x="64" y="57"/>
                  </a:lnTo>
                  <a:lnTo>
                    <a:pt x="64" y="54"/>
                  </a:lnTo>
                  <a:lnTo>
                    <a:pt x="64" y="49"/>
                  </a:lnTo>
                  <a:close/>
                </a:path>
              </a:pathLst>
            </a:custGeom>
            <a:solidFill>
              <a:srgbClr val="0C0000"/>
            </a:solidFill>
            <a:ln w="9525">
              <a:noFill/>
              <a:round/>
              <a:headEnd/>
              <a:tailEnd/>
            </a:ln>
          </p:spPr>
          <p:txBody>
            <a:bodyPr/>
            <a:lstStyle/>
            <a:p>
              <a:endParaRPr lang="en-CA"/>
            </a:p>
          </p:txBody>
        </p:sp>
        <p:sp>
          <p:nvSpPr>
            <p:cNvPr id="12341" name="Freeform 54"/>
            <p:cNvSpPr>
              <a:spLocks/>
            </p:cNvSpPr>
            <p:nvPr/>
          </p:nvSpPr>
          <p:spPr bwMode="auto">
            <a:xfrm>
              <a:off x="4772" y="3409"/>
              <a:ext cx="106" cy="88"/>
            </a:xfrm>
            <a:custGeom>
              <a:avLst/>
              <a:gdLst>
                <a:gd name="T0" fmla="*/ 75 w 106"/>
                <a:gd name="T1" fmla="*/ 55 h 88"/>
                <a:gd name="T2" fmla="*/ 74 w 106"/>
                <a:gd name="T3" fmla="*/ 62 h 88"/>
                <a:gd name="T4" fmla="*/ 70 w 106"/>
                <a:gd name="T5" fmla="*/ 65 h 88"/>
                <a:gd name="T6" fmla="*/ 63 w 106"/>
                <a:gd name="T7" fmla="*/ 62 h 88"/>
                <a:gd name="T8" fmla="*/ 53 w 106"/>
                <a:gd name="T9" fmla="*/ 62 h 88"/>
                <a:gd name="T10" fmla="*/ 37 w 106"/>
                <a:gd name="T11" fmla="*/ 57 h 88"/>
                <a:gd name="T12" fmla="*/ 34 w 106"/>
                <a:gd name="T13" fmla="*/ 45 h 88"/>
                <a:gd name="T14" fmla="*/ 30 w 106"/>
                <a:gd name="T15" fmla="*/ 38 h 88"/>
                <a:gd name="T16" fmla="*/ 27 w 106"/>
                <a:gd name="T17" fmla="*/ 31 h 88"/>
                <a:gd name="T18" fmla="*/ 23 w 106"/>
                <a:gd name="T19" fmla="*/ 34 h 88"/>
                <a:gd name="T20" fmla="*/ 25 w 106"/>
                <a:gd name="T21" fmla="*/ 40 h 88"/>
                <a:gd name="T22" fmla="*/ 25 w 106"/>
                <a:gd name="T23" fmla="*/ 45 h 88"/>
                <a:gd name="T24" fmla="*/ 19 w 106"/>
                <a:gd name="T25" fmla="*/ 42 h 88"/>
                <a:gd name="T26" fmla="*/ 10 w 106"/>
                <a:gd name="T27" fmla="*/ 34 h 88"/>
                <a:gd name="T28" fmla="*/ 6 w 106"/>
                <a:gd name="T29" fmla="*/ 37 h 88"/>
                <a:gd name="T30" fmla="*/ 11 w 106"/>
                <a:gd name="T31" fmla="*/ 43 h 88"/>
                <a:gd name="T32" fmla="*/ 15 w 106"/>
                <a:gd name="T33" fmla="*/ 46 h 88"/>
                <a:gd name="T34" fmla="*/ 11 w 106"/>
                <a:gd name="T35" fmla="*/ 48 h 88"/>
                <a:gd name="T36" fmla="*/ 4 w 106"/>
                <a:gd name="T37" fmla="*/ 48 h 88"/>
                <a:gd name="T38" fmla="*/ 0 w 106"/>
                <a:gd name="T39" fmla="*/ 49 h 88"/>
                <a:gd name="T40" fmla="*/ 5 w 106"/>
                <a:gd name="T41" fmla="*/ 54 h 88"/>
                <a:gd name="T42" fmla="*/ 13 w 106"/>
                <a:gd name="T43" fmla="*/ 55 h 88"/>
                <a:gd name="T44" fmla="*/ 12 w 106"/>
                <a:gd name="T45" fmla="*/ 57 h 88"/>
                <a:gd name="T46" fmla="*/ 8 w 106"/>
                <a:gd name="T47" fmla="*/ 60 h 88"/>
                <a:gd name="T48" fmla="*/ 3 w 106"/>
                <a:gd name="T49" fmla="*/ 63 h 88"/>
                <a:gd name="T50" fmla="*/ 5 w 106"/>
                <a:gd name="T51" fmla="*/ 68 h 88"/>
                <a:gd name="T52" fmla="*/ 12 w 106"/>
                <a:gd name="T53" fmla="*/ 65 h 88"/>
                <a:gd name="T54" fmla="*/ 16 w 106"/>
                <a:gd name="T55" fmla="*/ 65 h 88"/>
                <a:gd name="T56" fmla="*/ 12 w 106"/>
                <a:gd name="T57" fmla="*/ 68 h 88"/>
                <a:gd name="T58" fmla="*/ 10 w 106"/>
                <a:gd name="T59" fmla="*/ 76 h 88"/>
                <a:gd name="T60" fmla="*/ 10 w 106"/>
                <a:gd name="T61" fmla="*/ 79 h 88"/>
                <a:gd name="T62" fmla="*/ 15 w 106"/>
                <a:gd name="T63" fmla="*/ 74 h 88"/>
                <a:gd name="T64" fmla="*/ 19 w 106"/>
                <a:gd name="T65" fmla="*/ 69 h 88"/>
                <a:gd name="T66" fmla="*/ 32 w 106"/>
                <a:gd name="T67" fmla="*/ 69 h 88"/>
                <a:gd name="T68" fmla="*/ 44 w 106"/>
                <a:gd name="T69" fmla="*/ 76 h 88"/>
                <a:gd name="T70" fmla="*/ 51 w 106"/>
                <a:gd name="T71" fmla="*/ 82 h 88"/>
                <a:gd name="T72" fmla="*/ 64 w 106"/>
                <a:gd name="T73" fmla="*/ 88 h 88"/>
                <a:gd name="T74" fmla="*/ 83 w 106"/>
                <a:gd name="T75" fmla="*/ 85 h 88"/>
                <a:gd name="T76" fmla="*/ 93 w 106"/>
                <a:gd name="T77" fmla="*/ 68 h 88"/>
                <a:gd name="T78" fmla="*/ 96 w 106"/>
                <a:gd name="T79" fmla="*/ 52 h 88"/>
                <a:gd name="T80" fmla="*/ 102 w 106"/>
                <a:gd name="T81" fmla="*/ 37 h 88"/>
                <a:gd name="T82" fmla="*/ 102 w 106"/>
                <a:gd name="T83" fmla="*/ 8 h 88"/>
                <a:gd name="T84" fmla="*/ 79 w 106"/>
                <a:gd name="T85" fmla="*/ 6 h 88"/>
                <a:gd name="T86" fmla="*/ 75 w 106"/>
                <a:gd name="T87" fmla="*/ 26 h 88"/>
                <a:gd name="T88" fmla="*/ 72 w 106"/>
                <a:gd name="T89" fmla="*/ 49 h 88"/>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106"/>
                <a:gd name="T136" fmla="*/ 0 h 88"/>
                <a:gd name="T137" fmla="*/ 106 w 106"/>
                <a:gd name="T138" fmla="*/ 88 h 88"/>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106" h="88">
                  <a:moveTo>
                    <a:pt x="72" y="49"/>
                  </a:moveTo>
                  <a:lnTo>
                    <a:pt x="75" y="52"/>
                  </a:lnTo>
                  <a:lnTo>
                    <a:pt x="75" y="55"/>
                  </a:lnTo>
                  <a:lnTo>
                    <a:pt x="75" y="57"/>
                  </a:lnTo>
                  <a:lnTo>
                    <a:pt x="74" y="60"/>
                  </a:lnTo>
                  <a:lnTo>
                    <a:pt x="74" y="62"/>
                  </a:lnTo>
                  <a:lnTo>
                    <a:pt x="74" y="63"/>
                  </a:lnTo>
                  <a:lnTo>
                    <a:pt x="73" y="65"/>
                  </a:lnTo>
                  <a:lnTo>
                    <a:pt x="70" y="65"/>
                  </a:lnTo>
                  <a:lnTo>
                    <a:pt x="69" y="65"/>
                  </a:lnTo>
                  <a:lnTo>
                    <a:pt x="67" y="63"/>
                  </a:lnTo>
                  <a:lnTo>
                    <a:pt x="63" y="62"/>
                  </a:lnTo>
                  <a:lnTo>
                    <a:pt x="59" y="62"/>
                  </a:lnTo>
                  <a:lnTo>
                    <a:pt x="56" y="62"/>
                  </a:lnTo>
                  <a:lnTo>
                    <a:pt x="53" y="62"/>
                  </a:lnTo>
                  <a:lnTo>
                    <a:pt x="47" y="60"/>
                  </a:lnTo>
                  <a:lnTo>
                    <a:pt x="41" y="59"/>
                  </a:lnTo>
                  <a:lnTo>
                    <a:pt x="37" y="57"/>
                  </a:lnTo>
                  <a:lnTo>
                    <a:pt x="36" y="52"/>
                  </a:lnTo>
                  <a:lnTo>
                    <a:pt x="35" y="49"/>
                  </a:lnTo>
                  <a:lnTo>
                    <a:pt x="34" y="45"/>
                  </a:lnTo>
                  <a:lnTo>
                    <a:pt x="32" y="42"/>
                  </a:lnTo>
                  <a:lnTo>
                    <a:pt x="31" y="40"/>
                  </a:lnTo>
                  <a:lnTo>
                    <a:pt x="30" y="38"/>
                  </a:lnTo>
                  <a:lnTo>
                    <a:pt x="28" y="35"/>
                  </a:lnTo>
                  <a:lnTo>
                    <a:pt x="27" y="32"/>
                  </a:lnTo>
                  <a:lnTo>
                    <a:pt x="27" y="31"/>
                  </a:lnTo>
                  <a:lnTo>
                    <a:pt x="25" y="31"/>
                  </a:lnTo>
                  <a:lnTo>
                    <a:pt x="24" y="32"/>
                  </a:lnTo>
                  <a:lnTo>
                    <a:pt x="23" y="34"/>
                  </a:lnTo>
                  <a:lnTo>
                    <a:pt x="23" y="35"/>
                  </a:lnTo>
                  <a:lnTo>
                    <a:pt x="24" y="37"/>
                  </a:lnTo>
                  <a:lnTo>
                    <a:pt x="25" y="40"/>
                  </a:lnTo>
                  <a:lnTo>
                    <a:pt x="25" y="42"/>
                  </a:lnTo>
                  <a:lnTo>
                    <a:pt x="25" y="43"/>
                  </a:lnTo>
                  <a:lnTo>
                    <a:pt x="25" y="45"/>
                  </a:lnTo>
                  <a:lnTo>
                    <a:pt x="24" y="45"/>
                  </a:lnTo>
                  <a:lnTo>
                    <a:pt x="23" y="45"/>
                  </a:lnTo>
                  <a:lnTo>
                    <a:pt x="19" y="42"/>
                  </a:lnTo>
                  <a:lnTo>
                    <a:pt x="16" y="38"/>
                  </a:lnTo>
                  <a:lnTo>
                    <a:pt x="12" y="37"/>
                  </a:lnTo>
                  <a:lnTo>
                    <a:pt x="10" y="34"/>
                  </a:lnTo>
                  <a:lnTo>
                    <a:pt x="8" y="34"/>
                  </a:lnTo>
                  <a:lnTo>
                    <a:pt x="6" y="35"/>
                  </a:lnTo>
                  <a:lnTo>
                    <a:pt x="6" y="37"/>
                  </a:lnTo>
                  <a:lnTo>
                    <a:pt x="8" y="40"/>
                  </a:lnTo>
                  <a:lnTo>
                    <a:pt x="10" y="42"/>
                  </a:lnTo>
                  <a:lnTo>
                    <a:pt x="11" y="43"/>
                  </a:lnTo>
                  <a:lnTo>
                    <a:pt x="13" y="45"/>
                  </a:lnTo>
                  <a:lnTo>
                    <a:pt x="15" y="46"/>
                  </a:lnTo>
                  <a:lnTo>
                    <a:pt x="15" y="48"/>
                  </a:lnTo>
                  <a:lnTo>
                    <a:pt x="13" y="48"/>
                  </a:lnTo>
                  <a:lnTo>
                    <a:pt x="11" y="48"/>
                  </a:lnTo>
                  <a:lnTo>
                    <a:pt x="10" y="48"/>
                  </a:lnTo>
                  <a:lnTo>
                    <a:pt x="6" y="48"/>
                  </a:lnTo>
                  <a:lnTo>
                    <a:pt x="4" y="48"/>
                  </a:lnTo>
                  <a:lnTo>
                    <a:pt x="2" y="48"/>
                  </a:lnTo>
                  <a:lnTo>
                    <a:pt x="0" y="48"/>
                  </a:lnTo>
                  <a:lnTo>
                    <a:pt x="0" y="49"/>
                  </a:lnTo>
                  <a:lnTo>
                    <a:pt x="0" y="52"/>
                  </a:lnTo>
                  <a:lnTo>
                    <a:pt x="2" y="52"/>
                  </a:lnTo>
                  <a:lnTo>
                    <a:pt x="5" y="54"/>
                  </a:lnTo>
                  <a:lnTo>
                    <a:pt x="8" y="55"/>
                  </a:lnTo>
                  <a:lnTo>
                    <a:pt x="11" y="55"/>
                  </a:lnTo>
                  <a:lnTo>
                    <a:pt x="13" y="55"/>
                  </a:lnTo>
                  <a:lnTo>
                    <a:pt x="15" y="55"/>
                  </a:lnTo>
                  <a:lnTo>
                    <a:pt x="12" y="57"/>
                  </a:lnTo>
                  <a:lnTo>
                    <a:pt x="11" y="57"/>
                  </a:lnTo>
                  <a:lnTo>
                    <a:pt x="10" y="59"/>
                  </a:lnTo>
                  <a:lnTo>
                    <a:pt x="8" y="60"/>
                  </a:lnTo>
                  <a:lnTo>
                    <a:pt x="5" y="62"/>
                  </a:lnTo>
                  <a:lnTo>
                    <a:pt x="4" y="62"/>
                  </a:lnTo>
                  <a:lnTo>
                    <a:pt x="3" y="63"/>
                  </a:lnTo>
                  <a:lnTo>
                    <a:pt x="3" y="65"/>
                  </a:lnTo>
                  <a:lnTo>
                    <a:pt x="4" y="66"/>
                  </a:lnTo>
                  <a:lnTo>
                    <a:pt x="5" y="68"/>
                  </a:lnTo>
                  <a:lnTo>
                    <a:pt x="8" y="66"/>
                  </a:lnTo>
                  <a:lnTo>
                    <a:pt x="10" y="65"/>
                  </a:lnTo>
                  <a:lnTo>
                    <a:pt x="12" y="65"/>
                  </a:lnTo>
                  <a:lnTo>
                    <a:pt x="13" y="65"/>
                  </a:lnTo>
                  <a:lnTo>
                    <a:pt x="15" y="65"/>
                  </a:lnTo>
                  <a:lnTo>
                    <a:pt x="16" y="65"/>
                  </a:lnTo>
                  <a:lnTo>
                    <a:pt x="15" y="66"/>
                  </a:lnTo>
                  <a:lnTo>
                    <a:pt x="13" y="68"/>
                  </a:lnTo>
                  <a:lnTo>
                    <a:pt x="12" y="68"/>
                  </a:lnTo>
                  <a:lnTo>
                    <a:pt x="11" y="71"/>
                  </a:lnTo>
                  <a:lnTo>
                    <a:pt x="11" y="72"/>
                  </a:lnTo>
                  <a:lnTo>
                    <a:pt x="10" y="76"/>
                  </a:lnTo>
                  <a:lnTo>
                    <a:pt x="9" y="76"/>
                  </a:lnTo>
                  <a:lnTo>
                    <a:pt x="9" y="77"/>
                  </a:lnTo>
                  <a:lnTo>
                    <a:pt x="10" y="79"/>
                  </a:lnTo>
                  <a:lnTo>
                    <a:pt x="11" y="77"/>
                  </a:lnTo>
                  <a:lnTo>
                    <a:pt x="12" y="76"/>
                  </a:lnTo>
                  <a:lnTo>
                    <a:pt x="15" y="74"/>
                  </a:lnTo>
                  <a:lnTo>
                    <a:pt x="16" y="71"/>
                  </a:lnTo>
                  <a:lnTo>
                    <a:pt x="17" y="69"/>
                  </a:lnTo>
                  <a:lnTo>
                    <a:pt x="19" y="69"/>
                  </a:lnTo>
                  <a:lnTo>
                    <a:pt x="24" y="71"/>
                  </a:lnTo>
                  <a:lnTo>
                    <a:pt x="29" y="71"/>
                  </a:lnTo>
                  <a:lnTo>
                    <a:pt x="32" y="69"/>
                  </a:lnTo>
                  <a:lnTo>
                    <a:pt x="35" y="71"/>
                  </a:lnTo>
                  <a:lnTo>
                    <a:pt x="40" y="72"/>
                  </a:lnTo>
                  <a:lnTo>
                    <a:pt x="44" y="76"/>
                  </a:lnTo>
                  <a:lnTo>
                    <a:pt x="47" y="77"/>
                  </a:lnTo>
                  <a:lnTo>
                    <a:pt x="49" y="79"/>
                  </a:lnTo>
                  <a:lnTo>
                    <a:pt x="51" y="82"/>
                  </a:lnTo>
                  <a:lnTo>
                    <a:pt x="55" y="83"/>
                  </a:lnTo>
                  <a:lnTo>
                    <a:pt x="60" y="86"/>
                  </a:lnTo>
                  <a:lnTo>
                    <a:pt x="64" y="88"/>
                  </a:lnTo>
                  <a:lnTo>
                    <a:pt x="70" y="88"/>
                  </a:lnTo>
                  <a:lnTo>
                    <a:pt x="76" y="88"/>
                  </a:lnTo>
                  <a:lnTo>
                    <a:pt x="83" y="85"/>
                  </a:lnTo>
                  <a:lnTo>
                    <a:pt x="86" y="82"/>
                  </a:lnTo>
                  <a:lnTo>
                    <a:pt x="89" y="76"/>
                  </a:lnTo>
                  <a:lnTo>
                    <a:pt x="93" y="68"/>
                  </a:lnTo>
                  <a:lnTo>
                    <a:pt x="93" y="60"/>
                  </a:lnTo>
                  <a:lnTo>
                    <a:pt x="95" y="60"/>
                  </a:lnTo>
                  <a:lnTo>
                    <a:pt x="96" y="52"/>
                  </a:lnTo>
                  <a:lnTo>
                    <a:pt x="98" y="46"/>
                  </a:lnTo>
                  <a:lnTo>
                    <a:pt x="100" y="42"/>
                  </a:lnTo>
                  <a:lnTo>
                    <a:pt x="102" y="37"/>
                  </a:lnTo>
                  <a:lnTo>
                    <a:pt x="106" y="31"/>
                  </a:lnTo>
                  <a:lnTo>
                    <a:pt x="106" y="20"/>
                  </a:lnTo>
                  <a:lnTo>
                    <a:pt x="102" y="8"/>
                  </a:lnTo>
                  <a:lnTo>
                    <a:pt x="91" y="0"/>
                  </a:lnTo>
                  <a:lnTo>
                    <a:pt x="83" y="1"/>
                  </a:lnTo>
                  <a:lnTo>
                    <a:pt x="79" y="6"/>
                  </a:lnTo>
                  <a:lnTo>
                    <a:pt x="75" y="14"/>
                  </a:lnTo>
                  <a:lnTo>
                    <a:pt x="75" y="20"/>
                  </a:lnTo>
                  <a:lnTo>
                    <a:pt x="75" y="26"/>
                  </a:lnTo>
                  <a:lnTo>
                    <a:pt x="74" y="37"/>
                  </a:lnTo>
                  <a:lnTo>
                    <a:pt x="73" y="45"/>
                  </a:lnTo>
                  <a:lnTo>
                    <a:pt x="72" y="49"/>
                  </a:lnTo>
                  <a:close/>
                </a:path>
              </a:pathLst>
            </a:custGeom>
            <a:solidFill>
              <a:srgbClr val="0C0000"/>
            </a:solidFill>
            <a:ln w="9525">
              <a:noFill/>
              <a:round/>
              <a:headEnd/>
              <a:tailEnd/>
            </a:ln>
          </p:spPr>
          <p:txBody>
            <a:bodyPr/>
            <a:lstStyle/>
            <a:p>
              <a:endParaRPr lang="en-CA"/>
            </a:p>
          </p:txBody>
        </p:sp>
        <p:sp>
          <p:nvSpPr>
            <p:cNvPr id="12342" name="Freeform 55"/>
            <p:cNvSpPr>
              <a:spLocks/>
            </p:cNvSpPr>
            <p:nvPr/>
          </p:nvSpPr>
          <p:spPr bwMode="auto">
            <a:xfrm>
              <a:off x="4538" y="3362"/>
              <a:ext cx="174" cy="306"/>
            </a:xfrm>
            <a:custGeom>
              <a:avLst/>
              <a:gdLst>
                <a:gd name="T0" fmla="*/ 153 w 174"/>
                <a:gd name="T1" fmla="*/ 232 h 306"/>
                <a:gd name="T2" fmla="*/ 155 w 174"/>
                <a:gd name="T3" fmla="*/ 237 h 306"/>
                <a:gd name="T4" fmla="*/ 162 w 174"/>
                <a:gd name="T5" fmla="*/ 238 h 306"/>
                <a:gd name="T6" fmla="*/ 174 w 174"/>
                <a:gd name="T7" fmla="*/ 282 h 306"/>
                <a:gd name="T8" fmla="*/ 163 w 174"/>
                <a:gd name="T9" fmla="*/ 300 h 306"/>
                <a:gd name="T10" fmla="*/ 157 w 174"/>
                <a:gd name="T11" fmla="*/ 288 h 306"/>
                <a:gd name="T12" fmla="*/ 149 w 174"/>
                <a:gd name="T13" fmla="*/ 274 h 306"/>
                <a:gd name="T14" fmla="*/ 144 w 174"/>
                <a:gd name="T15" fmla="*/ 260 h 306"/>
                <a:gd name="T16" fmla="*/ 141 w 174"/>
                <a:gd name="T17" fmla="*/ 262 h 306"/>
                <a:gd name="T18" fmla="*/ 136 w 174"/>
                <a:gd name="T19" fmla="*/ 262 h 306"/>
                <a:gd name="T20" fmla="*/ 122 w 174"/>
                <a:gd name="T21" fmla="*/ 255 h 306"/>
                <a:gd name="T22" fmla="*/ 108 w 174"/>
                <a:gd name="T23" fmla="*/ 248 h 306"/>
                <a:gd name="T24" fmla="*/ 95 w 174"/>
                <a:gd name="T25" fmla="*/ 234 h 306"/>
                <a:gd name="T26" fmla="*/ 84 w 174"/>
                <a:gd name="T27" fmla="*/ 214 h 306"/>
                <a:gd name="T28" fmla="*/ 77 w 174"/>
                <a:gd name="T29" fmla="*/ 206 h 306"/>
                <a:gd name="T30" fmla="*/ 60 w 174"/>
                <a:gd name="T31" fmla="*/ 228 h 306"/>
                <a:gd name="T32" fmla="*/ 57 w 174"/>
                <a:gd name="T33" fmla="*/ 252 h 306"/>
                <a:gd name="T34" fmla="*/ 52 w 174"/>
                <a:gd name="T35" fmla="*/ 275 h 306"/>
                <a:gd name="T36" fmla="*/ 48 w 174"/>
                <a:gd name="T37" fmla="*/ 275 h 306"/>
                <a:gd name="T38" fmla="*/ 50 w 174"/>
                <a:gd name="T39" fmla="*/ 300 h 306"/>
                <a:gd name="T40" fmla="*/ 39 w 174"/>
                <a:gd name="T41" fmla="*/ 303 h 306"/>
                <a:gd name="T42" fmla="*/ 14 w 174"/>
                <a:gd name="T43" fmla="*/ 292 h 306"/>
                <a:gd name="T44" fmla="*/ 0 w 174"/>
                <a:gd name="T45" fmla="*/ 286 h 306"/>
                <a:gd name="T46" fmla="*/ 8 w 174"/>
                <a:gd name="T47" fmla="*/ 272 h 306"/>
                <a:gd name="T48" fmla="*/ 23 w 174"/>
                <a:gd name="T49" fmla="*/ 271 h 306"/>
                <a:gd name="T50" fmla="*/ 25 w 174"/>
                <a:gd name="T51" fmla="*/ 268 h 306"/>
                <a:gd name="T52" fmla="*/ 28 w 174"/>
                <a:gd name="T53" fmla="*/ 212 h 306"/>
                <a:gd name="T54" fmla="*/ 41 w 174"/>
                <a:gd name="T55" fmla="*/ 189 h 306"/>
                <a:gd name="T56" fmla="*/ 54 w 174"/>
                <a:gd name="T57" fmla="*/ 178 h 306"/>
                <a:gd name="T58" fmla="*/ 55 w 174"/>
                <a:gd name="T59" fmla="*/ 167 h 306"/>
                <a:gd name="T60" fmla="*/ 41 w 174"/>
                <a:gd name="T61" fmla="*/ 135 h 306"/>
                <a:gd name="T62" fmla="*/ 40 w 174"/>
                <a:gd name="T63" fmla="*/ 99 h 306"/>
                <a:gd name="T64" fmla="*/ 25 w 174"/>
                <a:gd name="T65" fmla="*/ 81 h 306"/>
                <a:gd name="T66" fmla="*/ 13 w 174"/>
                <a:gd name="T67" fmla="*/ 76 h 306"/>
                <a:gd name="T68" fmla="*/ 10 w 174"/>
                <a:gd name="T69" fmla="*/ 64 h 306"/>
                <a:gd name="T70" fmla="*/ 7 w 174"/>
                <a:gd name="T71" fmla="*/ 58 h 306"/>
                <a:gd name="T72" fmla="*/ 8 w 174"/>
                <a:gd name="T73" fmla="*/ 51 h 306"/>
                <a:gd name="T74" fmla="*/ 12 w 174"/>
                <a:gd name="T75" fmla="*/ 47 h 306"/>
                <a:gd name="T76" fmla="*/ 9 w 174"/>
                <a:gd name="T77" fmla="*/ 34 h 306"/>
                <a:gd name="T78" fmla="*/ 10 w 174"/>
                <a:gd name="T79" fmla="*/ 13 h 306"/>
                <a:gd name="T80" fmla="*/ 16 w 174"/>
                <a:gd name="T81" fmla="*/ 5 h 306"/>
                <a:gd name="T82" fmla="*/ 18 w 174"/>
                <a:gd name="T83" fmla="*/ 13 h 306"/>
                <a:gd name="T84" fmla="*/ 31 w 174"/>
                <a:gd name="T85" fmla="*/ 0 h 306"/>
                <a:gd name="T86" fmla="*/ 38 w 174"/>
                <a:gd name="T87" fmla="*/ 7 h 306"/>
                <a:gd name="T88" fmla="*/ 40 w 174"/>
                <a:gd name="T89" fmla="*/ 8 h 306"/>
                <a:gd name="T90" fmla="*/ 64 w 174"/>
                <a:gd name="T91" fmla="*/ 27 h 306"/>
                <a:gd name="T92" fmla="*/ 59 w 174"/>
                <a:gd name="T93" fmla="*/ 27 h 306"/>
                <a:gd name="T94" fmla="*/ 63 w 174"/>
                <a:gd name="T95" fmla="*/ 31 h 306"/>
                <a:gd name="T96" fmla="*/ 64 w 174"/>
                <a:gd name="T97" fmla="*/ 47 h 306"/>
                <a:gd name="T98" fmla="*/ 58 w 174"/>
                <a:gd name="T99" fmla="*/ 48 h 306"/>
                <a:gd name="T100" fmla="*/ 60 w 174"/>
                <a:gd name="T101" fmla="*/ 59 h 306"/>
                <a:gd name="T102" fmla="*/ 51 w 174"/>
                <a:gd name="T103" fmla="*/ 68 h 306"/>
                <a:gd name="T104" fmla="*/ 53 w 174"/>
                <a:gd name="T105" fmla="*/ 72 h 306"/>
                <a:gd name="T106" fmla="*/ 58 w 174"/>
                <a:gd name="T107" fmla="*/ 81 h 306"/>
                <a:gd name="T108" fmla="*/ 71 w 174"/>
                <a:gd name="T109" fmla="*/ 90 h 306"/>
                <a:gd name="T110" fmla="*/ 91 w 174"/>
                <a:gd name="T111" fmla="*/ 124 h 306"/>
                <a:gd name="T112" fmla="*/ 97 w 174"/>
                <a:gd name="T113" fmla="*/ 157 h 306"/>
                <a:gd name="T114" fmla="*/ 101 w 174"/>
                <a:gd name="T115" fmla="*/ 155 h 306"/>
                <a:gd name="T116" fmla="*/ 103 w 174"/>
                <a:gd name="T117" fmla="*/ 174 h 306"/>
                <a:gd name="T118" fmla="*/ 114 w 174"/>
                <a:gd name="T119" fmla="*/ 195 h 306"/>
                <a:gd name="T120" fmla="*/ 129 w 174"/>
                <a:gd name="T121" fmla="*/ 223 h 306"/>
                <a:gd name="T122" fmla="*/ 153 w 174"/>
                <a:gd name="T123" fmla="*/ 228 h 30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174"/>
                <a:gd name="T187" fmla="*/ 0 h 306"/>
                <a:gd name="T188" fmla="*/ 174 w 174"/>
                <a:gd name="T189" fmla="*/ 306 h 30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174" h="306">
                  <a:moveTo>
                    <a:pt x="153" y="228"/>
                  </a:moveTo>
                  <a:lnTo>
                    <a:pt x="153" y="231"/>
                  </a:lnTo>
                  <a:lnTo>
                    <a:pt x="153" y="232"/>
                  </a:lnTo>
                  <a:lnTo>
                    <a:pt x="153" y="235"/>
                  </a:lnTo>
                  <a:lnTo>
                    <a:pt x="153" y="238"/>
                  </a:lnTo>
                  <a:lnTo>
                    <a:pt x="155" y="237"/>
                  </a:lnTo>
                  <a:lnTo>
                    <a:pt x="157" y="237"/>
                  </a:lnTo>
                  <a:lnTo>
                    <a:pt x="160" y="238"/>
                  </a:lnTo>
                  <a:lnTo>
                    <a:pt x="162" y="238"/>
                  </a:lnTo>
                  <a:lnTo>
                    <a:pt x="166" y="248"/>
                  </a:lnTo>
                  <a:lnTo>
                    <a:pt x="172" y="263"/>
                  </a:lnTo>
                  <a:lnTo>
                    <a:pt x="174" y="282"/>
                  </a:lnTo>
                  <a:lnTo>
                    <a:pt x="170" y="302"/>
                  </a:lnTo>
                  <a:lnTo>
                    <a:pt x="166" y="302"/>
                  </a:lnTo>
                  <a:lnTo>
                    <a:pt x="163" y="300"/>
                  </a:lnTo>
                  <a:lnTo>
                    <a:pt x="161" y="297"/>
                  </a:lnTo>
                  <a:lnTo>
                    <a:pt x="160" y="294"/>
                  </a:lnTo>
                  <a:lnTo>
                    <a:pt x="157" y="288"/>
                  </a:lnTo>
                  <a:lnTo>
                    <a:pt x="155" y="282"/>
                  </a:lnTo>
                  <a:lnTo>
                    <a:pt x="151" y="277"/>
                  </a:lnTo>
                  <a:lnTo>
                    <a:pt x="149" y="274"/>
                  </a:lnTo>
                  <a:lnTo>
                    <a:pt x="148" y="271"/>
                  </a:lnTo>
                  <a:lnTo>
                    <a:pt x="146" y="265"/>
                  </a:lnTo>
                  <a:lnTo>
                    <a:pt x="144" y="260"/>
                  </a:lnTo>
                  <a:lnTo>
                    <a:pt x="144" y="258"/>
                  </a:lnTo>
                  <a:lnTo>
                    <a:pt x="142" y="260"/>
                  </a:lnTo>
                  <a:lnTo>
                    <a:pt x="141" y="262"/>
                  </a:lnTo>
                  <a:lnTo>
                    <a:pt x="140" y="263"/>
                  </a:lnTo>
                  <a:lnTo>
                    <a:pt x="136" y="262"/>
                  </a:lnTo>
                  <a:lnTo>
                    <a:pt x="133" y="260"/>
                  </a:lnTo>
                  <a:lnTo>
                    <a:pt x="128" y="258"/>
                  </a:lnTo>
                  <a:lnTo>
                    <a:pt x="122" y="255"/>
                  </a:lnTo>
                  <a:lnTo>
                    <a:pt x="116" y="254"/>
                  </a:lnTo>
                  <a:lnTo>
                    <a:pt x="111" y="251"/>
                  </a:lnTo>
                  <a:lnTo>
                    <a:pt x="108" y="248"/>
                  </a:lnTo>
                  <a:lnTo>
                    <a:pt x="104" y="246"/>
                  </a:lnTo>
                  <a:lnTo>
                    <a:pt x="101" y="240"/>
                  </a:lnTo>
                  <a:lnTo>
                    <a:pt x="95" y="234"/>
                  </a:lnTo>
                  <a:lnTo>
                    <a:pt x="90" y="226"/>
                  </a:lnTo>
                  <a:lnTo>
                    <a:pt x="86" y="220"/>
                  </a:lnTo>
                  <a:lnTo>
                    <a:pt x="84" y="214"/>
                  </a:lnTo>
                  <a:lnTo>
                    <a:pt x="82" y="209"/>
                  </a:lnTo>
                  <a:lnTo>
                    <a:pt x="78" y="208"/>
                  </a:lnTo>
                  <a:lnTo>
                    <a:pt x="77" y="206"/>
                  </a:lnTo>
                  <a:lnTo>
                    <a:pt x="73" y="212"/>
                  </a:lnTo>
                  <a:lnTo>
                    <a:pt x="67" y="220"/>
                  </a:lnTo>
                  <a:lnTo>
                    <a:pt x="60" y="228"/>
                  </a:lnTo>
                  <a:lnTo>
                    <a:pt x="52" y="231"/>
                  </a:lnTo>
                  <a:lnTo>
                    <a:pt x="55" y="240"/>
                  </a:lnTo>
                  <a:lnTo>
                    <a:pt x="57" y="252"/>
                  </a:lnTo>
                  <a:lnTo>
                    <a:pt x="57" y="266"/>
                  </a:lnTo>
                  <a:lnTo>
                    <a:pt x="55" y="275"/>
                  </a:lnTo>
                  <a:lnTo>
                    <a:pt x="52" y="275"/>
                  </a:lnTo>
                  <a:lnTo>
                    <a:pt x="50" y="275"/>
                  </a:lnTo>
                  <a:lnTo>
                    <a:pt x="48" y="275"/>
                  </a:lnTo>
                  <a:lnTo>
                    <a:pt x="50" y="283"/>
                  </a:lnTo>
                  <a:lnTo>
                    <a:pt x="50" y="292"/>
                  </a:lnTo>
                  <a:lnTo>
                    <a:pt x="50" y="300"/>
                  </a:lnTo>
                  <a:lnTo>
                    <a:pt x="48" y="306"/>
                  </a:lnTo>
                  <a:lnTo>
                    <a:pt x="45" y="305"/>
                  </a:lnTo>
                  <a:lnTo>
                    <a:pt x="39" y="303"/>
                  </a:lnTo>
                  <a:lnTo>
                    <a:pt x="32" y="300"/>
                  </a:lnTo>
                  <a:lnTo>
                    <a:pt x="22" y="296"/>
                  </a:lnTo>
                  <a:lnTo>
                    <a:pt x="14" y="292"/>
                  </a:lnTo>
                  <a:lnTo>
                    <a:pt x="7" y="289"/>
                  </a:lnTo>
                  <a:lnTo>
                    <a:pt x="2" y="288"/>
                  </a:lnTo>
                  <a:lnTo>
                    <a:pt x="0" y="286"/>
                  </a:lnTo>
                  <a:lnTo>
                    <a:pt x="1" y="282"/>
                  </a:lnTo>
                  <a:lnTo>
                    <a:pt x="3" y="277"/>
                  </a:lnTo>
                  <a:lnTo>
                    <a:pt x="8" y="272"/>
                  </a:lnTo>
                  <a:lnTo>
                    <a:pt x="13" y="271"/>
                  </a:lnTo>
                  <a:lnTo>
                    <a:pt x="19" y="272"/>
                  </a:lnTo>
                  <a:lnTo>
                    <a:pt x="23" y="271"/>
                  </a:lnTo>
                  <a:lnTo>
                    <a:pt x="28" y="269"/>
                  </a:lnTo>
                  <a:lnTo>
                    <a:pt x="31" y="268"/>
                  </a:lnTo>
                  <a:lnTo>
                    <a:pt x="25" y="268"/>
                  </a:lnTo>
                  <a:lnTo>
                    <a:pt x="25" y="251"/>
                  </a:lnTo>
                  <a:lnTo>
                    <a:pt x="26" y="231"/>
                  </a:lnTo>
                  <a:lnTo>
                    <a:pt x="28" y="212"/>
                  </a:lnTo>
                  <a:lnTo>
                    <a:pt x="31" y="203"/>
                  </a:lnTo>
                  <a:lnTo>
                    <a:pt x="34" y="197"/>
                  </a:lnTo>
                  <a:lnTo>
                    <a:pt x="41" y="189"/>
                  </a:lnTo>
                  <a:lnTo>
                    <a:pt x="50" y="183"/>
                  </a:lnTo>
                  <a:lnTo>
                    <a:pt x="55" y="180"/>
                  </a:lnTo>
                  <a:lnTo>
                    <a:pt x="54" y="178"/>
                  </a:lnTo>
                  <a:lnTo>
                    <a:pt x="54" y="174"/>
                  </a:lnTo>
                  <a:lnTo>
                    <a:pt x="54" y="170"/>
                  </a:lnTo>
                  <a:lnTo>
                    <a:pt x="55" y="167"/>
                  </a:lnTo>
                  <a:lnTo>
                    <a:pt x="51" y="160"/>
                  </a:lnTo>
                  <a:lnTo>
                    <a:pt x="46" y="147"/>
                  </a:lnTo>
                  <a:lnTo>
                    <a:pt x="41" y="135"/>
                  </a:lnTo>
                  <a:lnTo>
                    <a:pt x="40" y="124"/>
                  </a:lnTo>
                  <a:lnTo>
                    <a:pt x="41" y="113"/>
                  </a:lnTo>
                  <a:lnTo>
                    <a:pt x="40" y="99"/>
                  </a:lnTo>
                  <a:lnTo>
                    <a:pt x="37" y="87"/>
                  </a:lnTo>
                  <a:lnTo>
                    <a:pt x="28" y="81"/>
                  </a:lnTo>
                  <a:lnTo>
                    <a:pt x="25" y="81"/>
                  </a:lnTo>
                  <a:lnTo>
                    <a:pt x="20" y="81"/>
                  </a:lnTo>
                  <a:lnTo>
                    <a:pt x="15" y="81"/>
                  </a:lnTo>
                  <a:lnTo>
                    <a:pt x="13" y="76"/>
                  </a:lnTo>
                  <a:lnTo>
                    <a:pt x="12" y="72"/>
                  </a:lnTo>
                  <a:lnTo>
                    <a:pt x="12" y="68"/>
                  </a:lnTo>
                  <a:lnTo>
                    <a:pt x="10" y="64"/>
                  </a:lnTo>
                  <a:lnTo>
                    <a:pt x="9" y="61"/>
                  </a:lnTo>
                  <a:lnTo>
                    <a:pt x="8" y="59"/>
                  </a:lnTo>
                  <a:lnTo>
                    <a:pt x="7" y="58"/>
                  </a:lnTo>
                  <a:lnTo>
                    <a:pt x="7" y="56"/>
                  </a:lnTo>
                  <a:lnTo>
                    <a:pt x="7" y="55"/>
                  </a:lnTo>
                  <a:lnTo>
                    <a:pt x="8" y="51"/>
                  </a:lnTo>
                  <a:lnTo>
                    <a:pt x="9" y="50"/>
                  </a:lnTo>
                  <a:lnTo>
                    <a:pt x="12" y="48"/>
                  </a:lnTo>
                  <a:lnTo>
                    <a:pt x="12" y="47"/>
                  </a:lnTo>
                  <a:lnTo>
                    <a:pt x="10" y="42"/>
                  </a:lnTo>
                  <a:lnTo>
                    <a:pt x="10" y="39"/>
                  </a:lnTo>
                  <a:lnTo>
                    <a:pt x="9" y="34"/>
                  </a:lnTo>
                  <a:lnTo>
                    <a:pt x="12" y="27"/>
                  </a:lnTo>
                  <a:lnTo>
                    <a:pt x="10" y="21"/>
                  </a:lnTo>
                  <a:lnTo>
                    <a:pt x="10" y="13"/>
                  </a:lnTo>
                  <a:lnTo>
                    <a:pt x="13" y="7"/>
                  </a:lnTo>
                  <a:lnTo>
                    <a:pt x="18" y="4"/>
                  </a:lnTo>
                  <a:lnTo>
                    <a:pt x="16" y="5"/>
                  </a:lnTo>
                  <a:lnTo>
                    <a:pt x="16" y="8"/>
                  </a:lnTo>
                  <a:lnTo>
                    <a:pt x="16" y="11"/>
                  </a:lnTo>
                  <a:lnTo>
                    <a:pt x="18" y="13"/>
                  </a:lnTo>
                  <a:lnTo>
                    <a:pt x="19" y="8"/>
                  </a:lnTo>
                  <a:lnTo>
                    <a:pt x="23" y="2"/>
                  </a:lnTo>
                  <a:lnTo>
                    <a:pt x="31" y="0"/>
                  </a:lnTo>
                  <a:lnTo>
                    <a:pt x="40" y="4"/>
                  </a:lnTo>
                  <a:lnTo>
                    <a:pt x="39" y="4"/>
                  </a:lnTo>
                  <a:lnTo>
                    <a:pt x="38" y="7"/>
                  </a:lnTo>
                  <a:lnTo>
                    <a:pt x="37" y="8"/>
                  </a:lnTo>
                  <a:lnTo>
                    <a:pt x="37" y="11"/>
                  </a:lnTo>
                  <a:lnTo>
                    <a:pt x="40" y="8"/>
                  </a:lnTo>
                  <a:lnTo>
                    <a:pt x="47" y="7"/>
                  </a:lnTo>
                  <a:lnTo>
                    <a:pt x="54" y="13"/>
                  </a:lnTo>
                  <a:lnTo>
                    <a:pt x="64" y="27"/>
                  </a:lnTo>
                  <a:lnTo>
                    <a:pt x="61" y="27"/>
                  </a:lnTo>
                  <a:lnTo>
                    <a:pt x="60" y="27"/>
                  </a:lnTo>
                  <a:lnTo>
                    <a:pt x="59" y="27"/>
                  </a:lnTo>
                  <a:lnTo>
                    <a:pt x="58" y="28"/>
                  </a:lnTo>
                  <a:lnTo>
                    <a:pt x="60" y="28"/>
                  </a:lnTo>
                  <a:lnTo>
                    <a:pt x="63" y="31"/>
                  </a:lnTo>
                  <a:lnTo>
                    <a:pt x="64" y="38"/>
                  </a:lnTo>
                  <a:lnTo>
                    <a:pt x="64" y="48"/>
                  </a:lnTo>
                  <a:lnTo>
                    <a:pt x="64" y="47"/>
                  </a:lnTo>
                  <a:lnTo>
                    <a:pt x="61" y="47"/>
                  </a:lnTo>
                  <a:lnTo>
                    <a:pt x="60" y="47"/>
                  </a:lnTo>
                  <a:lnTo>
                    <a:pt x="58" y="48"/>
                  </a:lnTo>
                  <a:lnTo>
                    <a:pt x="60" y="50"/>
                  </a:lnTo>
                  <a:lnTo>
                    <a:pt x="61" y="55"/>
                  </a:lnTo>
                  <a:lnTo>
                    <a:pt x="60" y="59"/>
                  </a:lnTo>
                  <a:lnTo>
                    <a:pt x="55" y="64"/>
                  </a:lnTo>
                  <a:lnTo>
                    <a:pt x="52" y="67"/>
                  </a:lnTo>
                  <a:lnTo>
                    <a:pt x="51" y="68"/>
                  </a:lnTo>
                  <a:lnTo>
                    <a:pt x="52" y="68"/>
                  </a:lnTo>
                  <a:lnTo>
                    <a:pt x="53" y="72"/>
                  </a:lnTo>
                  <a:lnTo>
                    <a:pt x="55" y="75"/>
                  </a:lnTo>
                  <a:lnTo>
                    <a:pt x="57" y="79"/>
                  </a:lnTo>
                  <a:lnTo>
                    <a:pt x="58" y="81"/>
                  </a:lnTo>
                  <a:lnTo>
                    <a:pt x="60" y="82"/>
                  </a:lnTo>
                  <a:lnTo>
                    <a:pt x="65" y="85"/>
                  </a:lnTo>
                  <a:lnTo>
                    <a:pt x="71" y="90"/>
                  </a:lnTo>
                  <a:lnTo>
                    <a:pt x="76" y="96"/>
                  </a:lnTo>
                  <a:lnTo>
                    <a:pt x="83" y="109"/>
                  </a:lnTo>
                  <a:lnTo>
                    <a:pt x="91" y="124"/>
                  </a:lnTo>
                  <a:lnTo>
                    <a:pt x="96" y="143"/>
                  </a:lnTo>
                  <a:lnTo>
                    <a:pt x="95" y="158"/>
                  </a:lnTo>
                  <a:lnTo>
                    <a:pt x="97" y="157"/>
                  </a:lnTo>
                  <a:lnTo>
                    <a:pt x="98" y="155"/>
                  </a:lnTo>
                  <a:lnTo>
                    <a:pt x="101" y="155"/>
                  </a:lnTo>
                  <a:lnTo>
                    <a:pt x="102" y="160"/>
                  </a:lnTo>
                  <a:lnTo>
                    <a:pt x="103" y="166"/>
                  </a:lnTo>
                  <a:lnTo>
                    <a:pt x="103" y="174"/>
                  </a:lnTo>
                  <a:lnTo>
                    <a:pt x="102" y="180"/>
                  </a:lnTo>
                  <a:lnTo>
                    <a:pt x="106" y="184"/>
                  </a:lnTo>
                  <a:lnTo>
                    <a:pt x="114" y="195"/>
                  </a:lnTo>
                  <a:lnTo>
                    <a:pt x="118" y="208"/>
                  </a:lnTo>
                  <a:lnTo>
                    <a:pt x="122" y="220"/>
                  </a:lnTo>
                  <a:lnTo>
                    <a:pt x="129" y="223"/>
                  </a:lnTo>
                  <a:lnTo>
                    <a:pt x="140" y="225"/>
                  </a:lnTo>
                  <a:lnTo>
                    <a:pt x="148" y="226"/>
                  </a:lnTo>
                  <a:lnTo>
                    <a:pt x="153" y="228"/>
                  </a:lnTo>
                  <a:close/>
                </a:path>
              </a:pathLst>
            </a:custGeom>
            <a:solidFill>
              <a:srgbClr val="0C0000"/>
            </a:solidFill>
            <a:ln w="9525">
              <a:noFill/>
              <a:round/>
              <a:headEnd/>
              <a:tailEnd/>
            </a:ln>
          </p:spPr>
          <p:txBody>
            <a:bodyPr/>
            <a:lstStyle/>
            <a:p>
              <a:endParaRPr lang="en-CA"/>
            </a:p>
          </p:txBody>
        </p:sp>
        <p:sp>
          <p:nvSpPr>
            <p:cNvPr id="12343" name="Freeform 56"/>
            <p:cNvSpPr>
              <a:spLocks/>
            </p:cNvSpPr>
            <p:nvPr/>
          </p:nvSpPr>
          <p:spPr bwMode="auto">
            <a:xfrm>
              <a:off x="4501" y="3454"/>
              <a:ext cx="94" cy="75"/>
            </a:xfrm>
            <a:custGeom>
              <a:avLst/>
              <a:gdLst>
                <a:gd name="T0" fmla="*/ 59 w 94"/>
                <a:gd name="T1" fmla="*/ 31 h 75"/>
                <a:gd name="T2" fmla="*/ 70 w 94"/>
                <a:gd name="T3" fmla="*/ 12 h 75"/>
                <a:gd name="T4" fmla="*/ 75 w 94"/>
                <a:gd name="T5" fmla="*/ 3 h 75"/>
                <a:gd name="T6" fmla="*/ 83 w 94"/>
                <a:gd name="T7" fmla="*/ 0 h 75"/>
                <a:gd name="T8" fmla="*/ 92 w 94"/>
                <a:gd name="T9" fmla="*/ 10 h 75"/>
                <a:gd name="T10" fmla="*/ 92 w 94"/>
                <a:gd name="T11" fmla="*/ 26 h 75"/>
                <a:gd name="T12" fmla="*/ 88 w 94"/>
                <a:gd name="T13" fmla="*/ 38 h 75"/>
                <a:gd name="T14" fmla="*/ 79 w 94"/>
                <a:gd name="T15" fmla="*/ 58 h 75"/>
                <a:gd name="T16" fmla="*/ 76 w 94"/>
                <a:gd name="T17" fmla="*/ 65 h 75"/>
                <a:gd name="T18" fmla="*/ 72 w 94"/>
                <a:gd name="T19" fmla="*/ 60 h 75"/>
                <a:gd name="T20" fmla="*/ 70 w 94"/>
                <a:gd name="T21" fmla="*/ 65 h 75"/>
                <a:gd name="T22" fmla="*/ 65 w 94"/>
                <a:gd name="T23" fmla="*/ 71 h 75"/>
                <a:gd name="T24" fmla="*/ 59 w 94"/>
                <a:gd name="T25" fmla="*/ 75 h 75"/>
                <a:gd name="T26" fmla="*/ 45 w 94"/>
                <a:gd name="T27" fmla="*/ 71 h 75"/>
                <a:gd name="T28" fmla="*/ 37 w 94"/>
                <a:gd name="T29" fmla="*/ 61 h 75"/>
                <a:gd name="T30" fmla="*/ 26 w 94"/>
                <a:gd name="T31" fmla="*/ 54 h 75"/>
                <a:gd name="T32" fmla="*/ 17 w 94"/>
                <a:gd name="T33" fmla="*/ 54 h 75"/>
                <a:gd name="T34" fmla="*/ 8 w 94"/>
                <a:gd name="T35" fmla="*/ 55 h 75"/>
                <a:gd name="T36" fmla="*/ 5 w 94"/>
                <a:gd name="T37" fmla="*/ 51 h 75"/>
                <a:gd name="T38" fmla="*/ 2 w 94"/>
                <a:gd name="T39" fmla="*/ 46 h 75"/>
                <a:gd name="T40" fmla="*/ 1 w 94"/>
                <a:gd name="T41" fmla="*/ 43 h 75"/>
                <a:gd name="T42" fmla="*/ 0 w 94"/>
                <a:gd name="T43" fmla="*/ 40 h 75"/>
                <a:gd name="T44" fmla="*/ 0 w 94"/>
                <a:gd name="T45" fmla="*/ 35 h 75"/>
                <a:gd name="T46" fmla="*/ 2 w 94"/>
                <a:gd name="T47" fmla="*/ 27 h 75"/>
                <a:gd name="T48" fmla="*/ 7 w 94"/>
                <a:gd name="T49" fmla="*/ 27 h 75"/>
                <a:gd name="T50" fmla="*/ 7 w 94"/>
                <a:gd name="T51" fmla="*/ 24 h 75"/>
                <a:gd name="T52" fmla="*/ 10 w 94"/>
                <a:gd name="T53" fmla="*/ 23 h 75"/>
                <a:gd name="T54" fmla="*/ 13 w 94"/>
                <a:gd name="T55" fmla="*/ 24 h 75"/>
                <a:gd name="T56" fmla="*/ 17 w 94"/>
                <a:gd name="T57" fmla="*/ 26 h 75"/>
                <a:gd name="T58" fmla="*/ 21 w 94"/>
                <a:gd name="T59" fmla="*/ 31 h 75"/>
                <a:gd name="T60" fmla="*/ 24 w 94"/>
                <a:gd name="T61" fmla="*/ 34 h 75"/>
                <a:gd name="T62" fmla="*/ 27 w 94"/>
                <a:gd name="T63" fmla="*/ 38 h 75"/>
                <a:gd name="T64" fmla="*/ 32 w 94"/>
                <a:gd name="T65" fmla="*/ 40 h 75"/>
                <a:gd name="T66" fmla="*/ 44 w 94"/>
                <a:gd name="T67" fmla="*/ 43 h 75"/>
                <a:gd name="T68" fmla="*/ 53 w 94"/>
                <a:gd name="T69" fmla="*/ 41 h 75"/>
                <a:gd name="T70" fmla="*/ 58 w 94"/>
                <a:gd name="T71" fmla="*/ 43 h 75"/>
                <a:gd name="T72" fmla="*/ 58 w 94"/>
                <a:gd name="T73" fmla="*/ 41 h 75"/>
                <a:gd name="T74" fmla="*/ 56 w 94"/>
                <a:gd name="T75" fmla="*/ 38 h 75"/>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94"/>
                <a:gd name="T115" fmla="*/ 0 h 75"/>
                <a:gd name="T116" fmla="*/ 94 w 94"/>
                <a:gd name="T117" fmla="*/ 75 h 75"/>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94" h="75">
                  <a:moveTo>
                    <a:pt x="56" y="38"/>
                  </a:moveTo>
                  <a:lnTo>
                    <a:pt x="59" y="31"/>
                  </a:lnTo>
                  <a:lnTo>
                    <a:pt x="65" y="21"/>
                  </a:lnTo>
                  <a:lnTo>
                    <a:pt x="70" y="12"/>
                  </a:lnTo>
                  <a:lnTo>
                    <a:pt x="74" y="4"/>
                  </a:lnTo>
                  <a:lnTo>
                    <a:pt x="75" y="3"/>
                  </a:lnTo>
                  <a:lnTo>
                    <a:pt x="78" y="0"/>
                  </a:lnTo>
                  <a:lnTo>
                    <a:pt x="83" y="0"/>
                  </a:lnTo>
                  <a:lnTo>
                    <a:pt x="89" y="3"/>
                  </a:lnTo>
                  <a:lnTo>
                    <a:pt x="92" y="10"/>
                  </a:lnTo>
                  <a:lnTo>
                    <a:pt x="94" y="18"/>
                  </a:lnTo>
                  <a:lnTo>
                    <a:pt x="92" y="26"/>
                  </a:lnTo>
                  <a:lnTo>
                    <a:pt x="91" y="32"/>
                  </a:lnTo>
                  <a:lnTo>
                    <a:pt x="88" y="38"/>
                  </a:lnTo>
                  <a:lnTo>
                    <a:pt x="83" y="49"/>
                  </a:lnTo>
                  <a:lnTo>
                    <a:pt x="79" y="58"/>
                  </a:lnTo>
                  <a:lnTo>
                    <a:pt x="77" y="66"/>
                  </a:lnTo>
                  <a:lnTo>
                    <a:pt x="76" y="65"/>
                  </a:lnTo>
                  <a:lnTo>
                    <a:pt x="74" y="61"/>
                  </a:lnTo>
                  <a:lnTo>
                    <a:pt x="72" y="60"/>
                  </a:lnTo>
                  <a:lnTo>
                    <a:pt x="71" y="60"/>
                  </a:lnTo>
                  <a:lnTo>
                    <a:pt x="70" y="65"/>
                  </a:lnTo>
                  <a:lnTo>
                    <a:pt x="68" y="68"/>
                  </a:lnTo>
                  <a:lnTo>
                    <a:pt x="65" y="71"/>
                  </a:lnTo>
                  <a:lnTo>
                    <a:pt x="64" y="72"/>
                  </a:lnTo>
                  <a:lnTo>
                    <a:pt x="59" y="75"/>
                  </a:lnTo>
                  <a:lnTo>
                    <a:pt x="52" y="74"/>
                  </a:lnTo>
                  <a:lnTo>
                    <a:pt x="45" y="71"/>
                  </a:lnTo>
                  <a:lnTo>
                    <a:pt x="40" y="68"/>
                  </a:lnTo>
                  <a:lnTo>
                    <a:pt x="37" y="61"/>
                  </a:lnTo>
                  <a:lnTo>
                    <a:pt x="32" y="57"/>
                  </a:lnTo>
                  <a:lnTo>
                    <a:pt x="26" y="54"/>
                  </a:lnTo>
                  <a:lnTo>
                    <a:pt x="21" y="52"/>
                  </a:lnTo>
                  <a:lnTo>
                    <a:pt x="17" y="54"/>
                  </a:lnTo>
                  <a:lnTo>
                    <a:pt x="12" y="55"/>
                  </a:lnTo>
                  <a:lnTo>
                    <a:pt x="8" y="55"/>
                  </a:lnTo>
                  <a:lnTo>
                    <a:pt x="7" y="52"/>
                  </a:lnTo>
                  <a:lnTo>
                    <a:pt x="5" y="51"/>
                  </a:lnTo>
                  <a:lnTo>
                    <a:pt x="4" y="49"/>
                  </a:lnTo>
                  <a:lnTo>
                    <a:pt x="2" y="46"/>
                  </a:lnTo>
                  <a:lnTo>
                    <a:pt x="4" y="44"/>
                  </a:lnTo>
                  <a:lnTo>
                    <a:pt x="1" y="43"/>
                  </a:lnTo>
                  <a:lnTo>
                    <a:pt x="1" y="41"/>
                  </a:lnTo>
                  <a:lnTo>
                    <a:pt x="0" y="40"/>
                  </a:lnTo>
                  <a:lnTo>
                    <a:pt x="1" y="38"/>
                  </a:lnTo>
                  <a:lnTo>
                    <a:pt x="0" y="35"/>
                  </a:lnTo>
                  <a:lnTo>
                    <a:pt x="0" y="31"/>
                  </a:lnTo>
                  <a:lnTo>
                    <a:pt x="2" y="27"/>
                  </a:lnTo>
                  <a:lnTo>
                    <a:pt x="7" y="27"/>
                  </a:lnTo>
                  <a:lnTo>
                    <a:pt x="7" y="26"/>
                  </a:lnTo>
                  <a:lnTo>
                    <a:pt x="7" y="24"/>
                  </a:lnTo>
                  <a:lnTo>
                    <a:pt x="7" y="23"/>
                  </a:lnTo>
                  <a:lnTo>
                    <a:pt x="10" y="23"/>
                  </a:lnTo>
                  <a:lnTo>
                    <a:pt x="12" y="23"/>
                  </a:lnTo>
                  <a:lnTo>
                    <a:pt x="13" y="24"/>
                  </a:lnTo>
                  <a:lnTo>
                    <a:pt x="15" y="24"/>
                  </a:lnTo>
                  <a:lnTo>
                    <a:pt x="17" y="26"/>
                  </a:lnTo>
                  <a:lnTo>
                    <a:pt x="19" y="27"/>
                  </a:lnTo>
                  <a:lnTo>
                    <a:pt x="21" y="31"/>
                  </a:lnTo>
                  <a:lnTo>
                    <a:pt x="23" y="32"/>
                  </a:lnTo>
                  <a:lnTo>
                    <a:pt x="24" y="34"/>
                  </a:lnTo>
                  <a:lnTo>
                    <a:pt x="26" y="37"/>
                  </a:lnTo>
                  <a:lnTo>
                    <a:pt x="27" y="38"/>
                  </a:lnTo>
                  <a:lnTo>
                    <a:pt x="28" y="40"/>
                  </a:lnTo>
                  <a:lnTo>
                    <a:pt x="32" y="40"/>
                  </a:lnTo>
                  <a:lnTo>
                    <a:pt x="38" y="41"/>
                  </a:lnTo>
                  <a:lnTo>
                    <a:pt x="44" y="43"/>
                  </a:lnTo>
                  <a:lnTo>
                    <a:pt x="50" y="43"/>
                  </a:lnTo>
                  <a:lnTo>
                    <a:pt x="53" y="41"/>
                  </a:lnTo>
                  <a:lnTo>
                    <a:pt x="57" y="41"/>
                  </a:lnTo>
                  <a:lnTo>
                    <a:pt x="58" y="43"/>
                  </a:lnTo>
                  <a:lnTo>
                    <a:pt x="59" y="43"/>
                  </a:lnTo>
                  <a:lnTo>
                    <a:pt x="58" y="41"/>
                  </a:lnTo>
                  <a:lnTo>
                    <a:pt x="57" y="40"/>
                  </a:lnTo>
                  <a:lnTo>
                    <a:pt x="56" y="38"/>
                  </a:lnTo>
                  <a:close/>
                </a:path>
              </a:pathLst>
            </a:custGeom>
            <a:solidFill>
              <a:srgbClr val="0C0000"/>
            </a:solidFill>
            <a:ln w="9525">
              <a:noFill/>
              <a:round/>
              <a:headEnd/>
              <a:tailEnd/>
            </a:ln>
          </p:spPr>
          <p:txBody>
            <a:bodyPr/>
            <a:lstStyle/>
            <a:p>
              <a:endParaRPr lang="en-CA"/>
            </a:p>
          </p:txBody>
        </p:sp>
        <p:sp>
          <p:nvSpPr>
            <p:cNvPr id="12344" name="Freeform 57"/>
            <p:cNvSpPr>
              <a:spLocks/>
            </p:cNvSpPr>
            <p:nvPr/>
          </p:nvSpPr>
          <p:spPr bwMode="auto">
            <a:xfrm>
              <a:off x="4191" y="3120"/>
              <a:ext cx="298" cy="550"/>
            </a:xfrm>
            <a:custGeom>
              <a:avLst/>
              <a:gdLst>
                <a:gd name="T0" fmla="*/ 99 w 298"/>
                <a:gd name="T1" fmla="*/ 241 h 550"/>
                <a:gd name="T2" fmla="*/ 100 w 298"/>
                <a:gd name="T3" fmla="*/ 357 h 550"/>
                <a:gd name="T4" fmla="*/ 98 w 298"/>
                <a:gd name="T5" fmla="*/ 412 h 550"/>
                <a:gd name="T6" fmla="*/ 99 w 298"/>
                <a:gd name="T7" fmla="*/ 524 h 550"/>
                <a:gd name="T8" fmla="*/ 101 w 298"/>
                <a:gd name="T9" fmla="*/ 548 h 550"/>
                <a:gd name="T10" fmla="*/ 135 w 298"/>
                <a:gd name="T11" fmla="*/ 548 h 550"/>
                <a:gd name="T12" fmla="*/ 150 w 298"/>
                <a:gd name="T13" fmla="*/ 536 h 550"/>
                <a:gd name="T14" fmla="*/ 135 w 298"/>
                <a:gd name="T15" fmla="*/ 524 h 550"/>
                <a:gd name="T16" fmla="*/ 135 w 298"/>
                <a:gd name="T17" fmla="*/ 516 h 550"/>
                <a:gd name="T18" fmla="*/ 130 w 298"/>
                <a:gd name="T19" fmla="*/ 419 h 550"/>
                <a:gd name="T20" fmla="*/ 138 w 298"/>
                <a:gd name="T21" fmla="*/ 346 h 550"/>
                <a:gd name="T22" fmla="*/ 155 w 298"/>
                <a:gd name="T23" fmla="*/ 403 h 550"/>
                <a:gd name="T24" fmla="*/ 160 w 298"/>
                <a:gd name="T25" fmla="*/ 521 h 550"/>
                <a:gd name="T26" fmla="*/ 161 w 298"/>
                <a:gd name="T27" fmla="*/ 538 h 550"/>
                <a:gd name="T28" fmla="*/ 200 w 298"/>
                <a:gd name="T29" fmla="*/ 545 h 550"/>
                <a:gd name="T30" fmla="*/ 196 w 298"/>
                <a:gd name="T31" fmla="*/ 528 h 550"/>
                <a:gd name="T32" fmla="*/ 188 w 298"/>
                <a:gd name="T33" fmla="*/ 473 h 550"/>
                <a:gd name="T34" fmla="*/ 187 w 298"/>
                <a:gd name="T35" fmla="*/ 344 h 550"/>
                <a:gd name="T36" fmla="*/ 183 w 298"/>
                <a:gd name="T37" fmla="*/ 242 h 550"/>
                <a:gd name="T38" fmla="*/ 214 w 298"/>
                <a:gd name="T39" fmla="*/ 242 h 550"/>
                <a:gd name="T40" fmla="*/ 245 w 298"/>
                <a:gd name="T41" fmla="*/ 216 h 550"/>
                <a:gd name="T42" fmla="*/ 272 w 298"/>
                <a:gd name="T43" fmla="*/ 195 h 550"/>
                <a:gd name="T44" fmla="*/ 296 w 298"/>
                <a:gd name="T45" fmla="*/ 162 h 550"/>
                <a:gd name="T46" fmla="*/ 290 w 298"/>
                <a:gd name="T47" fmla="*/ 137 h 550"/>
                <a:gd name="T48" fmla="*/ 278 w 298"/>
                <a:gd name="T49" fmla="*/ 137 h 550"/>
                <a:gd name="T50" fmla="*/ 273 w 298"/>
                <a:gd name="T51" fmla="*/ 150 h 550"/>
                <a:gd name="T52" fmla="*/ 264 w 298"/>
                <a:gd name="T53" fmla="*/ 139 h 550"/>
                <a:gd name="T54" fmla="*/ 267 w 298"/>
                <a:gd name="T55" fmla="*/ 151 h 550"/>
                <a:gd name="T56" fmla="*/ 263 w 298"/>
                <a:gd name="T57" fmla="*/ 162 h 550"/>
                <a:gd name="T58" fmla="*/ 257 w 298"/>
                <a:gd name="T59" fmla="*/ 165 h 550"/>
                <a:gd name="T60" fmla="*/ 240 w 298"/>
                <a:gd name="T61" fmla="*/ 185 h 550"/>
                <a:gd name="T62" fmla="*/ 218 w 298"/>
                <a:gd name="T63" fmla="*/ 187 h 550"/>
                <a:gd name="T64" fmla="*/ 215 w 298"/>
                <a:gd name="T65" fmla="*/ 148 h 550"/>
                <a:gd name="T66" fmla="*/ 212 w 298"/>
                <a:gd name="T67" fmla="*/ 114 h 550"/>
                <a:gd name="T68" fmla="*/ 202 w 298"/>
                <a:gd name="T69" fmla="*/ 99 h 550"/>
                <a:gd name="T70" fmla="*/ 209 w 298"/>
                <a:gd name="T71" fmla="*/ 96 h 550"/>
                <a:gd name="T72" fmla="*/ 220 w 298"/>
                <a:gd name="T73" fmla="*/ 74 h 550"/>
                <a:gd name="T74" fmla="*/ 227 w 298"/>
                <a:gd name="T75" fmla="*/ 66 h 550"/>
                <a:gd name="T76" fmla="*/ 227 w 298"/>
                <a:gd name="T77" fmla="*/ 48 h 550"/>
                <a:gd name="T78" fmla="*/ 232 w 298"/>
                <a:gd name="T79" fmla="*/ 20 h 550"/>
                <a:gd name="T80" fmla="*/ 186 w 298"/>
                <a:gd name="T81" fmla="*/ 5 h 550"/>
                <a:gd name="T82" fmla="*/ 174 w 298"/>
                <a:gd name="T83" fmla="*/ 34 h 550"/>
                <a:gd name="T84" fmla="*/ 170 w 298"/>
                <a:gd name="T85" fmla="*/ 45 h 550"/>
                <a:gd name="T86" fmla="*/ 170 w 298"/>
                <a:gd name="T87" fmla="*/ 71 h 550"/>
                <a:gd name="T88" fmla="*/ 152 w 298"/>
                <a:gd name="T89" fmla="*/ 85 h 550"/>
                <a:gd name="T90" fmla="*/ 135 w 298"/>
                <a:gd name="T91" fmla="*/ 86 h 550"/>
                <a:gd name="T92" fmla="*/ 107 w 298"/>
                <a:gd name="T93" fmla="*/ 100 h 550"/>
                <a:gd name="T94" fmla="*/ 93 w 298"/>
                <a:gd name="T95" fmla="*/ 103 h 550"/>
                <a:gd name="T96" fmla="*/ 61 w 298"/>
                <a:gd name="T97" fmla="*/ 91 h 550"/>
                <a:gd name="T98" fmla="*/ 45 w 298"/>
                <a:gd name="T99" fmla="*/ 90 h 550"/>
                <a:gd name="T100" fmla="*/ 37 w 298"/>
                <a:gd name="T101" fmla="*/ 90 h 550"/>
                <a:gd name="T102" fmla="*/ 27 w 298"/>
                <a:gd name="T103" fmla="*/ 77 h 550"/>
                <a:gd name="T104" fmla="*/ 10 w 298"/>
                <a:gd name="T105" fmla="*/ 71 h 550"/>
                <a:gd name="T106" fmla="*/ 1 w 298"/>
                <a:gd name="T107" fmla="*/ 90 h 550"/>
                <a:gd name="T108" fmla="*/ 4 w 298"/>
                <a:gd name="T109" fmla="*/ 105 h 550"/>
                <a:gd name="T110" fmla="*/ 9 w 298"/>
                <a:gd name="T111" fmla="*/ 114 h 550"/>
                <a:gd name="T112" fmla="*/ 24 w 298"/>
                <a:gd name="T113" fmla="*/ 111 h 550"/>
                <a:gd name="T114" fmla="*/ 29 w 298"/>
                <a:gd name="T115" fmla="*/ 117 h 550"/>
                <a:gd name="T116" fmla="*/ 46 w 298"/>
                <a:gd name="T117" fmla="*/ 120 h 550"/>
                <a:gd name="T118" fmla="*/ 90 w 298"/>
                <a:gd name="T119" fmla="*/ 144 h 550"/>
                <a:gd name="T120" fmla="*/ 109 w 298"/>
                <a:gd name="T121" fmla="*/ 137 h 550"/>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298"/>
                <a:gd name="T184" fmla="*/ 0 h 550"/>
                <a:gd name="T185" fmla="*/ 298 w 298"/>
                <a:gd name="T186" fmla="*/ 550 h 550"/>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298" h="550">
                  <a:moveTo>
                    <a:pt x="122" y="139"/>
                  </a:moveTo>
                  <a:lnTo>
                    <a:pt x="117" y="150"/>
                  </a:lnTo>
                  <a:lnTo>
                    <a:pt x="109" y="199"/>
                  </a:lnTo>
                  <a:lnTo>
                    <a:pt x="105" y="208"/>
                  </a:lnTo>
                  <a:lnTo>
                    <a:pt x="101" y="222"/>
                  </a:lnTo>
                  <a:lnTo>
                    <a:pt x="100" y="235"/>
                  </a:lnTo>
                  <a:lnTo>
                    <a:pt x="99" y="241"/>
                  </a:lnTo>
                  <a:lnTo>
                    <a:pt x="99" y="249"/>
                  </a:lnTo>
                  <a:lnTo>
                    <a:pt x="99" y="264"/>
                  </a:lnTo>
                  <a:lnTo>
                    <a:pt x="98" y="284"/>
                  </a:lnTo>
                  <a:lnTo>
                    <a:pt x="98" y="306"/>
                  </a:lnTo>
                  <a:lnTo>
                    <a:pt x="98" y="327"/>
                  </a:lnTo>
                  <a:lnTo>
                    <a:pt x="99" y="344"/>
                  </a:lnTo>
                  <a:lnTo>
                    <a:pt x="100" y="357"/>
                  </a:lnTo>
                  <a:lnTo>
                    <a:pt x="101" y="366"/>
                  </a:lnTo>
                  <a:lnTo>
                    <a:pt x="101" y="374"/>
                  </a:lnTo>
                  <a:lnTo>
                    <a:pt x="101" y="382"/>
                  </a:lnTo>
                  <a:lnTo>
                    <a:pt x="101" y="388"/>
                  </a:lnTo>
                  <a:lnTo>
                    <a:pt x="101" y="392"/>
                  </a:lnTo>
                  <a:lnTo>
                    <a:pt x="100" y="400"/>
                  </a:lnTo>
                  <a:lnTo>
                    <a:pt x="98" y="412"/>
                  </a:lnTo>
                  <a:lnTo>
                    <a:pt x="97" y="429"/>
                  </a:lnTo>
                  <a:lnTo>
                    <a:pt x="97" y="450"/>
                  </a:lnTo>
                  <a:lnTo>
                    <a:pt x="97" y="473"/>
                  </a:lnTo>
                  <a:lnTo>
                    <a:pt x="97" y="494"/>
                  </a:lnTo>
                  <a:lnTo>
                    <a:pt x="97" y="513"/>
                  </a:lnTo>
                  <a:lnTo>
                    <a:pt x="97" y="524"/>
                  </a:lnTo>
                  <a:lnTo>
                    <a:pt x="99" y="524"/>
                  </a:lnTo>
                  <a:lnTo>
                    <a:pt x="100" y="524"/>
                  </a:lnTo>
                  <a:lnTo>
                    <a:pt x="103" y="524"/>
                  </a:lnTo>
                  <a:lnTo>
                    <a:pt x="101" y="528"/>
                  </a:lnTo>
                  <a:lnTo>
                    <a:pt x="100" y="533"/>
                  </a:lnTo>
                  <a:lnTo>
                    <a:pt x="100" y="541"/>
                  </a:lnTo>
                  <a:lnTo>
                    <a:pt x="101" y="548"/>
                  </a:lnTo>
                  <a:lnTo>
                    <a:pt x="104" y="550"/>
                  </a:lnTo>
                  <a:lnTo>
                    <a:pt x="109" y="550"/>
                  </a:lnTo>
                  <a:lnTo>
                    <a:pt x="113" y="550"/>
                  </a:lnTo>
                  <a:lnTo>
                    <a:pt x="119" y="550"/>
                  </a:lnTo>
                  <a:lnTo>
                    <a:pt x="124" y="550"/>
                  </a:lnTo>
                  <a:lnTo>
                    <a:pt x="130" y="548"/>
                  </a:lnTo>
                  <a:lnTo>
                    <a:pt x="135" y="548"/>
                  </a:lnTo>
                  <a:lnTo>
                    <a:pt x="138" y="548"/>
                  </a:lnTo>
                  <a:lnTo>
                    <a:pt x="143" y="548"/>
                  </a:lnTo>
                  <a:lnTo>
                    <a:pt x="148" y="547"/>
                  </a:lnTo>
                  <a:lnTo>
                    <a:pt x="150" y="545"/>
                  </a:lnTo>
                  <a:lnTo>
                    <a:pt x="151" y="545"/>
                  </a:lnTo>
                  <a:lnTo>
                    <a:pt x="151" y="541"/>
                  </a:lnTo>
                  <a:lnTo>
                    <a:pt x="150" y="536"/>
                  </a:lnTo>
                  <a:lnTo>
                    <a:pt x="149" y="531"/>
                  </a:lnTo>
                  <a:lnTo>
                    <a:pt x="145" y="530"/>
                  </a:lnTo>
                  <a:lnTo>
                    <a:pt x="142" y="530"/>
                  </a:lnTo>
                  <a:lnTo>
                    <a:pt x="139" y="528"/>
                  </a:lnTo>
                  <a:lnTo>
                    <a:pt x="138" y="527"/>
                  </a:lnTo>
                  <a:lnTo>
                    <a:pt x="136" y="525"/>
                  </a:lnTo>
                  <a:lnTo>
                    <a:pt x="135" y="524"/>
                  </a:lnTo>
                  <a:lnTo>
                    <a:pt x="132" y="521"/>
                  </a:lnTo>
                  <a:lnTo>
                    <a:pt x="131" y="519"/>
                  </a:lnTo>
                  <a:lnTo>
                    <a:pt x="130" y="517"/>
                  </a:lnTo>
                  <a:lnTo>
                    <a:pt x="131" y="517"/>
                  </a:lnTo>
                  <a:lnTo>
                    <a:pt x="133" y="516"/>
                  </a:lnTo>
                  <a:lnTo>
                    <a:pt x="135" y="516"/>
                  </a:lnTo>
                  <a:lnTo>
                    <a:pt x="132" y="504"/>
                  </a:lnTo>
                  <a:lnTo>
                    <a:pt x="131" y="488"/>
                  </a:lnTo>
                  <a:lnTo>
                    <a:pt x="130" y="471"/>
                  </a:lnTo>
                  <a:lnTo>
                    <a:pt x="130" y="460"/>
                  </a:lnTo>
                  <a:lnTo>
                    <a:pt x="130" y="448"/>
                  </a:lnTo>
                  <a:lnTo>
                    <a:pt x="130" y="433"/>
                  </a:lnTo>
                  <a:lnTo>
                    <a:pt x="130" y="419"/>
                  </a:lnTo>
                  <a:lnTo>
                    <a:pt x="130" y="409"/>
                  </a:lnTo>
                  <a:lnTo>
                    <a:pt x="131" y="402"/>
                  </a:lnTo>
                  <a:lnTo>
                    <a:pt x="133" y="389"/>
                  </a:lnTo>
                  <a:lnTo>
                    <a:pt x="135" y="378"/>
                  </a:lnTo>
                  <a:lnTo>
                    <a:pt x="135" y="372"/>
                  </a:lnTo>
                  <a:lnTo>
                    <a:pt x="136" y="363"/>
                  </a:lnTo>
                  <a:lnTo>
                    <a:pt x="138" y="346"/>
                  </a:lnTo>
                  <a:lnTo>
                    <a:pt x="141" y="329"/>
                  </a:lnTo>
                  <a:lnTo>
                    <a:pt x="144" y="317"/>
                  </a:lnTo>
                  <a:lnTo>
                    <a:pt x="145" y="332"/>
                  </a:lnTo>
                  <a:lnTo>
                    <a:pt x="149" y="355"/>
                  </a:lnTo>
                  <a:lnTo>
                    <a:pt x="151" y="380"/>
                  </a:lnTo>
                  <a:lnTo>
                    <a:pt x="154" y="394"/>
                  </a:lnTo>
                  <a:lnTo>
                    <a:pt x="155" y="403"/>
                  </a:lnTo>
                  <a:lnTo>
                    <a:pt x="156" y="412"/>
                  </a:lnTo>
                  <a:lnTo>
                    <a:pt x="156" y="422"/>
                  </a:lnTo>
                  <a:lnTo>
                    <a:pt x="155" y="429"/>
                  </a:lnTo>
                  <a:lnTo>
                    <a:pt x="155" y="445"/>
                  </a:lnTo>
                  <a:lnTo>
                    <a:pt x="156" y="473"/>
                  </a:lnTo>
                  <a:lnTo>
                    <a:pt x="158" y="502"/>
                  </a:lnTo>
                  <a:lnTo>
                    <a:pt x="160" y="521"/>
                  </a:lnTo>
                  <a:lnTo>
                    <a:pt x="162" y="521"/>
                  </a:lnTo>
                  <a:lnTo>
                    <a:pt x="164" y="521"/>
                  </a:lnTo>
                  <a:lnTo>
                    <a:pt x="165" y="521"/>
                  </a:lnTo>
                  <a:lnTo>
                    <a:pt x="163" y="525"/>
                  </a:lnTo>
                  <a:lnTo>
                    <a:pt x="161" y="531"/>
                  </a:lnTo>
                  <a:lnTo>
                    <a:pt x="161" y="538"/>
                  </a:lnTo>
                  <a:lnTo>
                    <a:pt x="161" y="545"/>
                  </a:lnTo>
                  <a:lnTo>
                    <a:pt x="167" y="547"/>
                  </a:lnTo>
                  <a:lnTo>
                    <a:pt x="176" y="548"/>
                  </a:lnTo>
                  <a:lnTo>
                    <a:pt x="184" y="548"/>
                  </a:lnTo>
                  <a:lnTo>
                    <a:pt x="190" y="548"/>
                  </a:lnTo>
                  <a:lnTo>
                    <a:pt x="195" y="548"/>
                  </a:lnTo>
                  <a:lnTo>
                    <a:pt x="200" y="545"/>
                  </a:lnTo>
                  <a:lnTo>
                    <a:pt x="205" y="544"/>
                  </a:lnTo>
                  <a:lnTo>
                    <a:pt x="206" y="544"/>
                  </a:lnTo>
                  <a:lnTo>
                    <a:pt x="206" y="539"/>
                  </a:lnTo>
                  <a:lnTo>
                    <a:pt x="206" y="534"/>
                  </a:lnTo>
                  <a:lnTo>
                    <a:pt x="203" y="531"/>
                  </a:lnTo>
                  <a:lnTo>
                    <a:pt x="201" y="530"/>
                  </a:lnTo>
                  <a:lnTo>
                    <a:pt x="196" y="528"/>
                  </a:lnTo>
                  <a:lnTo>
                    <a:pt x="193" y="525"/>
                  </a:lnTo>
                  <a:lnTo>
                    <a:pt x="189" y="522"/>
                  </a:lnTo>
                  <a:lnTo>
                    <a:pt x="186" y="521"/>
                  </a:lnTo>
                  <a:lnTo>
                    <a:pt x="186" y="513"/>
                  </a:lnTo>
                  <a:lnTo>
                    <a:pt x="187" y="499"/>
                  </a:lnTo>
                  <a:lnTo>
                    <a:pt x="188" y="485"/>
                  </a:lnTo>
                  <a:lnTo>
                    <a:pt x="188" y="473"/>
                  </a:lnTo>
                  <a:lnTo>
                    <a:pt x="188" y="459"/>
                  </a:lnTo>
                  <a:lnTo>
                    <a:pt x="190" y="439"/>
                  </a:lnTo>
                  <a:lnTo>
                    <a:pt x="192" y="420"/>
                  </a:lnTo>
                  <a:lnTo>
                    <a:pt x="192" y="406"/>
                  </a:lnTo>
                  <a:lnTo>
                    <a:pt x="190" y="391"/>
                  </a:lnTo>
                  <a:lnTo>
                    <a:pt x="189" y="368"/>
                  </a:lnTo>
                  <a:lnTo>
                    <a:pt x="187" y="344"/>
                  </a:lnTo>
                  <a:lnTo>
                    <a:pt x="184" y="331"/>
                  </a:lnTo>
                  <a:lnTo>
                    <a:pt x="182" y="315"/>
                  </a:lnTo>
                  <a:lnTo>
                    <a:pt x="177" y="293"/>
                  </a:lnTo>
                  <a:lnTo>
                    <a:pt x="174" y="272"/>
                  </a:lnTo>
                  <a:lnTo>
                    <a:pt x="173" y="261"/>
                  </a:lnTo>
                  <a:lnTo>
                    <a:pt x="176" y="256"/>
                  </a:lnTo>
                  <a:lnTo>
                    <a:pt x="183" y="242"/>
                  </a:lnTo>
                  <a:lnTo>
                    <a:pt x="190" y="225"/>
                  </a:lnTo>
                  <a:lnTo>
                    <a:pt x="195" y="215"/>
                  </a:lnTo>
                  <a:lnTo>
                    <a:pt x="200" y="221"/>
                  </a:lnTo>
                  <a:lnTo>
                    <a:pt x="205" y="230"/>
                  </a:lnTo>
                  <a:lnTo>
                    <a:pt x="209" y="236"/>
                  </a:lnTo>
                  <a:lnTo>
                    <a:pt x="212" y="241"/>
                  </a:lnTo>
                  <a:lnTo>
                    <a:pt x="214" y="242"/>
                  </a:lnTo>
                  <a:lnTo>
                    <a:pt x="218" y="242"/>
                  </a:lnTo>
                  <a:lnTo>
                    <a:pt x="222" y="242"/>
                  </a:lnTo>
                  <a:lnTo>
                    <a:pt x="227" y="238"/>
                  </a:lnTo>
                  <a:lnTo>
                    <a:pt x="231" y="233"/>
                  </a:lnTo>
                  <a:lnTo>
                    <a:pt x="234" y="229"/>
                  </a:lnTo>
                  <a:lnTo>
                    <a:pt x="239" y="222"/>
                  </a:lnTo>
                  <a:lnTo>
                    <a:pt x="245" y="216"/>
                  </a:lnTo>
                  <a:lnTo>
                    <a:pt x="251" y="212"/>
                  </a:lnTo>
                  <a:lnTo>
                    <a:pt x="257" y="207"/>
                  </a:lnTo>
                  <a:lnTo>
                    <a:pt x="263" y="202"/>
                  </a:lnTo>
                  <a:lnTo>
                    <a:pt x="269" y="199"/>
                  </a:lnTo>
                  <a:lnTo>
                    <a:pt x="272" y="196"/>
                  </a:lnTo>
                  <a:lnTo>
                    <a:pt x="273" y="195"/>
                  </a:lnTo>
                  <a:lnTo>
                    <a:pt x="272" y="195"/>
                  </a:lnTo>
                  <a:lnTo>
                    <a:pt x="271" y="193"/>
                  </a:lnTo>
                  <a:lnTo>
                    <a:pt x="277" y="187"/>
                  </a:lnTo>
                  <a:lnTo>
                    <a:pt x="274" y="182"/>
                  </a:lnTo>
                  <a:lnTo>
                    <a:pt x="280" y="179"/>
                  </a:lnTo>
                  <a:lnTo>
                    <a:pt x="286" y="176"/>
                  </a:lnTo>
                  <a:lnTo>
                    <a:pt x="292" y="170"/>
                  </a:lnTo>
                  <a:lnTo>
                    <a:pt x="296" y="162"/>
                  </a:lnTo>
                  <a:lnTo>
                    <a:pt x="298" y="157"/>
                  </a:lnTo>
                  <a:lnTo>
                    <a:pt x="298" y="153"/>
                  </a:lnTo>
                  <a:lnTo>
                    <a:pt x="297" y="151"/>
                  </a:lnTo>
                  <a:lnTo>
                    <a:pt x="296" y="150"/>
                  </a:lnTo>
                  <a:lnTo>
                    <a:pt x="295" y="147"/>
                  </a:lnTo>
                  <a:lnTo>
                    <a:pt x="292" y="142"/>
                  </a:lnTo>
                  <a:lnTo>
                    <a:pt x="290" y="137"/>
                  </a:lnTo>
                  <a:lnTo>
                    <a:pt x="289" y="131"/>
                  </a:lnTo>
                  <a:lnTo>
                    <a:pt x="288" y="130"/>
                  </a:lnTo>
                  <a:lnTo>
                    <a:pt x="286" y="133"/>
                  </a:lnTo>
                  <a:lnTo>
                    <a:pt x="284" y="136"/>
                  </a:lnTo>
                  <a:lnTo>
                    <a:pt x="283" y="137"/>
                  </a:lnTo>
                  <a:lnTo>
                    <a:pt x="280" y="136"/>
                  </a:lnTo>
                  <a:lnTo>
                    <a:pt x="278" y="137"/>
                  </a:lnTo>
                  <a:lnTo>
                    <a:pt x="277" y="140"/>
                  </a:lnTo>
                  <a:lnTo>
                    <a:pt x="277" y="144"/>
                  </a:lnTo>
                  <a:lnTo>
                    <a:pt x="278" y="147"/>
                  </a:lnTo>
                  <a:lnTo>
                    <a:pt x="277" y="148"/>
                  </a:lnTo>
                  <a:lnTo>
                    <a:pt x="276" y="150"/>
                  </a:lnTo>
                  <a:lnTo>
                    <a:pt x="274" y="151"/>
                  </a:lnTo>
                  <a:lnTo>
                    <a:pt x="273" y="150"/>
                  </a:lnTo>
                  <a:lnTo>
                    <a:pt x="273" y="145"/>
                  </a:lnTo>
                  <a:lnTo>
                    <a:pt x="272" y="142"/>
                  </a:lnTo>
                  <a:lnTo>
                    <a:pt x="270" y="139"/>
                  </a:lnTo>
                  <a:lnTo>
                    <a:pt x="269" y="137"/>
                  </a:lnTo>
                  <a:lnTo>
                    <a:pt x="266" y="137"/>
                  </a:lnTo>
                  <a:lnTo>
                    <a:pt x="265" y="137"/>
                  </a:lnTo>
                  <a:lnTo>
                    <a:pt x="264" y="139"/>
                  </a:lnTo>
                  <a:lnTo>
                    <a:pt x="263" y="140"/>
                  </a:lnTo>
                  <a:lnTo>
                    <a:pt x="263" y="142"/>
                  </a:lnTo>
                  <a:lnTo>
                    <a:pt x="264" y="142"/>
                  </a:lnTo>
                  <a:lnTo>
                    <a:pt x="265" y="144"/>
                  </a:lnTo>
                  <a:lnTo>
                    <a:pt x="267" y="147"/>
                  </a:lnTo>
                  <a:lnTo>
                    <a:pt x="267" y="148"/>
                  </a:lnTo>
                  <a:lnTo>
                    <a:pt x="267" y="151"/>
                  </a:lnTo>
                  <a:lnTo>
                    <a:pt x="265" y="154"/>
                  </a:lnTo>
                  <a:lnTo>
                    <a:pt x="265" y="157"/>
                  </a:lnTo>
                  <a:lnTo>
                    <a:pt x="265" y="159"/>
                  </a:lnTo>
                  <a:lnTo>
                    <a:pt x="265" y="162"/>
                  </a:lnTo>
                  <a:lnTo>
                    <a:pt x="265" y="165"/>
                  </a:lnTo>
                  <a:lnTo>
                    <a:pt x="264" y="164"/>
                  </a:lnTo>
                  <a:lnTo>
                    <a:pt x="263" y="162"/>
                  </a:lnTo>
                  <a:lnTo>
                    <a:pt x="261" y="162"/>
                  </a:lnTo>
                  <a:lnTo>
                    <a:pt x="261" y="164"/>
                  </a:lnTo>
                  <a:lnTo>
                    <a:pt x="260" y="165"/>
                  </a:lnTo>
                  <a:lnTo>
                    <a:pt x="259" y="167"/>
                  </a:lnTo>
                  <a:lnTo>
                    <a:pt x="257" y="165"/>
                  </a:lnTo>
                  <a:lnTo>
                    <a:pt x="256" y="164"/>
                  </a:lnTo>
                  <a:lnTo>
                    <a:pt x="254" y="165"/>
                  </a:lnTo>
                  <a:lnTo>
                    <a:pt x="252" y="167"/>
                  </a:lnTo>
                  <a:lnTo>
                    <a:pt x="250" y="171"/>
                  </a:lnTo>
                  <a:lnTo>
                    <a:pt x="247" y="176"/>
                  </a:lnTo>
                  <a:lnTo>
                    <a:pt x="244" y="182"/>
                  </a:lnTo>
                  <a:lnTo>
                    <a:pt x="240" y="185"/>
                  </a:lnTo>
                  <a:lnTo>
                    <a:pt x="237" y="187"/>
                  </a:lnTo>
                  <a:lnTo>
                    <a:pt x="231" y="188"/>
                  </a:lnTo>
                  <a:lnTo>
                    <a:pt x="226" y="193"/>
                  </a:lnTo>
                  <a:lnTo>
                    <a:pt x="222" y="198"/>
                  </a:lnTo>
                  <a:lnTo>
                    <a:pt x="221" y="193"/>
                  </a:lnTo>
                  <a:lnTo>
                    <a:pt x="220" y="190"/>
                  </a:lnTo>
                  <a:lnTo>
                    <a:pt x="218" y="187"/>
                  </a:lnTo>
                  <a:lnTo>
                    <a:pt x="216" y="185"/>
                  </a:lnTo>
                  <a:lnTo>
                    <a:pt x="215" y="182"/>
                  </a:lnTo>
                  <a:lnTo>
                    <a:pt x="215" y="176"/>
                  </a:lnTo>
                  <a:lnTo>
                    <a:pt x="215" y="168"/>
                  </a:lnTo>
                  <a:lnTo>
                    <a:pt x="215" y="162"/>
                  </a:lnTo>
                  <a:lnTo>
                    <a:pt x="214" y="156"/>
                  </a:lnTo>
                  <a:lnTo>
                    <a:pt x="215" y="148"/>
                  </a:lnTo>
                  <a:lnTo>
                    <a:pt x="216" y="142"/>
                  </a:lnTo>
                  <a:lnTo>
                    <a:pt x="216" y="137"/>
                  </a:lnTo>
                  <a:lnTo>
                    <a:pt x="216" y="133"/>
                  </a:lnTo>
                  <a:lnTo>
                    <a:pt x="213" y="127"/>
                  </a:lnTo>
                  <a:lnTo>
                    <a:pt x="209" y="122"/>
                  </a:lnTo>
                  <a:lnTo>
                    <a:pt x="207" y="119"/>
                  </a:lnTo>
                  <a:lnTo>
                    <a:pt x="212" y="114"/>
                  </a:lnTo>
                  <a:lnTo>
                    <a:pt x="210" y="110"/>
                  </a:lnTo>
                  <a:lnTo>
                    <a:pt x="208" y="107"/>
                  </a:lnTo>
                  <a:lnTo>
                    <a:pt x="207" y="103"/>
                  </a:lnTo>
                  <a:lnTo>
                    <a:pt x="206" y="103"/>
                  </a:lnTo>
                  <a:lnTo>
                    <a:pt x="205" y="100"/>
                  </a:lnTo>
                  <a:lnTo>
                    <a:pt x="202" y="99"/>
                  </a:lnTo>
                  <a:lnTo>
                    <a:pt x="201" y="99"/>
                  </a:lnTo>
                  <a:lnTo>
                    <a:pt x="201" y="96"/>
                  </a:lnTo>
                  <a:lnTo>
                    <a:pt x="200" y="93"/>
                  </a:lnTo>
                  <a:lnTo>
                    <a:pt x="201" y="93"/>
                  </a:lnTo>
                  <a:lnTo>
                    <a:pt x="206" y="96"/>
                  </a:lnTo>
                  <a:lnTo>
                    <a:pt x="207" y="96"/>
                  </a:lnTo>
                  <a:lnTo>
                    <a:pt x="209" y="96"/>
                  </a:lnTo>
                  <a:lnTo>
                    <a:pt x="212" y="94"/>
                  </a:lnTo>
                  <a:lnTo>
                    <a:pt x="213" y="91"/>
                  </a:lnTo>
                  <a:lnTo>
                    <a:pt x="215" y="90"/>
                  </a:lnTo>
                  <a:lnTo>
                    <a:pt x="218" y="85"/>
                  </a:lnTo>
                  <a:lnTo>
                    <a:pt x="219" y="79"/>
                  </a:lnTo>
                  <a:lnTo>
                    <a:pt x="220" y="76"/>
                  </a:lnTo>
                  <a:lnTo>
                    <a:pt x="220" y="74"/>
                  </a:lnTo>
                  <a:lnTo>
                    <a:pt x="221" y="74"/>
                  </a:lnTo>
                  <a:lnTo>
                    <a:pt x="222" y="74"/>
                  </a:lnTo>
                  <a:lnTo>
                    <a:pt x="225" y="74"/>
                  </a:lnTo>
                  <a:lnTo>
                    <a:pt x="226" y="74"/>
                  </a:lnTo>
                  <a:lnTo>
                    <a:pt x="227" y="73"/>
                  </a:lnTo>
                  <a:lnTo>
                    <a:pt x="227" y="69"/>
                  </a:lnTo>
                  <a:lnTo>
                    <a:pt x="227" y="66"/>
                  </a:lnTo>
                  <a:lnTo>
                    <a:pt x="226" y="63"/>
                  </a:lnTo>
                  <a:lnTo>
                    <a:pt x="225" y="62"/>
                  </a:lnTo>
                  <a:lnTo>
                    <a:pt x="224" y="59"/>
                  </a:lnTo>
                  <a:lnTo>
                    <a:pt x="225" y="59"/>
                  </a:lnTo>
                  <a:lnTo>
                    <a:pt x="226" y="56"/>
                  </a:lnTo>
                  <a:lnTo>
                    <a:pt x="227" y="51"/>
                  </a:lnTo>
                  <a:lnTo>
                    <a:pt x="227" y="48"/>
                  </a:lnTo>
                  <a:lnTo>
                    <a:pt x="227" y="46"/>
                  </a:lnTo>
                  <a:lnTo>
                    <a:pt x="229" y="45"/>
                  </a:lnTo>
                  <a:lnTo>
                    <a:pt x="232" y="37"/>
                  </a:lnTo>
                  <a:lnTo>
                    <a:pt x="233" y="31"/>
                  </a:lnTo>
                  <a:lnTo>
                    <a:pt x="234" y="28"/>
                  </a:lnTo>
                  <a:lnTo>
                    <a:pt x="234" y="25"/>
                  </a:lnTo>
                  <a:lnTo>
                    <a:pt x="232" y="20"/>
                  </a:lnTo>
                  <a:lnTo>
                    <a:pt x="226" y="14"/>
                  </a:lnTo>
                  <a:lnTo>
                    <a:pt x="216" y="6"/>
                  </a:lnTo>
                  <a:lnTo>
                    <a:pt x="208" y="1"/>
                  </a:lnTo>
                  <a:lnTo>
                    <a:pt x="201" y="0"/>
                  </a:lnTo>
                  <a:lnTo>
                    <a:pt x="195" y="1"/>
                  </a:lnTo>
                  <a:lnTo>
                    <a:pt x="190" y="3"/>
                  </a:lnTo>
                  <a:lnTo>
                    <a:pt x="186" y="5"/>
                  </a:lnTo>
                  <a:lnTo>
                    <a:pt x="180" y="9"/>
                  </a:lnTo>
                  <a:lnTo>
                    <a:pt x="176" y="15"/>
                  </a:lnTo>
                  <a:lnTo>
                    <a:pt x="176" y="23"/>
                  </a:lnTo>
                  <a:lnTo>
                    <a:pt x="175" y="26"/>
                  </a:lnTo>
                  <a:lnTo>
                    <a:pt x="174" y="28"/>
                  </a:lnTo>
                  <a:lnTo>
                    <a:pt x="174" y="31"/>
                  </a:lnTo>
                  <a:lnTo>
                    <a:pt x="174" y="34"/>
                  </a:lnTo>
                  <a:lnTo>
                    <a:pt x="173" y="34"/>
                  </a:lnTo>
                  <a:lnTo>
                    <a:pt x="171" y="35"/>
                  </a:lnTo>
                  <a:lnTo>
                    <a:pt x="173" y="37"/>
                  </a:lnTo>
                  <a:lnTo>
                    <a:pt x="173" y="39"/>
                  </a:lnTo>
                  <a:lnTo>
                    <a:pt x="171" y="42"/>
                  </a:lnTo>
                  <a:lnTo>
                    <a:pt x="170" y="43"/>
                  </a:lnTo>
                  <a:lnTo>
                    <a:pt x="170" y="45"/>
                  </a:lnTo>
                  <a:lnTo>
                    <a:pt x="169" y="46"/>
                  </a:lnTo>
                  <a:lnTo>
                    <a:pt x="169" y="51"/>
                  </a:lnTo>
                  <a:lnTo>
                    <a:pt x="169" y="56"/>
                  </a:lnTo>
                  <a:lnTo>
                    <a:pt x="169" y="60"/>
                  </a:lnTo>
                  <a:lnTo>
                    <a:pt x="170" y="63"/>
                  </a:lnTo>
                  <a:lnTo>
                    <a:pt x="170" y="68"/>
                  </a:lnTo>
                  <a:lnTo>
                    <a:pt x="170" y="71"/>
                  </a:lnTo>
                  <a:lnTo>
                    <a:pt x="169" y="74"/>
                  </a:lnTo>
                  <a:lnTo>
                    <a:pt x="169" y="76"/>
                  </a:lnTo>
                  <a:lnTo>
                    <a:pt x="164" y="77"/>
                  </a:lnTo>
                  <a:lnTo>
                    <a:pt x="158" y="79"/>
                  </a:lnTo>
                  <a:lnTo>
                    <a:pt x="154" y="82"/>
                  </a:lnTo>
                  <a:lnTo>
                    <a:pt x="151" y="83"/>
                  </a:lnTo>
                  <a:lnTo>
                    <a:pt x="152" y="85"/>
                  </a:lnTo>
                  <a:lnTo>
                    <a:pt x="154" y="86"/>
                  </a:lnTo>
                  <a:lnTo>
                    <a:pt x="154" y="88"/>
                  </a:lnTo>
                  <a:lnTo>
                    <a:pt x="154" y="90"/>
                  </a:lnTo>
                  <a:lnTo>
                    <a:pt x="149" y="88"/>
                  </a:lnTo>
                  <a:lnTo>
                    <a:pt x="143" y="85"/>
                  </a:lnTo>
                  <a:lnTo>
                    <a:pt x="138" y="85"/>
                  </a:lnTo>
                  <a:lnTo>
                    <a:pt x="135" y="86"/>
                  </a:lnTo>
                  <a:lnTo>
                    <a:pt x="130" y="90"/>
                  </a:lnTo>
                  <a:lnTo>
                    <a:pt x="124" y="94"/>
                  </a:lnTo>
                  <a:lnTo>
                    <a:pt x="118" y="97"/>
                  </a:lnTo>
                  <a:lnTo>
                    <a:pt x="113" y="99"/>
                  </a:lnTo>
                  <a:lnTo>
                    <a:pt x="111" y="100"/>
                  </a:lnTo>
                  <a:lnTo>
                    <a:pt x="110" y="100"/>
                  </a:lnTo>
                  <a:lnTo>
                    <a:pt x="107" y="100"/>
                  </a:lnTo>
                  <a:lnTo>
                    <a:pt x="105" y="99"/>
                  </a:lnTo>
                  <a:lnTo>
                    <a:pt x="103" y="99"/>
                  </a:lnTo>
                  <a:lnTo>
                    <a:pt x="100" y="100"/>
                  </a:lnTo>
                  <a:lnTo>
                    <a:pt x="98" y="103"/>
                  </a:lnTo>
                  <a:lnTo>
                    <a:pt x="97" y="107"/>
                  </a:lnTo>
                  <a:lnTo>
                    <a:pt x="96" y="105"/>
                  </a:lnTo>
                  <a:lnTo>
                    <a:pt x="93" y="103"/>
                  </a:lnTo>
                  <a:lnTo>
                    <a:pt x="91" y="102"/>
                  </a:lnTo>
                  <a:lnTo>
                    <a:pt x="86" y="102"/>
                  </a:lnTo>
                  <a:lnTo>
                    <a:pt x="82" y="100"/>
                  </a:lnTo>
                  <a:lnTo>
                    <a:pt x="78" y="99"/>
                  </a:lnTo>
                  <a:lnTo>
                    <a:pt x="73" y="97"/>
                  </a:lnTo>
                  <a:lnTo>
                    <a:pt x="67" y="94"/>
                  </a:lnTo>
                  <a:lnTo>
                    <a:pt x="61" y="91"/>
                  </a:lnTo>
                  <a:lnTo>
                    <a:pt x="55" y="90"/>
                  </a:lnTo>
                  <a:lnTo>
                    <a:pt x="50" y="86"/>
                  </a:lnTo>
                  <a:lnTo>
                    <a:pt x="48" y="83"/>
                  </a:lnTo>
                  <a:lnTo>
                    <a:pt x="46" y="85"/>
                  </a:lnTo>
                  <a:lnTo>
                    <a:pt x="45" y="88"/>
                  </a:lnTo>
                  <a:lnTo>
                    <a:pt x="45" y="90"/>
                  </a:lnTo>
                  <a:lnTo>
                    <a:pt x="43" y="88"/>
                  </a:lnTo>
                  <a:lnTo>
                    <a:pt x="41" y="85"/>
                  </a:lnTo>
                  <a:lnTo>
                    <a:pt x="40" y="83"/>
                  </a:lnTo>
                  <a:lnTo>
                    <a:pt x="39" y="83"/>
                  </a:lnTo>
                  <a:lnTo>
                    <a:pt x="39" y="85"/>
                  </a:lnTo>
                  <a:lnTo>
                    <a:pt x="39" y="88"/>
                  </a:lnTo>
                  <a:lnTo>
                    <a:pt x="37" y="90"/>
                  </a:lnTo>
                  <a:lnTo>
                    <a:pt x="34" y="88"/>
                  </a:lnTo>
                  <a:lnTo>
                    <a:pt x="32" y="85"/>
                  </a:lnTo>
                  <a:lnTo>
                    <a:pt x="30" y="83"/>
                  </a:lnTo>
                  <a:lnTo>
                    <a:pt x="29" y="82"/>
                  </a:lnTo>
                  <a:lnTo>
                    <a:pt x="29" y="80"/>
                  </a:lnTo>
                  <a:lnTo>
                    <a:pt x="27" y="77"/>
                  </a:lnTo>
                  <a:lnTo>
                    <a:pt x="26" y="76"/>
                  </a:lnTo>
                  <a:lnTo>
                    <a:pt x="24" y="76"/>
                  </a:lnTo>
                  <a:lnTo>
                    <a:pt x="21" y="77"/>
                  </a:lnTo>
                  <a:lnTo>
                    <a:pt x="17" y="76"/>
                  </a:lnTo>
                  <a:lnTo>
                    <a:pt x="14" y="74"/>
                  </a:lnTo>
                  <a:lnTo>
                    <a:pt x="13" y="71"/>
                  </a:lnTo>
                  <a:lnTo>
                    <a:pt x="10" y="71"/>
                  </a:lnTo>
                  <a:lnTo>
                    <a:pt x="9" y="73"/>
                  </a:lnTo>
                  <a:lnTo>
                    <a:pt x="9" y="77"/>
                  </a:lnTo>
                  <a:lnTo>
                    <a:pt x="10" y="82"/>
                  </a:lnTo>
                  <a:lnTo>
                    <a:pt x="8" y="83"/>
                  </a:lnTo>
                  <a:lnTo>
                    <a:pt x="4" y="86"/>
                  </a:lnTo>
                  <a:lnTo>
                    <a:pt x="2" y="88"/>
                  </a:lnTo>
                  <a:lnTo>
                    <a:pt x="1" y="90"/>
                  </a:lnTo>
                  <a:lnTo>
                    <a:pt x="0" y="91"/>
                  </a:lnTo>
                  <a:lnTo>
                    <a:pt x="0" y="94"/>
                  </a:lnTo>
                  <a:lnTo>
                    <a:pt x="1" y="96"/>
                  </a:lnTo>
                  <a:lnTo>
                    <a:pt x="4" y="96"/>
                  </a:lnTo>
                  <a:lnTo>
                    <a:pt x="3" y="99"/>
                  </a:lnTo>
                  <a:lnTo>
                    <a:pt x="3" y="102"/>
                  </a:lnTo>
                  <a:lnTo>
                    <a:pt x="4" y="105"/>
                  </a:lnTo>
                  <a:lnTo>
                    <a:pt x="7" y="107"/>
                  </a:lnTo>
                  <a:lnTo>
                    <a:pt x="5" y="108"/>
                  </a:lnTo>
                  <a:lnTo>
                    <a:pt x="5" y="110"/>
                  </a:lnTo>
                  <a:lnTo>
                    <a:pt x="5" y="111"/>
                  </a:lnTo>
                  <a:lnTo>
                    <a:pt x="8" y="111"/>
                  </a:lnTo>
                  <a:lnTo>
                    <a:pt x="8" y="113"/>
                  </a:lnTo>
                  <a:lnTo>
                    <a:pt x="9" y="114"/>
                  </a:lnTo>
                  <a:lnTo>
                    <a:pt x="11" y="116"/>
                  </a:lnTo>
                  <a:lnTo>
                    <a:pt x="14" y="114"/>
                  </a:lnTo>
                  <a:lnTo>
                    <a:pt x="16" y="114"/>
                  </a:lnTo>
                  <a:lnTo>
                    <a:pt x="18" y="113"/>
                  </a:lnTo>
                  <a:lnTo>
                    <a:pt x="21" y="111"/>
                  </a:lnTo>
                  <a:lnTo>
                    <a:pt x="22" y="111"/>
                  </a:lnTo>
                  <a:lnTo>
                    <a:pt x="24" y="111"/>
                  </a:lnTo>
                  <a:lnTo>
                    <a:pt x="27" y="111"/>
                  </a:lnTo>
                  <a:lnTo>
                    <a:pt x="28" y="111"/>
                  </a:lnTo>
                  <a:lnTo>
                    <a:pt x="29" y="111"/>
                  </a:lnTo>
                  <a:lnTo>
                    <a:pt x="29" y="113"/>
                  </a:lnTo>
                  <a:lnTo>
                    <a:pt x="29" y="116"/>
                  </a:lnTo>
                  <a:lnTo>
                    <a:pt x="29" y="117"/>
                  </a:lnTo>
                  <a:lnTo>
                    <a:pt x="30" y="117"/>
                  </a:lnTo>
                  <a:lnTo>
                    <a:pt x="33" y="117"/>
                  </a:lnTo>
                  <a:lnTo>
                    <a:pt x="34" y="117"/>
                  </a:lnTo>
                  <a:lnTo>
                    <a:pt x="35" y="117"/>
                  </a:lnTo>
                  <a:lnTo>
                    <a:pt x="39" y="119"/>
                  </a:lnTo>
                  <a:lnTo>
                    <a:pt x="46" y="120"/>
                  </a:lnTo>
                  <a:lnTo>
                    <a:pt x="52" y="123"/>
                  </a:lnTo>
                  <a:lnTo>
                    <a:pt x="59" y="127"/>
                  </a:lnTo>
                  <a:lnTo>
                    <a:pt x="66" y="131"/>
                  </a:lnTo>
                  <a:lnTo>
                    <a:pt x="74" y="136"/>
                  </a:lnTo>
                  <a:lnTo>
                    <a:pt x="82" y="140"/>
                  </a:lnTo>
                  <a:lnTo>
                    <a:pt x="87" y="144"/>
                  </a:lnTo>
                  <a:lnTo>
                    <a:pt x="90" y="144"/>
                  </a:lnTo>
                  <a:lnTo>
                    <a:pt x="93" y="145"/>
                  </a:lnTo>
                  <a:lnTo>
                    <a:pt x="97" y="145"/>
                  </a:lnTo>
                  <a:lnTo>
                    <a:pt x="99" y="144"/>
                  </a:lnTo>
                  <a:lnTo>
                    <a:pt x="101" y="140"/>
                  </a:lnTo>
                  <a:lnTo>
                    <a:pt x="104" y="139"/>
                  </a:lnTo>
                  <a:lnTo>
                    <a:pt x="107" y="139"/>
                  </a:lnTo>
                  <a:lnTo>
                    <a:pt x="109" y="137"/>
                  </a:lnTo>
                  <a:lnTo>
                    <a:pt x="112" y="137"/>
                  </a:lnTo>
                  <a:lnTo>
                    <a:pt x="116" y="137"/>
                  </a:lnTo>
                  <a:lnTo>
                    <a:pt x="119" y="139"/>
                  </a:lnTo>
                  <a:lnTo>
                    <a:pt x="122" y="139"/>
                  </a:lnTo>
                  <a:close/>
                </a:path>
              </a:pathLst>
            </a:custGeom>
            <a:solidFill>
              <a:srgbClr val="0C0000"/>
            </a:solidFill>
            <a:ln w="9525">
              <a:noFill/>
              <a:round/>
              <a:headEnd/>
              <a:tailEnd/>
            </a:ln>
          </p:spPr>
          <p:txBody>
            <a:bodyPr/>
            <a:lstStyle/>
            <a:p>
              <a:endParaRPr lang="en-CA"/>
            </a:p>
          </p:txBody>
        </p:sp>
      </p:grpSp>
      <p:pic>
        <p:nvPicPr>
          <p:cNvPr id="12299" name="Picture 58" descr="pe01659_"/>
          <p:cNvPicPr>
            <a:picLocks noChangeAspect="1" noChangeArrowheads="1"/>
          </p:cNvPicPr>
          <p:nvPr/>
        </p:nvPicPr>
        <p:blipFill>
          <a:blip r:embed="rId2"/>
          <a:srcRect/>
          <a:stretch>
            <a:fillRect/>
          </a:stretch>
        </p:blipFill>
        <p:spPr bwMode="auto">
          <a:xfrm>
            <a:off x="1746250" y="5086350"/>
            <a:ext cx="685800" cy="725488"/>
          </a:xfrm>
          <a:prstGeom prst="rect">
            <a:avLst/>
          </a:prstGeom>
          <a:noFill/>
          <a:ln w="9525">
            <a:noFill/>
            <a:miter lim="800000"/>
            <a:headEnd/>
            <a:tailEnd/>
          </a:ln>
        </p:spPr>
      </p:pic>
      <p:grpSp>
        <p:nvGrpSpPr>
          <p:cNvPr id="12300" name="Group 59"/>
          <p:cNvGrpSpPr>
            <a:grpSpLocks/>
          </p:cNvGrpSpPr>
          <p:nvPr/>
        </p:nvGrpSpPr>
        <p:grpSpPr bwMode="auto">
          <a:xfrm>
            <a:off x="3886200" y="4000500"/>
            <a:ext cx="704850" cy="2095500"/>
            <a:chOff x="2448" y="2520"/>
            <a:chExt cx="444" cy="1320"/>
          </a:xfrm>
        </p:grpSpPr>
        <p:sp>
          <p:nvSpPr>
            <p:cNvPr id="12301" name="Freeform 60"/>
            <p:cNvSpPr>
              <a:spLocks/>
            </p:cNvSpPr>
            <p:nvPr/>
          </p:nvSpPr>
          <p:spPr bwMode="auto">
            <a:xfrm flipH="1">
              <a:off x="2470" y="2636"/>
              <a:ext cx="406" cy="523"/>
            </a:xfrm>
            <a:custGeom>
              <a:avLst/>
              <a:gdLst>
                <a:gd name="T0" fmla="*/ 19 w 1865"/>
                <a:gd name="T1" fmla="*/ 0 h 1394"/>
                <a:gd name="T2" fmla="*/ 12 w 1865"/>
                <a:gd name="T3" fmla="*/ 10 h 1394"/>
                <a:gd name="T4" fmla="*/ 8 w 1865"/>
                <a:gd name="T5" fmla="*/ 14 h 1394"/>
                <a:gd name="T6" fmla="*/ 6 w 1865"/>
                <a:gd name="T7" fmla="*/ 30 h 1394"/>
                <a:gd name="T8" fmla="*/ 1 w 1865"/>
                <a:gd name="T9" fmla="*/ 46 h 1394"/>
                <a:gd name="T10" fmla="*/ 3 w 1865"/>
                <a:gd name="T11" fmla="*/ 55 h 1394"/>
                <a:gd name="T12" fmla="*/ 0 w 1865"/>
                <a:gd name="T13" fmla="*/ 72 h 1394"/>
                <a:gd name="T14" fmla="*/ 3 w 1865"/>
                <a:gd name="T15" fmla="*/ 74 h 1394"/>
                <a:gd name="T16" fmla="*/ 5 w 1865"/>
                <a:gd name="T17" fmla="*/ 72 h 1394"/>
                <a:gd name="T18" fmla="*/ 7 w 1865"/>
                <a:gd name="T19" fmla="*/ 68 h 1394"/>
                <a:gd name="T20" fmla="*/ 7 w 1865"/>
                <a:gd name="T21" fmla="*/ 54 h 1394"/>
                <a:gd name="T22" fmla="*/ 10 w 1865"/>
                <a:gd name="T23" fmla="*/ 52 h 1394"/>
                <a:gd name="T24" fmla="*/ 14 w 1865"/>
                <a:gd name="T25" fmla="*/ 51 h 1394"/>
                <a:gd name="T26" fmla="*/ 19 w 1865"/>
                <a:gd name="T27" fmla="*/ 42 h 1394"/>
                <a:gd name="T28" fmla="*/ 19 w 1865"/>
                <a:gd name="T29" fmla="*/ 0 h 1394"/>
                <a:gd name="T30" fmla="*/ 19 w 1865"/>
                <a:gd name="T31" fmla="*/ 0 h 1394"/>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1865"/>
                <a:gd name="T49" fmla="*/ 0 h 1394"/>
                <a:gd name="T50" fmla="*/ 1865 w 1865"/>
                <a:gd name="T51" fmla="*/ 1394 h 1394"/>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1865" h="1394">
                  <a:moveTo>
                    <a:pt x="1852" y="0"/>
                  </a:moveTo>
                  <a:lnTo>
                    <a:pt x="1135" y="192"/>
                  </a:lnTo>
                  <a:lnTo>
                    <a:pt x="740" y="270"/>
                  </a:lnTo>
                  <a:lnTo>
                    <a:pt x="567" y="572"/>
                  </a:lnTo>
                  <a:lnTo>
                    <a:pt x="118" y="873"/>
                  </a:lnTo>
                  <a:lnTo>
                    <a:pt x="329" y="1044"/>
                  </a:lnTo>
                  <a:lnTo>
                    <a:pt x="0" y="1363"/>
                  </a:lnTo>
                  <a:lnTo>
                    <a:pt x="249" y="1394"/>
                  </a:lnTo>
                  <a:lnTo>
                    <a:pt x="510" y="1367"/>
                  </a:lnTo>
                  <a:lnTo>
                    <a:pt x="721" y="1287"/>
                  </a:lnTo>
                  <a:lnTo>
                    <a:pt x="683" y="1013"/>
                  </a:lnTo>
                  <a:lnTo>
                    <a:pt x="951" y="987"/>
                  </a:lnTo>
                  <a:lnTo>
                    <a:pt x="1354" y="956"/>
                  </a:lnTo>
                  <a:lnTo>
                    <a:pt x="1865" y="806"/>
                  </a:lnTo>
                  <a:lnTo>
                    <a:pt x="1852" y="0"/>
                  </a:lnTo>
                  <a:close/>
                </a:path>
              </a:pathLst>
            </a:custGeom>
            <a:solidFill>
              <a:srgbClr val="9CB8FF"/>
            </a:solidFill>
            <a:ln w="9525">
              <a:noFill/>
              <a:round/>
              <a:headEnd/>
              <a:tailEnd/>
            </a:ln>
          </p:spPr>
          <p:txBody>
            <a:bodyPr/>
            <a:lstStyle/>
            <a:p>
              <a:endParaRPr lang="en-CA"/>
            </a:p>
          </p:txBody>
        </p:sp>
        <p:sp>
          <p:nvSpPr>
            <p:cNvPr id="12302" name="Freeform 61"/>
            <p:cNvSpPr>
              <a:spLocks/>
            </p:cNvSpPr>
            <p:nvPr/>
          </p:nvSpPr>
          <p:spPr bwMode="auto">
            <a:xfrm flipH="1">
              <a:off x="2596" y="2691"/>
              <a:ext cx="171" cy="446"/>
            </a:xfrm>
            <a:custGeom>
              <a:avLst/>
              <a:gdLst>
                <a:gd name="T0" fmla="*/ 3 w 787"/>
                <a:gd name="T1" fmla="*/ 3 h 1191"/>
                <a:gd name="T2" fmla="*/ 4 w 787"/>
                <a:gd name="T3" fmla="*/ 2 h 1191"/>
                <a:gd name="T4" fmla="*/ 5 w 787"/>
                <a:gd name="T5" fmla="*/ 1 h 1191"/>
                <a:gd name="T6" fmla="*/ 5 w 787"/>
                <a:gd name="T7" fmla="*/ 0 h 1191"/>
                <a:gd name="T8" fmla="*/ 6 w 787"/>
                <a:gd name="T9" fmla="*/ 0 h 1191"/>
                <a:gd name="T10" fmla="*/ 7 w 787"/>
                <a:gd name="T11" fmla="*/ 4 h 1191"/>
                <a:gd name="T12" fmla="*/ 3 w 787"/>
                <a:gd name="T13" fmla="*/ 14 h 1191"/>
                <a:gd name="T14" fmla="*/ 3 w 787"/>
                <a:gd name="T15" fmla="*/ 21 h 1191"/>
                <a:gd name="T16" fmla="*/ 3 w 787"/>
                <a:gd name="T17" fmla="*/ 22 h 1191"/>
                <a:gd name="T18" fmla="*/ 3 w 787"/>
                <a:gd name="T19" fmla="*/ 24 h 1191"/>
                <a:gd name="T20" fmla="*/ 2 w 787"/>
                <a:gd name="T21" fmla="*/ 24 h 1191"/>
                <a:gd name="T22" fmla="*/ 2 w 787"/>
                <a:gd name="T23" fmla="*/ 25 h 1191"/>
                <a:gd name="T24" fmla="*/ 2 w 787"/>
                <a:gd name="T25" fmla="*/ 26 h 1191"/>
                <a:gd name="T26" fmla="*/ 1 w 787"/>
                <a:gd name="T27" fmla="*/ 33 h 1191"/>
                <a:gd name="T28" fmla="*/ 1 w 787"/>
                <a:gd name="T29" fmla="*/ 41 h 1191"/>
                <a:gd name="T30" fmla="*/ 1 w 787"/>
                <a:gd name="T31" fmla="*/ 42 h 1191"/>
                <a:gd name="T32" fmla="*/ 1 w 787"/>
                <a:gd name="T33" fmla="*/ 42 h 1191"/>
                <a:gd name="T34" fmla="*/ 2 w 787"/>
                <a:gd name="T35" fmla="*/ 42 h 1191"/>
                <a:gd name="T36" fmla="*/ 2 w 787"/>
                <a:gd name="T37" fmla="*/ 41 h 1191"/>
                <a:gd name="T38" fmla="*/ 3 w 787"/>
                <a:gd name="T39" fmla="*/ 41 h 1191"/>
                <a:gd name="T40" fmla="*/ 2 w 787"/>
                <a:gd name="T41" fmla="*/ 43 h 1191"/>
                <a:gd name="T42" fmla="*/ 2 w 787"/>
                <a:gd name="T43" fmla="*/ 45 h 1191"/>
                <a:gd name="T44" fmla="*/ 3 w 787"/>
                <a:gd name="T45" fmla="*/ 45 h 1191"/>
                <a:gd name="T46" fmla="*/ 4 w 787"/>
                <a:gd name="T47" fmla="*/ 43 h 1191"/>
                <a:gd name="T48" fmla="*/ 5 w 787"/>
                <a:gd name="T49" fmla="*/ 42 h 1191"/>
                <a:gd name="T50" fmla="*/ 6 w 787"/>
                <a:gd name="T51" fmla="*/ 42 h 1191"/>
                <a:gd name="T52" fmla="*/ 7 w 787"/>
                <a:gd name="T53" fmla="*/ 42 h 1191"/>
                <a:gd name="T54" fmla="*/ 8 w 787"/>
                <a:gd name="T55" fmla="*/ 45 h 1191"/>
                <a:gd name="T56" fmla="*/ 7 w 787"/>
                <a:gd name="T57" fmla="*/ 46 h 1191"/>
                <a:gd name="T58" fmla="*/ 6 w 787"/>
                <a:gd name="T59" fmla="*/ 46 h 1191"/>
                <a:gd name="T60" fmla="*/ 5 w 787"/>
                <a:gd name="T61" fmla="*/ 46 h 1191"/>
                <a:gd name="T62" fmla="*/ 4 w 787"/>
                <a:gd name="T63" fmla="*/ 47 h 1191"/>
                <a:gd name="T64" fmla="*/ 3 w 787"/>
                <a:gd name="T65" fmla="*/ 48 h 1191"/>
                <a:gd name="T66" fmla="*/ 4 w 787"/>
                <a:gd name="T67" fmla="*/ 49 h 1191"/>
                <a:gd name="T68" fmla="*/ 4 w 787"/>
                <a:gd name="T69" fmla="*/ 51 h 1191"/>
                <a:gd name="T70" fmla="*/ 3 w 787"/>
                <a:gd name="T71" fmla="*/ 54 h 1191"/>
                <a:gd name="T72" fmla="*/ 3 w 787"/>
                <a:gd name="T73" fmla="*/ 56 h 1191"/>
                <a:gd name="T74" fmla="*/ 3 w 787"/>
                <a:gd name="T75" fmla="*/ 58 h 1191"/>
                <a:gd name="T76" fmla="*/ 3 w 787"/>
                <a:gd name="T77" fmla="*/ 61 h 1191"/>
                <a:gd name="T78" fmla="*/ 1 w 787"/>
                <a:gd name="T79" fmla="*/ 59 h 1191"/>
                <a:gd name="T80" fmla="*/ 1 w 787"/>
                <a:gd name="T81" fmla="*/ 55 h 1191"/>
                <a:gd name="T82" fmla="*/ 0 w 787"/>
                <a:gd name="T83" fmla="*/ 48 h 1191"/>
                <a:gd name="T84" fmla="*/ 0 w 787"/>
                <a:gd name="T85" fmla="*/ 41 h 1191"/>
                <a:gd name="T86" fmla="*/ 0 w 787"/>
                <a:gd name="T87" fmla="*/ 34 h 1191"/>
                <a:gd name="T88" fmla="*/ 0 w 787"/>
                <a:gd name="T89" fmla="*/ 27 h 1191"/>
                <a:gd name="T90" fmla="*/ 0 w 787"/>
                <a:gd name="T91" fmla="*/ 21 h 1191"/>
                <a:gd name="T92" fmla="*/ 1 w 787"/>
                <a:gd name="T93" fmla="*/ 18 h 1191"/>
                <a:gd name="T94" fmla="*/ 1 w 787"/>
                <a:gd name="T95" fmla="*/ 15 h 1191"/>
                <a:gd name="T96" fmla="*/ 2 w 787"/>
                <a:gd name="T97" fmla="*/ 11 h 1191"/>
                <a:gd name="T98" fmla="*/ 2 w 787"/>
                <a:gd name="T99" fmla="*/ 8 h 1191"/>
                <a:gd name="T100" fmla="*/ 3 w 787"/>
                <a:gd name="T101" fmla="*/ 4 h 1191"/>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787"/>
                <a:gd name="T154" fmla="*/ 0 h 1191"/>
                <a:gd name="T155" fmla="*/ 787 w 787"/>
                <a:gd name="T156" fmla="*/ 1191 h 1191"/>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787" h="1191">
                  <a:moveTo>
                    <a:pt x="242" y="86"/>
                  </a:moveTo>
                  <a:lnTo>
                    <a:pt x="264" y="74"/>
                  </a:lnTo>
                  <a:lnTo>
                    <a:pt x="289" y="65"/>
                  </a:lnTo>
                  <a:lnTo>
                    <a:pt x="316" y="55"/>
                  </a:lnTo>
                  <a:lnTo>
                    <a:pt x="342" y="50"/>
                  </a:lnTo>
                  <a:lnTo>
                    <a:pt x="371" y="40"/>
                  </a:lnTo>
                  <a:lnTo>
                    <a:pt x="397" y="34"/>
                  </a:lnTo>
                  <a:lnTo>
                    <a:pt x="426" y="31"/>
                  </a:lnTo>
                  <a:lnTo>
                    <a:pt x="456" y="25"/>
                  </a:lnTo>
                  <a:lnTo>
                    <a:pt x="483" y="21"/>
                  </a:lnTo>
                  <a:lnTo>
                    <a:pt x="512" y="15"/>
                  </a:lnTo>
                  <a:lnTo>
                    <a:pt x="538" y="12"/>
                  </a:lnTo>
                  <a:lnTo>
                    <a:pt x="569" y="10"/>
                  </a:lnTo>
                  <a:lnTo>
                    <a:pt x="593" y="6"/>
                  </a:lnTo>
                  <a:lnTo>
                    <a:pt x="622" y="4"/>
                  </a:lnTo>
                  <a:lnTo>
                    <a:pt x="646" y="0"/>
                  </a:lnTo>
                  <a:lnTo>
                    <a:pt x="675" y="0"/>
                  </a:lnTo>
                  <a:lnTo>
                    <a:pt x="686" y="86"/>
                  </a:lnTo>
                  <a:lnTo>
                    <a:pt x="369" y="124"/>
                  </a:lnTo>
                  <a:lnTo>
                    <a:pt x="460" y="135"/>
                  </a:lnTo>
                  <a:lnTo>
                    <a:pt x="245" y="265"/>
                  </a:lnTo>
                  <a:lnTo>
                    <a:pt x="396" y="246"/>
                  </a:lnTo>
                  <a:lnTo>
                    <a:pt x="166" y="400"/>
                  </a:lnTo>
                  <a:lnTo>
                    <a:pt x="302" y="403"/>
                  </a:lnTo>
                  <a:lnTo>
                    <a:pt x="291" y="409"/>
                  </a:lnTo>
                  <a:lnTo>
                    <a:pt x="283" y="417"/>
                  </a:lnTo>
                  <a:lnTo>
                    <a:pt x="272" y="422"/>
                  </a:lnTo>
                  <a:lnTo>
                    <a:pt x="262" y="430"/>
                  </a:lnTo>
                  <a:lnTo>
                    <a:pt x="253" y="436"/>
                  </a:lnTo>
                  <a:lnTo>
                    <a:pt x="243" y="445"/>
                  </a:lnTo>
                  <a:lnTo>
                    <a:pt x="232" y="451"/>
                  </a:lnTo>
                  <a:lnTo>
                    <a:pt x="223" y="459"/>
                  </a:lnTo>
                  <a:lnTo>
                    <a:pt x="211" y="462"/>
                  </a:lnTo>
                  <a:lnTo>
                    <a:pt x="202" y="468"/>
                  </a:lnTo>
                  <a:lnTo>
                    <a:pt x="188" y="476"/>
                  </a:lnTo>
                  <a:lnTo>
                    <a:pt x="181" y="481"/>
                  </a:lnTo>
                  <a:lnTo>
                    <a:pt x="169" y="485"/>
                  </a:lnTo>
                  <a:lnTo>
                    <a:pt x="158" y="493"/>
                  </a:lnTo>
                  <a:lnTo>
                    <a:pt x="148" y="497"/>
                  </a:lnTo>
                  <a:lnTo>
                    <a:pt x="139" y="502"/>
                  </a:lnTo>
                  <a:lnTo>
                    <a:pt x="253" y="523"/>
                  </a:lnTo>
                  <a:lnTo>
                    <a:pt x="127" y="620"/>
                  </a:lnTo>
                  <a:lnTo>
                    <a:pt x="108" y="706"/>
                  </a:lnTo>
                  <a:lnTo>
                    <a:pt x="238" y="689"/>
                  </a:lnTo>
                  <a:lnTo>
                    <a:pt x="110" y="787"/>
                  </a:lnTo>
                  <a:lnTo>
                    <a:pt x="103" y="793"/>
                  </a:lnTo>
                  <a:lnTo>
                    <a:pt x="103" y="801"/>
                  </a:lnTo>
                  <a:lnTo>
                    <a:pt x="107" y="801"/>
                  </a:lnTo>
                  <a:lnTo>
                    <a:pt x="112" y="801"/>
                  </a:lnTo>
                  <a:lnTo>
                    <a:pt x="118" y="801"/>
                  </a:lnTo>
                  <a:lnTo>
                    <a:pt x="129" y="803"/>
                  </a:lnTo>
                  <a:lnTo>
                    <a:pt x="139" y="801"/>
                  </a:lnTo>
                  <a:lnTo>
                    <a:pt x="150" y="801"/>
                  </a:lnTo>
                  <a:lnTo>
                    <a:pt x="166" y="799"/>
                  </a:lnTo>
                  <a:lnTo>
                    <a:pt x="181" y="797"/>
                  </a:lnTo>
                  <a:lnTo>
                    <a:pt x="196" y="793"/>
                  </a:lnTo>
                  <a:lnTo>
                    <a:pt x="213" y="789"/>
                  </a:lnTo>
                  <a:lnTo>
                    <a:pt x="232" y="786"/>
                  </a:lnTo>
                  <a:lnTo>
                    <a:pt x="253" y="780"/>
                  </a:lnTo>
                  <a:lnTo>
                    <a:pt x="243" y="787"/>
                  </a:lnTo>
                  <a:lnTo>
                    <a:pt x="230" y="797"/>
                  </a:lnTo>
                  <a:lnTo>
                    <a:pt x="215" y="808"/>
                  </a:lnTo>
                  <a:lnTo>
                    <a:pt x="202" y="822"/>
                  </a:lnTo>
                  <a:lnTo>
                    <a:pt x="188" y="833"/>
                  </a:lnTo>
                  <a:lnTo>
                    <a:pt x="177" y="848"/>
                  </a:lnTo>
                  <a:lnTo>
                    <a:pt x="171" y="862"/>
                  </a:lnTo>
                  <a:lnTo>
                    <a:pt x="173" y="875"/>
                  </a:lnTo>
                  <a:lnTo>
                    <a:pt x="205" y="858"/>
                  </a:lnTo>
                  <a:lnTo>
                    <a:pt x="242" y="846"/>
                  </a:lnTo>
                  <a:lnTo>
                    <a:pt x="276" y="835"/>
                  </a:lnTo>
                  <a:lnTo>
                    <a:pt x="316" y="827"/>
                  </a:lnTo>
                  <a:lnTo>
                    <a:pt x="352" y="820"/>
                  </a:lnTo>
                  <a:lnTo>
                    <a:pt x="392" y="818"/>
                  </a:lnTo>
                  <a:lnTo>
                    <a:pt x="430" y="812"/>
                  </a:lnTo>
                  <a:lnTo>
                    <a:pt x="470" y="810"/>
                  </a:lnTo>
                  <a:lnTo>
                    <a:pt x="508" y="808"/>
                  </a:lnTo>
                  <a:lnTo>
                    <a:pt x="546" y="806"/>
                  </a:lnTo>
                  <a:lnTo>
                    <a:pt x="584" y="803"/>
                  </a:lnTo>
                  <a:lnTo>
                    <a:pt x="624" y="801"/>
                  </a:lnTo>
                  <a:lnTo>
                    <a:pt x="658" y="797"/>
                  </a:lnTo>
                  <a:lnTo>
                    <a:pt x="694" y="793"/>
                  </a:lnTo>
                  <a:lnTo>
                    <a:pt x="728" y="787"/>
                  </a:lnTo>
                  <a:lnTo>
                    <a:pt x="764" y="780"/>
                  </a:lnTo>
                  <a:lnTo>
                    <a:pt x="787" y="858"/>
                  </a:lnTo>
                  <a:lnTo>
                    <a:pt x="753" y="865"/>
                  </a:lnTo>
                  <a:lnTo>
                    <a:pt x="719" y="871"/>
                  </a:lnTo>
                  <a:lnTo>
                    <a:pt x="685" y="873"/>
                  </a:lnTo>
                  <a:lnTo>
                    <a:pt x="650" y="879"/>
                  </a:lnTo>
                  <a:lnTo>
                    <a:pt x="614" y="879"/>
                  </a:lnTo>
                  <a:lnTo>
                    <a:pt x="576" y="881"/>
                  </a:lnTo>
                  <a:lnTo>
                    <a:pt x="540" y="881"/>
                  </a:lnTo>
                  <a:lnTo>
                    <a:pt x="504" y="883"/>
                  </a:lnTo>
                  <a:lnTo>
                    <a:pt x="466" y="883"/>
                  </a:lnTo>
                  <a:lnTo>
                    <a:pt x="430" y="884"/>
                  </a:lnTo>
                  <a:lnTo>
                    <a:pt x="394" y="886"/>
                  </a:lnTo>
                  <a:lnTo>
                    <a:pt x="358" y="890"/>
                  </a:lnTo>
                  <a:lnTo>
                    <a:pt x="321" y="896"/>
                  </a:lnTo>
                  <a:lnTo>
                    <a:pt x="289" y="905"/>
                  </a:lnTo>
                  <a:lnTo>
                    <a:pt x="255" y="913"/>
                  </a:lnTo>
                  <a:lnTo>
                    <a:pt x="226" y="928"/>
                  </a:lnTo>
                  <a:lnTo>
                    <a:pt x="234" y="960"/>
                  </a:lnTo>
                  <a:lnTo>
                    <a:pt x="365" y="934"/>
                  </a:lnTo>
                  <a:lnTo>
                    <a:pt x="361" y="949"/>
                  </a:lnTo>
                  <a:lnTo>
                    <a:pt x="356" y="964"/>
                  </a:lnTo>
                  <a:lnTo>
                    <a:pt x="352" y="979"/>
                  </a:lnTo>
                  <a:lnTo>
                    <a:pt x="346" y="997"/>
                  </a:lnTo>
                  <a:lnTo>
                    <a:pt x="339" y="1010"/>
                  </a:lnTo>
                  <a:lnTo>
                    <a:pt x="333" y="1027"/>
                  </a:lnTo>
                  <a:lnTo>
                    <a:pt x="325" y="1040"/>
                  </a:lnTo>
                  <a:lnTo>
                    <a:pt x="320" y="1057"/>
                  </a:lnTo>
                  <a:lnTo>
                    <a:pt x="310" y="1071"/>
                  </a:lnTo>
                  <a:lnTo>
                    <a:pt x="300" y="1086"/>
                  </a:lnTo>
                  <a:lnTo>
                    <a:pt x="291" y="1099"/>
                  </a:lnTo>
                  <a:lnTo>
                    <a:pt x="285" y="1113"/>
                  </a:lnTo>
                  <a:lnTo>
                    <a:pt x="274" y="1126"/>
                  </a:lnTo>
                  <a:lnTo>
                    <a:pt x="264" y="1141"/>
                  </a:lnTo>
                  <a:lnTo>
                    <a:pt x="255" y="1154"/>
                  </a:lnTo>
                  <a:lnTo>
                    <a:pt x="245" y="1168"/>
                  </a:lnTo>
                  <a:lnTo>
                    <a:pt x="185" y="1191"/>
                  </a:lnTo>
                  <a:lnTo>
                    <a:pt x="118" y="1130"/>
                  </a:lnTo>
                  <a:lnTo>
                    <a:pt x="127" y="1126"/>
                  </a:lnTo>
                  <a:lnTo>
                    <a:pt x="103" y="1084"/>
                  </a:lnTo>
                  <a:lnTo>
                    <a:pt x="84" y="1044"/>
                  </a:lnTo>
                  <a:lnTo>
                    <a:pt x="67" y="1000"/>
                  </a:lnTo>
                  <a:lnTo>
                    <a:pt x="55" y="960"/>
                  </a:lnTo>
                  <a:lnTo>
                    <a:pt x="44" y="915"/>
                  </a:lnTo>
                  <a:lnTo>
                    <a:pt x="36" y="871"/>
                  </a:lnTo>
                  <a:lnTo>
                    <a:pt x="31" y="825"/>
                  </a:lnTo>
                  <a:lnTo>
                    <a:pt x="27" y="782"/>
                  </a:lnTo>
                  <a:lnTo>
                    <a:pt x="23" y="736"/>
                  </a:lnTo>
                  <a:lnTo>
                    <a:pt x="21" y="690"/>
                  </a:lnTo>
                  <a:lnTo>
                    <a:pt x="17" y="643"/>
                  </a:lnTo>
                  <a:lnTo>
                    <a:pt x="15" y="597"/>
                  </a:lnTo>
                  <a:lnTo>
                    <a:pt x="13" y="552"/>
                  </a:lnTo>
                  <a:lnTo>
                    <a:pt x="10" y="506"/>
                  </a:lnTo>
                  <a:lnTo>
                    <a:pt x="6" y="460"/>
                  </a:lnTo>
                  <a:lnTo>
                    <a:pt x="0" y="419"/>
                  </a:lnTo>
                  <a:lnTo>
                    <a:pt x="19" y="403"/>
                  </a:lnTo>
                  <a:lnTo>
                    <a:pt x="38" y="386"/>
                  </a:lnTo>
                  <a:lnTo>
                    <a:pt x="55" y="367"/>
                  </a:lnTo>
                  <a:lnTo>
                    <a:pt x="72" y="350"/>
                  </a:lnTo>
                  <a:lnTo>
                    <a:pt x="86" y="329"/>
                  </a:lnTo>
                  <a:lnTo>
                    <a:pt x="99" y="308"/>
                  </a:lnTo>
                  <a:lnTo>
                    <a:pt x="112" y="285"/>
                  </a:lnTo>
                  <a:lnTo>
                    <a:pt x="127" y="263"/>
                  </a:lnTo>
                  <a:lnTo>
                    <a:pt x="141" y="238"/>
                  </a:lnTo>
                  <a:lnTo>
                    <a:pt x="152" y="215"/>
                  </a:lnTo>
                  <a:lnTo>
                    <a:pt x="166" y="192"/>
                  </a:lnTo>
                  <a:lnTo>
                    <a:pt x="181" y="169"/>
                  </a:lnTo>
                  <a:lnTo>
                    <a:pt x="194" y="147"/>
                  </a:lnTo>
                  <a:lnTo>
                    <a:pt x="207" y="126"/>
                  </a:lnTo>
                  <a:lnTo>
                    <a:pt x="223" y="103"/>
                  </a:lnTo>
                  <a:lnTo>
                    <a:pt x="242" y="86"/>
                  </a:lnTo>
                  <a:close/>
                </a:path>
              </a:pathLst>
            </a:custGeom>
            <a:solidFill>
              <a:srgbClr val="000000"/>
            </a:solidFill>
            <a:ln w="9525">
              <a:noFill/>
              <a:round/>
              <a:headEnd/>
              <a:tailEnd/>
            </a:ln>
          </p:spPr>
          <p:txBody>
            <a:bodyPr/>
            <a:lstStyle/>
            <a:p>
              <a:endParaRPr lang="en-CA"/>
            </a:p>
          </p:txBody>
        </p:sp>
        <p:sp>
          <p:nvSpPr>
            <p:cNvPr id="12303" name="Freeform 62"/>
            <p:cNvSpPr>
              <a:spLocks/>
            </p:cNvSpPr>
            <p:nvPr/>
          </p:nvSpPr>
          <p:spPr bwMode="auto">
            <a:xfrm flipH="1">
              <a:off x="2448" y="2520"/>
              <a:ext cx="182" cy="711"/>
            </a:xfrm>
            <a:custGeom>
              <a:avLst/>
              <a:gdLst>
                <a:gd name="T0" fmla="*/ 9 w 837"/>
                <a:gd name="T1" fmla="*/ 23 h 1898"/>
                <a:gd name="T2" fmla="*/ 8 w 837"/>
                <a:gd name="T3" fmla="*/ 56 h 1898"/>
                <a:gd name="T4" fmla="*/ 8 w 837"/>
                <a:gd name="T5" fmla="*/ 88 h 1898"/>
                <a:gd name="T6" fmla="*/ 7 w 837"/>
                <a:gd name="T7" fmla="*/ 95 h 1898"/>
                <a:gd name="T8" fmla="*/ 7 w 837"/>
                <a:gd name="T9" fmla="*/ 83 h 1898"/>
                <a:gd name="T10" fmla="*/ 7 w 837"/>
                <a:gd name="T11" fmla="*/ 70 h 1898"/>
                <a:gd name="T12" fmla="*/ 7 w 837"/>
                <a:gd name="T13" fmla="*/ 62 h 1898"/>
                <a:gd name="T14" fmla="*/ 5 w 837"/>
                <a:gd name="T15" fmla="*/ 66 h 1898"/>
                <a:gd name="T16" fmla="*/ 3 w 837"/>
                <a:gd name="T17" fmla="*/ 68 h 1898"/>
                <a:gd name="T18" fmla="*/ 1 w 837"/>
                <a:gd name="T19" fmla="*/ 70 h 1898"/>
                <a:gd name="T20" fmla="*/ 2 w 837"/>
                <a:gd name="T21" fmla="*/ 64 h 1898"/>
                <a:gd name="T22" fmla="*/ 4 w 837"/>
                <a:gd name="T23" fmla="*/ 63 h 1898"/>
                <a:gd name="T24" fmla="*/ 5 w 837"/>
                <a:gd name="T25" fmla="*/ 60 h 1898"/>
                <a:gd name="T26" fmla="*/ 6 w 837"/>
                <a:gd name="T27" fmla="*/ 58 h 1898"/>
                <a:gd name="T28" fmla="*/ 4 w 837"/>
                <a:gd name="T29" fmla="*/ 59 h 1898"/>
                <a:gd name="T30" fmla="*/ 3 w 837"/>
                <a:gd name="T31" fmla="*/ 60 h 1898"/>
                <a:gd name="T32" fmla="*/ 2 w 837"/>
                <a:gd name="T33" fmla="*/ 59 h 1898"/>
                <a:gd name="T34" fmla="*/ 3 w 837"/>
                <a:gd name="T35" fmla="*/ 57 h 1898"/>
                <a:gd name="T36" fmla="*/ 5 w 837"/>
                <a:gd name="T37" fmla="*/ 54 h 1898"/>
                <a:gd name="T38" fmla="*/ 6 w 837"/>
                <a:gd name="T39" fmla="*/ 51 h 1898"/>
                <a:gd name="T40" fmla="*/ 6 w 837"/>
                <a:gd name="T41" fmla="*/ 49 h 1898"/>
                <a:gd name="T42" fmla="*/ 4 w 837"/>
                <a:gd name="T43" fmla="*/ 52 h 1898"/>
                <a:gd name="T44" fmla="*/ 2 w 837"/>
                <a:gd name="T45" fmla="*/ 54 h 1898"/>
                <a:gd name="T46" fmla="*/ 3 w 837"/>
                <a:gd name="T47" fmla="*/ 52 h 1898"/>
                <a:gd name="T48" fmla="*/ 4 w 837"/>
                <a:gd name="T49" fmla="*/ 49 h 1898"/>
                <a:gd name="T50" fmla="*/ 6 w 837"/>
                <a:gd name="T51" fmla="*/ 45 h 1898"/>
                <a:gd name="T52" fmla="*/ 7 w 837"/>
                <a:gd name="T53" fmla="*/ 41 h 1898"/>
                <a:gd name="T54" fmla="*/ 5 w 837"/>
                <a:gd name="T55" fmla="*/ 44 h 1898"/>
                <a:gd name="T56" fmla="*/ 4 w 837"/>
                <a:gd name="T57" fmla="*/ 45 h 1898"/>
                <a:gd name="T58" fmla="*/ 3 w 837"/>
                <a:gd name="T59" fmla="*/ 47 h 1898"/>
                <a:gd name="T60" fmla="*/ 6 w 837"/>
                <a:gd name="T61" fmla="*/ 36 h 1898"/>
                <a:gd name="T62" fmla="*/ 4 w 837"/>
                <a:gd name="T63" fmla="*/ 38 h 1898"/>
                <a:gd name="T64" fmla="*/ 3 w 837"/>
                <a:gd name="T65" fmla="*/ 40 h 1898"/>
                <a:gd name="T66" fmla="*/ 2 w 837"/>
                <a:gd name="T67" fmla="*/ 39 h 1898"/>
                <a:gd name="T68" fmla="*/ 4 w 837"/>
                <a:gd name="T69" fmla="*/ 36 h 1898"/>
                <a:gd name="T70" fmla="*/ 5 w 837"/>
                <a:gd name="T71" fmla="*/ 33 h 1898"/>
                <a:gd name="T72" fmla="*/ 7 w 837"/>
                <a:gd name="T73" fmla="*/ 28 h 1898"/>
                <a:gd name="T74" fmla="*/ 5 w 837"/>
                <a:gd name="T75" fmla="*/ 31 h 1898"/>
                <a:gd name="T76" fmla="*/ 4 w 837"/>
                <a:gd name="T77" fmla="*/ 33 h 1898"/>
                <a:gd name="T78" fmla="*/ 2 w 837"/>
                <a:gd name="T79" fmla="*/ 34 h 1898"/>
                <a:gd name="T80" fmla="*/ 4 w 837"/>
                <a:gd name="T81" fmla="*/ 26 h 1898"/>
                <a:gd name="T82" fmla="*/ 3 w 837"/>
                <a:gd name="T83" fmla="*/ 28 h 1898"/>
                <a:gd name="T84" fmla="*/ 2 w 837"/>
                <a:gd name="T85" fmla="*/ 30 h 1898"/>
                <a:gd name="T86" fmla="*/ 2 w 837"/>
                <a:gd name="T87" fmla="*/ 27 h 1898"/>
                <a:gd name="T88" fmla="*/ 1 w 837"/>
                <a:gd name="T89" fmla="*/ 27 h 1898"/>
                <a:gd name="T90" fmla="*/ 1 w 837"/>
                <a:gd name="T91" fmla="*/ 28 h 1898"/>
                <a:gd name="T92" fmla="*/ 0 w 837"/>
                <a:gd name="T93" fmla="*/ 28 h 1898"/>
                <a:gd name="T94" fmla="*/ 1 w 837"/>
                <a:gd name="T95" fmla="*/ 24 h 1898"/>
                <a:gd name="T96" fmla="*/ 3 w 837"/>
                <a:gd name="T97" fmla="*/ 20 h 1898"/>
                <a:gd name="T98" fmla="*/ 6 w 837"/>
                <a:gd name="T99" fmla="*/ 15 h 1898"/>
                <a:gd name="T100" fmla="*/ 7 w 837"/>
                <a:gd name="T101" fmla="*/ 12 h 1898"/>
                <a:gd name="T102" fmla="*/ 8 w 837"/>
                <a:gd name="T103" fmla="*/ 7 h 1898"/>
                <a:gd name="T104" fmla="*/ 8 w 837"/>
                <a:gd name="T105" fmla="*/ 2 h 1898"/>
                <a:gd name="T106" fmla="*/ 8 w 837"/>
                <a:gd name="T107" fmla="*/ 0 h 1898"/>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837"/>
                <a:gd name="T163" fmla="*/ 0 h 1898"/>
                <a:gd name="T164" fmla="*/ 837 w 837"/>
                <a:gd name="T165" fmla="*/ 1898 h 1898"/>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837" h="1898">
                  <a:moveTo>
                    <a:pt x="780" y="0"/>
                  </a:moveTo>
                  <a:lnTo>
                    <a:pt x="799" y="101"/>
                  </a:lnTo>
                  <a:lnTo>
                    <a:pt x="816" y="205"/>
                  </a:lnTo>
                  <a:lnTo>
                    <a:pt x="827" y="318"/>
                  </a:lnTo>
                  <a:lnTo>
                    <a:pt x="835" y="435"/>
                  </a:lnTo>
                  <a:lnTo>
                    <a:pt x="837" y="555"/>
                  </a:lnTo>
                  <a:lnTo>
                    <a:pt x="837" y="681"/>
                  </a:lnTo>
                  <a:lnTo>
                    <a:pt x="833" y="804"/>
                  </a:lnTo>
                  <a:lnTo>
                    <a:pt x="829" y="934"/>
                  </a:lnTo>
                  <a:lnTo>
                    <a:pt x="824" y="1061"/>
                  </a:lnTo>
                  <a:lnTo>
                    <a:pt x="816" y="1188"/>
                  </a:lnTo>
                  <a:lnTo>
                    <a:pt x="806" y="1312"/>
                  </a:lnTo>
                  <a:lnTo>
                    <a:pt x="803" y="1437"/>
                  </a:lnTo>
                  <a:lnTo>
                    <a:pt x="797" y="1557"/>
                  </a:lnTo>
                  <a:lnTo>
                    <a:pt x="795" y="1675"/>
                  </a:lnTo>
                  <a:lnTo>
                    <a:pt x="793" y="1789"/>
                  </a:lnTo>
                  <a:lnTo>
                    <a:pt x="799" y="1898"/>
                  </a:lnTo>
                  <a:lnTo>
                    <a:pt x="711" y="1890"/>
                  </a:lnTo>
                  <a:lnTo>
                    <a:pt x="711" y="1846"/>
                  </a:lnTo>
                  <a:lnTo>
                    <a:pt x="711" y="1803"/>
                  </a:lnTo>
                  <a:lnTo>
                    <a:pt x="713" y="1757"/>
                  </a:lnTo>
                  <a:lnTo>
                    <a:pt x="715" y="1711"/>
                  </a:lnTo>
                  <a:lnTo>
                    <a:pt x="715" y="1666"/>
                  </a:lnTo>
                  <a:lnTo>
                    <a:pt x="717" y="1620"/>
                  </a:lnTo>
                  <a:lnTo>
                    <a:pt x="719" y="1574"/>
                  </a:lnTo>
                  <a:lnTo>
                    <a:pt x="721" y="1529"/>
                  </a:lnTo>
                  <a:lnTo>
                    <a:pt x="721" y="1481"/>
                  </a:lnTo>
                  <a:lnTo>
                    <a:pt x="721" y="1436"/>
                  </a:lnTo>
                  <a:lnTo>
                    <a:pt x="721" y="1390"/>
                  </a:lnTo>
                  <a:lnTo>
                    <a:pt x="721" y="1344"/>
                  </a:lnTo>
                  <a:lnTo>
                    <a:pt x="721" y="1299"/>
                  </a:lnTo>
                  <a:lnTo>
                    <a:pt x="721" y="1253"/>
                  </a:lnTo>
                  <a:lnTo>
                    <a:pt x="721" y="1211"/>
                  </a:lnTo>
                  <a:lnTo>
                    <a:pt x="721" y="1169"/>
                  </a:lnTo>
                  <a:lnTo>
                    <a:pt x="687" y="1185"/>
                  </a:lnTo>
                  <a:lnTo>
                    <a:pt x="651" y="1200"/>
                  </a:lnTo>
                  <a:lnTo>
                    <a:pt x="614" y="1213"/>
                  </a:lnTo>
                  <a:lnTo>
                    <a:pt x="578" y="1228"/>
                  </a:lnTo>
                  <a:lnTo>
                    <a:pt x="540" y="1238"/>
                  </a:lnTo>
                  <a:lnTo>
                    <a:pt x="504" y="1249"/>
                  </a:lnTo>
                  <a:lnTo>
                    <a:pt x="466" y="1259"/>
                  </a:lnTo>
                  <a:lnTo>
                    <a:pt x="430" y="1266"/>
                  </a:lnTo>
                  <a:lnTo>
                    <a:pt x="392" y="1274"/>
                  </a:lnTo>
                  <a:lnTo>
                    <a:pt x="354" y="1282"/>
                  </a:lnTo>
                  <a:lnTo>
                    <a:pt x="316" y="1289"/>
                  </a:lnTo>
                  <a:lnTo>
                    <a:pt x="278" y="1297"/>
                  </a:lnTo>
                  <a:lnTo>
                    <a:pt x="240" y="1301"/>
                  </a:lnTo>
                  <a:lnTo>
                    <a:pt x="202" y="1308"/>
                  </a:lnTo>
                  <a:lnTo>
                    <a:pt x="164" y="1316"/>
                  </a:lnTo>
                  <a:lnTo>
                    <a:pt x="128" y="1323"/>
                  </a:lnTo>
                  <a:lnTo>
                    <a:pt x="107" y="1245"/>
                  </a:lnTo>
                  <a:lnTo>
                    <a:pt x="137" y="1240"/>
                  </a:lnTo>
                  <a:lnTo>
                    <a:pt x="168" y="1236"/>
                  </a:lnTo>
                  <a:lnTo>
                    <a:pt x="200" y="1230"/>
                  </a:lnTo>
                  <a:lnTo>
                    <a:pt x="230" y="1226"/>
                  </a:lnTo>
                  <a:lnTo>
                    <a:pt x="263" y="1221"/>
                  </a:lnTo>
                  <a:lnTo>
                    <a:pt x="293" y="1215"/>
                  </a:lnTo>
                  <a:lnTo>
                    <a:pt x="325" y="1209"/>
                  </a:lnTo>
                  <a:lnTo>
                    <a:pt x="358" y="1204"/>
                  </a:lnTo>
                  <a:lnTo>
                    <a:pt x="388" y="1194"/>
                  </a:lnTo>
                  <a:lnTo>
                    <a:pt x="419" y="1187"/>
                  </a:lnTo>
                  <a:lnTo>
                    <a:pt x="449" y="1177"/>
                  </a:lnTo>
                  <a:lnTo>
                    <a:pt x="479" y="1167"/>
                  </a:lnTo>
                  <a:lnTo>
                    <a:pt x="508" y="1156"/>
                  </a:lnTo>
                  <a:lnTo>
                    <a:pt x="538" y="1145"/>
                  </a:lnTo>
                  <a:lnTo>
                    <a:pt x="569" y="1131"/>
                  </a:lnTo>
                  <a:lnTo>
                    <a:pt x="599" y="1118"/>
                  </a:lnTo>
                  <a:lnTo>
                    <a:pt x="599" y="1093"/>
                  </a:lnTo>
                  <a:lnTo>
                    <a:pt x="573" y="1099"/>
                  </a:lnTo>
                  <a:lnTo>
                    <a:pt x="546" y="1107"/>
                  </a:lnTo>
                  <a:lnTo>
                    <a:pt x="521" y="1112"/>
                  </a:lnTo>
                  <a:lnTo>
                    <a:pt x="495" y="1118"/>
                  </a:lnTo>
                  <a:lnTo>
                    <a:pt x="466" y="1122"/>
                  </a:lnTo>
                  <a:lnTo>
                    <a:pt x="440" y="1126"/>
                  </a:lnTo>
                  <a:lnTo>
                    <a:pt x="413" y="1129"/>
                  </a:lnTo>
                  <a:lnTo>
                    <a:pt x="386" y="1133"/>
                  </a:lnTo>
                  <a:lnTo>
                    <a:pt x="358" y="1133"/>
                  </a:lnTo>
                  <a:lnTo>
                    <a:pt x="331" y="1135"/>
                  </a:lnTo>
                  <a:lnTo>
                    <a:pt x="303" y="1135"/>
                  </a:lnTo>
                  <a:lnTo>
                    <a:pt x="278" y="1137"/>
                  </a:lnTo>
                  <a:lnTo>
                    <a:pt x="249" y="1137"/>
                  </a:lnTo>
                  <a:lnTo>
                    <a:pt x="223" y="1137"/>
                  </a:lnTo>
                  <a:lnTo>
                    <a:pt x="198" y="1137"/>
                  </a:lnTo>
                  <a:lnTo>
                    <a:pt x="173" y="1139"/>
                  </a:lnTo>
                  <a:lnTo>
                    <a:pt x="200" y="1129"/>
                  </a:lnTo>
                  <a:lnTo>
                    <a:pt x="229" y="1120"/>
                  </a:lnTo>
                  <a:lnTo>
                    <a:pt x="257" y="1110"/>
                  </a:lnTo>
                  <a:lnTo>
                    <a:pt x="286" y="1103"/>
                  </a:lnTo>
                  <a:lnTo>
                    <a:pt x="314" y="1093"/>
                  </a:lnTo>
                  <a:lnTo>
                    <a:pt x="341" y="1084"/>
                  </a:lnTo>
                  <a:lnTo>
                    <a:pt x="371" y="1074"/>
                  </a:lnTo>
                  <a:lnTo>
                    <a:pt x="400" y="1065"/>
                  </a:lnTo>
                  <a:lnTo>
                    <a:pt x="428" y="1053"/>
                  </a:lnTo>
                  <a:lnTo>
                    <a:pt x="455" y="1044"/>
                  </a:lnTo>
                  <a:lnTo>
                    <a:pt x="483" y="1032"/>
                  </a:lnTo>
                  <a:lnTo>
                    <a:pt x="512" y="1021"/>
                  </a:lnTo>
                  <a:lnTo>
                    <a:pt x="538" y="1010"/>
                  </a:lnTo>
                  <a:lnTo>
                    <a:pt x="567" y="996"/>
                  </a:lnTo>
                  <a:lnTo>
                    <a:pt x="594" y="985"/>
                  </a:lnTo>
                  <a:lnTo>
                    <a:pt x="622" y="974"/>
                  </a:lnTo>
                  <a:lnTo>
                    <a:pt x="641" y="922"/>
                  </a:lnTo>
                  <a:lnTo>
                    <a:pt x="635" y="922"/>
                  </a:lnTo>
                  <a:lnTo>
                    <a:pt x="624" y="926"/>
                  </a:lnTo>
                  <a:lnTo>
                    <a:pt x="603" y="932"/>
                  </a:lnTo>
                  <a:lnTo>
                    <a:pt x="578" y="941"/>
                  </a:lnTo>
                  <a:lnTo>
                    <a:pt x="548" y="951"/>
                  </a:lnTo>
                  <a:lnTo>
                    <a:pt x="516" y="960"/>
                  </a:lnTo>
                  <a:lnTo>
                    <a:pt x="476" y="972"/>
                  </a:lnTo>
                  <a:lnTo>
                    <a:pt x="438" y="983"/>
                  </a:lnTo>
                  <a:lnTo>
                    <a:pt x="396" y="993"/>
                  </a:lnTo>
                  <a:lnTo>
                    <a:pt x="358" y="1004"/>
                  </a:lnTo>
                  <a:lnTo>
                    <a:pt x="318" y="1013"/>
                  </a:lnTo>
                  <a:lnTo>
                    <a:pt x="280" y="1021"/>
                  </a:lnTo>
                  <a:lnTo>
                    <a:pt x="246" y="1025"/>
                  </a:lnTo>
                  <a:lnTo>
                    <a:pt x="215" y="1029"/>
                  </a:lnTo>
                  <a:lnTo>
                    <a:pt x="187" y="1029"/>
                  </a:lnTo>
                  <a:lnTo>
                    <a:pt x="168" y="1027"/>
                  </a:lnTo>
                  <a:lnTo>
                    <a:pt x="200" y="1013"/>
                  </a:lnTo>
                  <a:lnTo>
                    <a:pt x="230" y="1004"/>
                  </a:lnTo>
                  <a:lnTo>
                    <a:pt x="263" y="993"/>
                  </a:lnTo>
                  <a:lnTo>
                    <a:pt x="295" y="981"/>
                  </a:lnTo>
                  <a:lnTo>
                    <a:pt x="325" y="970"/>
                  </a:lnTo>
                  <a:lnTo>
                    <a:pt x="358" y="958"/>
                  </a:lnTo>
                  <a:lnTo>
                    <a:pt x="388" y="945"/>
                  </a:lnTo>
                  <a:lnTo>
                    <a:pt x="421" y="934"/>
                  </a:lnTo>
                  <a:lnTo>
                    <a:pt x="451" y="918"/>
                  </a:lnTo>
                  <a:lnTo>
                    <a:pt x="481" y="903"/>
                  </a:lnTo>
                  <a:lnTo>
                    <a:pt x="510" y="888"/>
                  </a:lnTo>
                  <a:lnTo>
                    <a:pt x="540" y="875"/>
                  </a:lnTo>
                  <a:lnTo>
                    <a:pt x="569" y="858"/>
                  </a:lnTo>
                  <a:lnTo>
                    <a:pt x="597" y="840"/>
                  </a:lnTo>
                  <a:lnTo>
                    <a:pt x="626" y="823"/>
                  </a:lnTo>
                  <a:lnTo>
                    <a:pt x="656" y="808"/>
                  </a:lnTo>
                  <a:lnTo>
                    <a:pt x="656" y="776"/>
                  </a:lnTo>
                  <a:lnTo>
                    <a:pt x="633" y="785"/>
                  </a:lnTo>
                  <a:lnTo>
                    <a:pt x="609" y="797"/>
                  </a:lnTo>
                  <a:lnTo>
                    <a:pt x="586" y="806"/>
                  </a:lnTo>
                  <a:lnTo>
                    <a:pt x="563" y="816"/>
                  </a:lnTo>
                  <a:lnTo>
                    <a:pt x="538" y="823"/>
                  </a:lnTo>
                  <a:lnTo>
                    <a:pt x="516" y="831"/>
                  </a:lnTo>
                  <a:lnTo>
                    <a:pt x="493" y="839"/>
                  </a:lnTo>
                  <a:lnTo>
                    <a:pt x="470" y="848"/>
                  </a:lnTo>
                  <a:lnTo>
                    <a:pt x="445" y="854"/>
                  </a:lnTo>
                  <a:lnTo>
                    <a:pt x="421" y="861"/>
                  </a:lnTo>
                  <a:lnTo>
                    <a:pt x="396" y="865"/>
                  </a:lnTo>
                  <a:lnTo>
                    <a:pt x="373" y="871"/>
                  </a:lnTo>
                  <a:lnTo>
                    <a:pt x="350" y="877"/>
                  </a:lnTo>
                  <a:lnTo>
                    <a:pt x="325" y="880"/>
                  </a:lnTo>
                  <a:lnTo>
                    <a:pt x="301" y="884"/>
                  </a:lnTo>
                  <a:lnTo>
                    <a:pt x="278" y="888"/>
                  </a:lnTo>
                  <a:lnTo>
                    <a:pt x="652" y="688"/>
                  </a:lnTo>
                  <a:lnTo>
                    <a:pt x="656" y="666"/>
                  </a:lnTo>
                  <a:lnTo>
                    <a:pt x="624" y="673"/>
                  </a:lnTo>
                  <a:lnTo>
                    <a:pt x="594" y="681"/>
                  </a:lnTo>
                  <a:lnTo>
                    <a:pt x="563" y="688"/>
                  </a:lnTo>
                  <a:lnTo>
                    <a:pt x="533" y="698"/>
                  </a:lnTo>
                  <a:lnTo>
                    <a:pt x="500" y="705"/>
                  </a:lnTo>
                  <a:lnTo>
                    <a:pt x="472" y="713"/>
                  </a:lnTo>
                  <a:lnTo>
                    <a:pt x="440" y="721"/>
                  </a:lnTo>
                  <a:lnTo>
                    <a:pt x="411" y="728"/>
                  </a:lnTo>
                  <a:lnTo>
                    <a:pt x="379" y="736"/>
                  </a:lnTo>
                  <a:lnTo>
                    <a:pt x="348" y="742"/>
                  </a:lnTo>
                  <a:lnTo>
                    <a:pt x="318" y="747"/>
                  </a:lnTo>
                  <a:lnTo>
                    <a:pt x="286" y="753"/>
                  </a:lnTo>
                  <a:lnTo>
                    <a:pt x="255" y="759"/>
                  </a:lnTo>
                  <a:lnTo>
                    <a:pt x="223" y="762"/>
                  </a:lnTo>
                  <a:lnTo>
                    <a:pt x="190" y="766"/>
                  </a:lnTo>
                  <a:lnTo>
                    <a:pt x="160" y="774"/>
                  </a:lnTo>
                  <a:lnTo>
                    <a:pt x="189" y="757"/>
                  </a:lnTo>
                  <a:lnTo>
                    <a:pt x="219" y="743"/>
                  </a:lnTo>
                  <a:lnTo>
                    <a:pt x="248" y="730"/>
                  </a:lnTo>
                  <a:lnTo>
                    <a:pt x="280" y="719"/>
                  </a:lnTo>
                  <a:lnTo>
                    <a:pt x="310" y="704"/>
                  </a:lnTo>
                  <a:lnTo>
                    <a:pt x="341" y="694"/>
                  </a:lnTo>
                  <a:lnTo>
                    <a:pt x="371" y="683"/>
                  </a:lnTo>
                  <a:lnTo>
                    <a:pt x="403" y="671"/>
                  </a:lnTo>
                  <a:lnTo>
                    <a:pt x="432" y="660"/>
                  </a:lnTo>
                  <a:lnTo>
                    <a:pt x="462" y="648"/>
                  </a:lnTo>
                  <a:lnTo>
                    <a:pt x="493" y="635"/>
                  </a:lnTo>
                  <a:lnTo>
                    <a:pt x="523" y="624"/>
                  </a:lnTo>
                  <a:lnTo>
                    <a:pt x="554" y="608"/>
                  </a:lnTo>
                  <a:lnTo>
                    <a:pt x="582" y="593"/>
                  </a:lnTo>
                  <a:lnTo>
                    <a:pt x="611" y="578"/>
                  </a:lnTo>
                  <a:lnTo>
                    <a:pt x="641" y="561"/>
                  </a:lnTo>
                  <a:lnTo>
                    <a:pt x="637" y="538"/>
                  </a:lnTo>
                  <a:lnTo>
                    <a:pt x="609" y="548"/>
                  </a:lnTo>
                  <a:lnTo>
                    <a:pt x="580" y="557"/>
                  </a:lnTo>
                  <a:lnTo>
                    <a:pt x="554" y="567"/>
                  </a:lnTo>
                  <a:lnTo>
                    <a:pt x="525" y="576"/>
                  </a:lnTo>
                  <a:lnTo>
                    <a:pt x="497" y="584"/>
                  </a:lnTo>
                  <a:lnTo>
                    <a:pt x="466" y="593"/>
                  </a:lnTo>
                  <a:lnTo>
                    <a:pt x="438" y="601"/>
                  </a:lnTo>
                  <a:lnTo>
                    <a:pt x="411" y="608"/>
                  </a:lnTo>
                  <a:lnTo>
                    <a:pt x="381" y="616"/>
                  </a:lnTo>
                  <a:lnTo>
                    <a:pt x="350" y="622"/>
                  </a:lnTo>
                  <a:lnTo>
                    <a:pt x="320" y="627"/>
                  </a:lnTo>
                  <a:lnTo>
                    <a:pt x="293" y="633"/>
                  </a:lnTo>
                  <a:lnTo>
                    <a:pt x="263" y="639"/>
                  </a:lnTo>
                  <a:lnTo>
                    <a:pt x="232" y="643"/>
                  </a:lnTo>
                  <a:lnTo>
                    <a:pt x="204" y="647"/>
                  </a:lnTo>
                  <a:lnTo>
                    <a:pt x="175" y="650"/>
                  </a:lnTo>
                  <a:lnTo>
                    <a:pt x="468" y="513"/>
                  </a:lnTo>
                  <a:lnTo>
                    <a:pt x="460" y="489"/>
                  </a:lnTo>
                  <a:lnTo>
                    <a:pt x="438" y="494"/>
                  </a:lnTo>
                  <a:lnTo>
                    <a:pt x="417" y="502"/>
                  </a:lnTo>
                  <a:lnTo>
                    <a:pt x="396" y="510"/>
                  </a:lnTo>
                  <a:lnTo>
                    <a:pt x="373" y="517"/>
                  </a:lnTo>
                  <a:lnTo>
                    <a:pt x="350" y="523"/>
                  </a:lnTo>
                  <a:lnTo>
                    <a:pt x="329" y="531"/>
                  </a:lnTo>
                  <a:lnTo>
                    <a:pt x="306" y="538"/>
                  </a:lnTo>
                  <a:lnTo>
                    <a:pt x="286" y="546"/>
                  </a:lnTo>
                  <a:lnTo>
                    <a:pt x="263" y="553"/>
                  </a:lnTo>
                  <a:lnTo>
                    <a:pt x="238" y="559"/>
                  </a:lnTo>
                  <a:lnTo>
                    <a:pt x="215" y="563"/>
                  </a:lnTo>
                  <a:lnTo>
                    <a:pt x="194" y="569"/>
                  </a:lnTo>
                  <a:lnTo>
                    <a:pt x="171" y="572"/>
                  </a:lnTo>
                  <a:lnTo>
                    <a:pt x="151" y="578"/>
                  </a:lnTo>
                  <a:lnTo>
                    <a:pt x="128" y="580"/>
                  </a:lnTo>
                  <a:lnTo>
                    <a:pt x="107" y="584"/>
                  </a:lnTo>
                  <a:lnTo>
                    <a:pt x="173" y="508"/>
                  </a:lnTo>
                  <a:lnTo>
                    <a:pt x="164" y="512"/>
                  </a:lnTo>
                  <a:lnTo>
                    <a:pt x="154" y="513"/>
                  </a:lnTo>
                  <a:lnTo>
                    <a:pt x="145" y="517"/>
                  </a:lnTo>
                  <a:lnTo>
                    <a:pt x="137" y="521"/>
                  </a:lnTo>
                  <a:lnTo>
                    <a:pt x="128" y="523"/>
                  </a:lnTo>
                  <a:lnTo>
                    <a:pt x="120" y="527"/>
                  </a:lnTo>
                  <a:lnTo>
                    <a:pt x="111" y="529"/>
                  </a:lnTo>
                  <a:lnTo>
                    <a:pt x="103" y="532"/>
                  </a:lnTo>
                  <a:lnTo>
                    <a:pt x="94" y="534"/>
                  </a:lnTo>
                  <a:lnTo>
                    <a:pt x="84" y="536"/>
                  </a:lnTo>
                  <a:lnTo>
                    <a:pt x="75" y="536"/>
                  </a:lnTo>
                  <a:lnTo>
                    <a:pt x="65" y="540"/>
                  </a:lnTo>
                  <a:lnTo>
                    <a:pt x="57" y="540"/>
                  </a:lnTo>
                  <a:lnTo>
                    <a:pt x="48" y="542"/>
                  </a:lnTo>
                  <a:lnTo>
                    <a:pt x="38" y="542"/>
                  </a:lnTo>
                  <a:lnTo>
                    <a:pt x="31" y="544"/>
                  </a:lnTo>
                  <a:lnTo>
                    <a:pt x="0" y="458"/>
                  </a:lnTo>
                  <a:lnTo>
                    <a:pt x="10" y="458"/>
                  </a:lnTo>
                  <a:lnTo>
                    <a:pt x="33" y="456"/>
                  </a:lnTo>
                  <a:lnTo>
                    <a:pt x="65" y="451"/>
                  </a:lnTo>
                  <a:lnTo>
                    <a:pt x="109" y="441"/>
                  </a:lnTo>
                  <a:lnTo>
                    <a:pt x="158" y="426"/>
                  </a:lnTo>
                  <a:lnTo>
                    <a:pt x="213" y="415"/>
                  </a:lnTo>
                  <a:lnTo>
                    <a:pt x="270" y="397"/>
                  </a:lnTo>
                  <a:lnTo>
                    <a:pt x="333" y="382"/>
                  </a:lnTo>
                  <a:lnTo>
                    <a:pt x="396" y="363"/>
                  </a:lnTo>
                  <a:lnTo>
                    <a:pt x="457" y="344"/>
                  </a:lnTo>
                  <a:lnTo>
                    <a:pt x="516" y="325"/>
                  </a:lnTo>
                  <a:lnTo>
                    <a:pt x="571" y="308"/>
                  </a:lnTo>
                  <a:lnTo>
                    <a:pt x="620" y="289"/>
                  </a:lnTo>
                  <a:lnTo>
                    <a:pt x="666" y="274"/>
                  </a:lnTo>
                  <a:lnTo>
                    <a:pt x="700" y="259"/>
                  </a:lnTo>
                  <a:lnTo>
                    <a:pt x="727" y="251"/>
                  </a:lnTo>
                  <a:lnTo>
                    <a:pt x="727" y="242"/>
                  </a:lnTo>
                  <a:lnTo>
                    <a:pt x="727" y="230"/>
                  </a:lnTo>
                  <a:lnTo>
                    <a:pt x="728" y="217"/>
                  </a:lnTo>
                  <a:lnTo>
                    <a:pt x="732" y="200"/>
                  </a:lnTo>
                  <a:lnTo>
                    <a:pt x="736" y="181"/>
                  </a:lnTo>
                  <a:lnTo>
                    <a:pt x="738" y="160"/>
                  </a:lnTo>
                  <a:lnTo>
                    <a:pt x="744" y="139"/>
                  </a:lnTo>
                  <a:lnTo>
                    <a:pt x="747" y="116"/>
                  </a:lnTo>
                  <a:lnTo>
                    <a:pt x="751" y="93"/>
                  </a:lnTo>
                  <a:lnTo>
                    <a:pt x="755" y="74"/>
                  </a:lnTo>
                  <a:lnTo>
                    <a:pt x="759" y="53"/>
                  </a:lnTo>
                  <a:lnTo>
                    <a:pt x="765" y="38"/>
                  </a:lnTo>
                  <a:lnTo>
                    <a:pt x="767" y="21"/>
                  </a:lnTo>
                  <a:lnTo>
                    <a:pt x="772" y="10"/>
                  </a:lnTo>
                  <a:lnTo>
                    <a:pt x="774" y="2"/>
                  </a:lnTo>
                  <a:lnTo>
                    <a:pt x="780" y="0"/>
                  </a:lnTo>
                  <a:close/>
                </a:path>
              </a:pathLst>
            </a:custGeom>
            <a:solidFill>
              <a:srgbClr val="000000"/>
            </a:solidFill>
            <a:ln w="9525">
              <a:noFill/>
              <a:round/>
              <a:headEnd/>
              <a:tailEnd/>
            </a:ln>
          </p:spPr>
          <p:txBody>
            <a:bodyPr/>
            <a:lstStyle/>
            <a:p>
              <a:endParaRPr lang="en-CA"/>
            </a:p>
          </p:txBody>
        </p:sp>
        <p:sp>
          <p:nvSpPr>
            <p:cNvPr id="12304" name="Freeform 63"/>
            <p:cNvSpPr>
              <a:spLocks/>
            </p:cNvSpPr>
            <p:nvPr/>
          </p:nvSpPr>
          <p:spPr bwMode="auto">
            <a:xfrm flipH="1">
              <a:off x="2717" y="2838"/>
              <a:ext cx="175" cy="330"/>
            </a:xfrm>
            <a:custGeom>
              <a:avLst/>
              <a:gdLst>
                <a:gd name="T0" fmla="*/ 4 w 804"/>
                <a:gd name="T1" fmla="*/ 14 h 878"/>
                <a:gd name="T2" fmla="*/ 3 w 804"/>
                <a:gd name="T3" fmla="*/ 19 h 878"/>
                <a:gd name="T4" fmla="*/ 3 w 804"/>
                <a:gd name="T5" fmla="*/ 19 h 878"/>
                <a:gd name="T6" fmla="*/ 3 w 804"/>
                <a:gd name="T7" fmla="*/ 18 h 878"/>
                <a:gd name="T8" fmla="*/ 4 w 804"/>
                <a:gd name="T9" fmla="*/ 18 h 878"/>
                <a:gd name="T10" fmla="*/ 4 w 804"/>
                <a:gd name="T11" fmla="*/ 18 h 878"/>
                <a:gd name="T12" fmla="*/ 5 w 804"/>
                <a:gd name="T13" fmla="*/ 18 h 878"/>
                <a:gd name="T14" fmla="*/ 4 w 804"/>
                <a:gd name="T15" fmla="*/ 18 h 878"/>
                <a:gd name="T16" fmla="*/ 4 w 804"/>
                <a:gd name="T17" fmla="*/ 19 h 878"/>
                <a:gd name="T18" fmla="*/ 4 w 804"/>
                <a:gd name="T19" fmla="*/ 20 h 878"/>
                <a:gd name="T20" fmla="*/ 3 w 804"/>
                <a:gd name="T21" fmla="*/ 21 h 878"/>
                <a:gd name="T22" fmla="*/ 5 w 804"/>
                <a:gd name="T23" fmla="*/ 20 h 878"/>
                <a:gd name="T24" fmla="*/ 4 w 804"/>
                <a:gd name="T25" fmla="*/ 30 h 878"/>
                <a:gd name="T26" fmla="*/ 4 w 804"/>
                <a:gd name="T27" fmla="*/ 31 h 878"/>
                <a:gd name="T28" fmla="*/ 5 w 804"/>
                <a:gd name="T29" fmla="*/ 33 h 878"/>
                <a:gd name="T30" fmla="*/ 4 w 804"/>
                <a:gd name="T31" fmla="*/ 34 h 878"/>
                <a:gd name="T32" fmla="*/ 4 w 804"/>
                <a:gd name="T33" fmla="*/ 35 h 878"/>
                <a:gd name="T34" fmla="*/ 3 w 804"/>
                <a:gd name="T35" fmla="*/ 36 h 878"/>
                <a:gd name="T36" fmla="*/ 2 w 804"/>
                <a:gd name="T37" fmla="*/ 38 h 878"/>
                <a:gd name="T38" fmla="*/ 2 w 804"/>
                <a:gd name="T39" fmla="*/ 40 h 878"/>
                <a:gd name="T40" fmla="*/ 2 w 804"/>
                <a:gd name="T41" fmla="*/ 40 h 878"/>
                <a:gd name="T42" fmla="*/ 3 w 804"/>
                <a:gd name="T43" fmla="*/ 39 h 878"/>
                <a:gd name="T44" fmla="*/ 3 w 804"/>
                <a:gd name="T45" fmla="*/ 38 h 878"/>
                <a:gd name="T46" fmla="*/ 4 w 804"/>
                <a:gd name="T47" fmla="*/ 37 h 878"/>
                <a:gd name="T48" fmla="*/ 5 w 804"/>
                <a:gd name="T49" fmla="*/ 37 h 878"/>
                <a:gd name="T50" fmla="*/ 4 w 804"/>
                <a:gd name="T51" fmla="*/ 38 h 878"/>
                <a:gd name="T52" fmla="*/ 4 w 804"/>
                <a:gd name="T53" fmla="*/ 39 h 878"/>
                <a:gd name="T54" fmla="*/ 3 w 804"/>
                <a:gd name="T55" fmla="*/ 40 h 878"/>
                <a:gd name="T56" fmla="*/ 3 w 804"/>
                <a:gd name="T57" fmla="*/ 41 h 878"/>
                <a:gd name="T58" fmla="*/ 2 w 804"/>
                <a:gd name="T59" fmla="*/ 42 h 878"/>
                <a:gd name="T60" fmla="*/ 2 w 804"/>
                <a:gd name="T61" fmla="*/ 43 h 878"/>
                <a:gd name="T62" fmla="*/ 2 w 804"/>
                <a:gd name="T63" fmla="*/ 43 h 878"/>
                <a:gd name="T64" fmla="*/ 3 w 804"/>
                <a:gd name="T65" fmla="*/ 42 h 878"/>
                <a:gd name="T66" fmla="*/ 4 w 804"/>
                <a:gd name="T67" fmla="*/ 41 h 878"/>
                <a:gd name="T68" fmla="*/ 5 w 804"/>
                <a:gd name="T69" fmla="*/ 40 h 878"/>
                <a:gd name="T70" fmla="*/ 5 w 804"/>
                <a:gd name="T71" fmla="*/ 40 h 878"/>
                <a:gd name="T72" fmla="*/ 5 w 804"/>
                <a:gd name="T73" fmla="*/ 43 h 878"/>
                <a:gd name="T74" fmla="*/ 5 w 804"/>
                <a:gd name="T75" fmla="*/ 42 h 878"/>
                <a:gd name="T76" fmla="*/ 6 w 804"/>
                <a:gd name="T77" fmla="*/ 41 h 878"/>
                <a:gd name="T78" fmla="*/ 7 w 804"/>
                <a:gd name="T79" fmla="*/ 40 h 878"/>
                <a:gd name="T80" fmla="*/ 7 w 804"/>
                <a:gd name="T81" fmla="*/ 39 h 878"/>
                <a:gd name="T82" fmla="*/ 7 w 804"/>
                <a:gd name="T83" fmla="*/ 39 h 878"/>
                <a:gd name="T84" fmla="*/ 8 w 804"/>
                <a:gd name="T85" fmla="*/ 40 h 878"/>
                <a:gd name="T86" fmla="*/ 8 w 804"/>
                <a:gd name="T87" fmla="*/ 41 h 878"/>
                <a:gd name="T88" fmla="*/ 7 w 804"/>
                <a:gd name="T89" fmla="*/ 43 h 878"/>
                <a:gd name="T90" fmla="*/ 6 w 804"/>
                <a:gd name="T91" fmla="*/ 45 h 878"/>
                <a:gd name="T92" fmla="*/ 4 w 804"/>
                <a:gd name="T93" fmla="*/ 47 h 878"/>
                <a:gd name="T94" fmla="*/ 2 w 804"/>
                <a:gd name="T95" fmla="*/ 47 h 878"/>
                <a:gd name="T96" fmla="*/ 1 w 804"/>
                <a:gd name="T97" fmla="*/ 45 h 878"/>
                <a:gd name="T98" fmla="*/ 0 w 804"/>
                <a:gd name="T99" fmla="*/ 43 h 878"/>
                <a:gd name="T100" fmla="*/ 1 w 804"/>
                <a:gd name="T101" fmla="*/ 40 h 878"/>
                <a:gd name="T102" fmla="*/ 1 w 804"/>
                <a:gd name="T103" fmla="*/ 37 h 878"/>
                <a:gd name="T104" fmla="*/ 2 w 804"/>
                <a:gd name="T105" fmla="*/ 34 h 878"/>
                <a:gd name="T106" fmla="*/ 3 w 804"/>
                <a:gd name="T107" fmla="*/ 31 h 878"/>
                <a:gd name="T108" fmla="*/ 3 w 804"/>
                <a:gd name="T109" fmla="*/ 28 h 878"/>
                <a:gd name="T110" fmla="*/ 3 w 804"/>
                <a:gd name="T111" fmla="*/ 26 h 878"/>
                <a:gd name="T112" fmla="*/ 2 w 804"/>
                <a:gd name="T113" fmla="*/ 24 h 878"/>
                <a:gd name="T114" fmla="*/ 2 w 804"/>
                <a:gd name="T115" fmla="*/ 23 h 878"/>
                <a:gd name="T116" fmla="*/ 1 w 804"/>
                <a:gd name="T117" fmla="*/ 21 h 878"/>
                <a:gd name="T118" fmla="*/ 0 w 804"/>
                <a:gd name="T119" fmla="*/ 21 h 878"/>
                <a:gd name="T120" fmla="*/ 6 w 804"/>
                <a:gd name="T121" fmla="*/ 0 h 878"/>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804"/>
                <a:gd name="T184" fmla="*/ 0 h 878"/>
                <a:gd name="T185" fmla="*/ 804 w 804"/>
                <a:gd name="T186" fmla="*/ 878 h 878"/>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804" h="878">
                  <a:moveTo>
                    <a:pt x="614" y="0"/>
                  </a:moveTo>
                  <a:lnTo>
                    <a:pt x="624" y="103"/>
                  </a:lnTo>
                  <a:lnTo>
                    <a:pt x="386" y="259"/>
                  </a:lnTo>
                  <a:lnTo>
                    <a:pt x="445" y="251"/>
                  </a:lnTo>
                  <a:lnTo>
                    <a:pt x="257" y="361"/>
                  </a:lnTo>
                  <a:lnTo>
                    <a:pt x="266" y="359"/>
                  </a:lnTo>
                  <a:lnTo>
                    <a:pt x="279" y="359"/>
                  </a:lnTo>
                  <a:lnTo>
                    <a:pt x="291" y="357"/>
                  </a:lnTo>
                  <a:lnTo>
                    <a:pt x="302" y="356"/>
                  </a:lnTo>
                  <a:lnTo>
                    <a:pt x="314" y="354"/>
                  </a:lnTo>
                  <a:lnTo>
                    <a:pt x="325" y="350"/>
                  </a:lnTo>
                  <a:lnTo>
                    <a:pt x="338" y="346"/>
                  </a:lnTo>
                  <a:lnTo>
                    <a:pt x="350" y="346"/>
                  </a:lnTo>
                  <a:lnTo>
                    <a:pt x="361" y="340"/>
                  </a:lnTo>
                  <a:lnTo>
                    <a:pt x="373" y="338"/>
                  </a:lnTo>
                  <a:lnTo>
                    <a:pt x="384" y="337"/>
                  </a:lnTo>
                  <a:lnTo>
                    <a:pt x="395" y="335"/>
                  </a:lnTo>
                  <a:lnTo>
                    <a:pt x="407" y="333"/>
                  </a:lnTo>
                  <a:lnTo>
                    <a:pt x="418" y="331"/>
                  </a:lnTo>
                  <a:lnTo>
                    <a:pt x="432" y="331"/>
                  </a:lnTo>
                  <a:lnTo>
                    <a:pt x="445" y="335"/>
                  </a:lnTo>
                  <a:lnTo>
                    <a:pt x="439" y="335"/>
                  </a:lnTo>
                  <a:lnTo>
                    <a:pt x="432" y="338"/>
                  </a:lnTo>
                  <a:lnTo>
                    <a:pt x="424" y="342"/>
                  </a:lnTo>
                  <a:lnTo>
                    <a:pt x="414" y="346"/>
                  </a:lnTo>
                  <a:lnTo>
                    <a:pt x="401" y="352"/>
                  </a:lnTo>
                  <a:lnTo>
                    <a:pt x="392" y="357"/>
                  </a:lnTo>
                  <a:lnTo>
                    <a:pt x="378" y="363"/>
                  </a:lnTo>
                  <a:lnTo>
                    <a:pt x="369" y="371"/>
                  </a:lnTo>
                  <a:lnTo>
                    <a:pt x="354" y="376"/>
                  </a:lnTo>
                  <a:lnTo>
                    <a:pt x="346" y="384"/>
                  </a:lnTo>
                  <a:lnTo>
                    <a:pt x="336" y="390"/>
                  </a:lnTo>
                  <a:lnTo>
                    <a:pt x="331" y="397"/>
                  </a:lnTo>
                  <a:lnTo>
                    <a:pt x="321" y="409"/>
                  </a:lnTo>
                  <a:lnTo>
                    <a:pt x="329" y="422"/>
                  </a:lnTo>
                  <a:lnTo>
                    <a:pt x="525" y="384"/>
                  </a:lnTo>
                  <a:lnTo>
                    <a:pt x="416" y="475"/>
                  </a:lnTo>
                  <a:lnTo>
                    <a:pt x="540" y="481"/>
                  </a:lnTo>
                  <a:lnTo>
                    <a:pt x="416" y="557"/>
                  </a:lnTo>
                  <a:lnTo>
                    <a:pt x="411" y="565"/>
                  </a:lnTo>
                  <a:lnTo>
                    <a:pt x="405" y="576"/>
                  </a:lnTo>
                  <a:lnTo>
                    <a:pt x="401" y="589"/>
                  </a:lnTo>
                  <a:lnTo>
                    <a:pt x="401" y="603"/>
                  </a:lnTo>
                  <a:lnTo>
                    <a:pt x="506" y="614"/>
                  </a:lnTo>
                  <a:lnTo>
                    <a:pt x="485" y="622"/>
                  </a:lnTo>
                  <a:lnTo>
                    <a:pt x="464" y="631"/>
                  </a:lnTo>
                  <a:lnTo>
                    <a:pt x="443" y="639"/>
                  </a:lnTo>
                  <a:lnTo>
                    <a:pt x="424" y="646"/>
                  </a:lnTo>
                  <a:lnTo>
                    <a:pt x="401" y="652"/>
                  </a:lnTo>
                  <a:lnTo>
                    <a:pt x="378" y="658"/>
                  </a:lnTo>
                  <a:lnTo>
                    <a:pt x="357" y="664"/>
                  </a:lnTo>
                  <a:lnTo>
                    <a:pt x="336" y="671"/>
                  </a:lnTo>
                  <a:lnTo>
                    <a:pt x="314" y="677"/>
                  </a:lnTo>
                  <a:lnTo>
                    <a:pt x="291" y="684"/>
                  </a:lnTo>
                  <a:lnTo>
                    <a:pt x="270" y="692"/>
                  </a:lnTo>
                  <a:lnTo>
                    <a:pt x="251" y="703"/>
                  </a:lnTo>
                  <a:lnTo>
                    <a:pt x="228" y="711"/>
                  </a:lnTo>
                  <a:lnTo>
                    <a:pt x="211" y="724"/>
                  </a:lnTo>
                  <a:lnTo>
                    <a:pt x="192" y="736"/>
                  </a:lnTo>
                  <a:lnTo>
                    <a:pt x="175" y="753"/>
                  </a:lnTo>
                  <a:lnTo>
                    <a:pt x="181" y="751"/>
                  </a:lnTo>
                  <a:lnTo>
                    <a:pt x="188" y="751"/>
                  </a:lnTo>
                  <a:lnTo>
                    <a:pt x="203" y="749"/>
                  </a:lnTo>
                  <a:lnTo>
                    <a:pt x="221" y="745"/>
                  </a:lnTo>
                  <a:lnTo>
                    <a:pt x="241" y="742"/>
                  </a:lnTo>
                  <a:lnTo>
                    <a:pt x="264" y="736"/>
                  </a:lnTo>
                  <a:lnTo>
                    <a:pt x="289" y="730"/>
                  </a:lnTo>
                  <a:lnTo>
                    <a:pt x="314" y="726"/>
                  </a:lnTo>
                  <a:lnTo>
                    <a:pt x="338" y="719"/>
                  </a:lnTo>
                  <a:lnTo>
                    <a:pt x="361" y="713"/>
                  </a:lnTo>
                  <a:lnTo>
                    <a:pt x="386" y="709"/>
                  </a:lnTo>
                  <a:lnTo>
                    <a:pt x="407" y="703"/>
                  </a:lnTo>
                  <a:lnTo>
                    <a:pt x="424" y="700"/>
                  </a:lnTo>
                  <a:lnTo>
                    <a:pt x="437" y="696"/>
                  </a:lnTo>
                  <a:lnTo>
                    <a:pt x="447" y="696"/>
                  </a:lnTo>
                  <a:lnTo>
                    <a:pt x="452" y="696"/>
                  </a:lnTo>
                  <a:lnTo>
                    <a:pt x="433" y="702"/>
                  </a:lnTo>
                  <a:lnTo>
                    <a:pt x="416" y="709"/>
                  </a:lnTo>
                  <a:lnTo>
                    <a:pt x="397" y="715"/>
                  </a:lnTo>
                  <a:lnTo>
                    <a:pt x="378" y="724"/>
                  </a:lnTo>
                  <a:lnTo>
                    <a:pt x="361" y="730"/>
                  </a:lnTo>
                  <a:lnTo>
                    <a:pt x="342" y="738"/>
                  </a:lnTo>
                  <a:lnTo>
                    <a:pt x="323" y="745"/>
                  </a:lnTo>
                  <a:lnTo>
                    <a:pt x="306" y="755"/>
                  </a:lnTo>
                  <a:lnTo>
                    <a:pt x="285" y="761"/>
                  </a:lnTo>
                  <a:lnTo>
                    <a:pt x="266" y="768"/>
                  </a:lnTo>
                  <a:lnTo>
                    <a:pt x="249" y="774"/>
                  </a:lnTo>
                  <a:lnTo>
                    <a:pt x="230" y="783"/>
                  </a:lnTo>
                  <a:lnTo>
                    <a:pt x="211" y="789"/>
                  </a:lnTo>
                  <a:lnTo>
                    <a:pt x="194" y="795"/>
                  </a:lnTo>
                  <a:lnTo>
                    <a:pt x="177" y="800"/>
                  </a:lnTo>
                  <a:lnTo>
                    <a:pt x="160" y="806"/>
                  </a:lnTo>
                  <a:lnTo>
                    <a:pt x="156" y="808"/>
                  </a:lnTo>
                  <a:lnTo>
                    <a:pt x="163" y="808"/>
                  </a:lnTo>
                  <a:lnTo>
                    <a:pt x="177" y="806"/>
                  </a:lnTo>
                  <a:lnTo>
                    <a:pt x="196" y="804"/>
                  </a:lnTo>
                  <a:lnTo>
                    <a:pt x="219" y="799"/>
                  </a:lnTo>
                  <a:lnTo>
                    <a:pt x="249" y="791"/>
                  </a:lnTo>
                  <a:lnTo>
                    <a:pt x="279" y="785"/>
                  </a:lnTo>
                  <a:lnTo>
                    <a:pt x="314" y="780"/>
                  </a:lnTo>
                  <a:lnTo>
                    <a:pt x="346" y="772"/>
                  </a:lnTo>
                  <a:lnTo>
                    <a:pt x="376" y="764"/>
                  </a:lnTo>
                  <a:lnTo>
                    <a:pt x="409" y="759"/>
                  </a:lnTo>
                  <a:lnTo>
                    <a:pt x="439" y="753"/>
                  </a:lnTo>
                  <a:lnTo>
                    <a:pt x="462" y="749"/>
                  </a:lnTo>
                  <a:lnTo>
                    <a:pt x="483" y="745"/>
                  </a:lnTo>
                  <a:lnTo>
                    <a:pt x="496" y="745"/>
                  </a:lnTo>
                  <a:lnTo>
                    <a:pt x="506" y="749"/>
                  </a:lnTo>
                  <a:lnTo>
                    <a:pt x="416" y="821"/>
                  </a:lnTo>
                  <a:lnTo>
                    <a:pt x="430" y="818"/>
                  </a:lnTo>
                  <a:lnTo>
                    <a:pt x="447" y="814"/>
                  </a:lnTo>
                  <a:lnTo>
                    <a:pt x="464" y="808"/>
                  </a:lnTo>
                  <a:lnTo>
                    <a:pt x="483" y="804"/>
                  </a:lnTo>
                  <a:lnTo>
                    <a:pt x="502" y="799"/>
                  </a:lnTo>
                  <a:lnTo>
                    <a:pt x="525" y="791"/>
                  </a:lnTo>
                  <a:lnTo>
                    <a:pt x="546" y="785"/>
                  </a:lnTo>
                  <a:lnTo>
                    <a:pt x="568" y="780"/>
                  </a:lnTo>
                  <a:lnTo>
                    <a:pt x="589" y="770"/>
                  </a:lnTo>
                  <a:lnTo>
                    <a:pt x="612" y="764"/>
                  </a:lnTo>
                  <a:lnTo>
                    <a:pt x="631" y="755"/>
                  </a:lnTo>
                  <a:lnTo>
                    <a:pt x="652" y="749"/>
                  </a:lnTo>
                  <a:lnTo>
                    <a:pt x="669" y="742"/>
                  </a:lnTo>
                  <a:lnTo>
                    <a:pt x="686" y="734"/>
                  </a:lnTo>
                  <a:lnTo>
                    <a:pt x="701" y="728"/>
                  </a:lnTo>
                  <a:lnTo>
                    <a:pt x="717" y="722"/>
                  </a:lnTo>
                  <a:lnTo>
                    <a:pt x="721" y="728"/>
                  </a:lnTo>
                  <a:lnTo>
                    <a:pt x="730" y="738"/>
                  </a:lnTo>
                  <a:lnTo>
                    <a:pt x="740" y="745"/>
                  </a:lnTo>
                  <a:lnTo>
                    <a:pt x="755" y="755"/>
                  </a:lnTo>
                  <a:lnTo>
                    <a:pt x="766" y="761"/>
                  </a:lnTo>
                  <a:lnTo>
                    <a:pt x="779" y="768"/>
                  </a:lnTo>
                  <a:lnTo>
                    <a:pt x="793" y="774"/>
                  </a:lnTo>
                  <a:lnTo>
                    <a:pt x="804" y="780"/>
                  </a:lnTo>
                  <a:lnTo>
                    <a:pt x="757" y="795"/>
                  </a:lnTo>
                  <a:lnTo>
                    <a:pt x="709" y="810"/>
                  </a:lnTo>
                  <a:lnTo>
                    <a:pt x="660" y="823"/>
                  </a:lnTo>
                  <a:lnTo>
                    <a:pt x="610" y="838"/>
                  </a:lnTo>
                  <a:lnTo>
                    <a:pt x="557" y="848"/>
                  </a:lnTo>
                  <a:lnTo>
                    <a:pt x="504" y="859"/>
                  </a:lnTo>
                  <a:lnTo>
                    <a:pt x="451" y="867"/>
                  </a:lnTo>
                  <a:lnTo>
                    <a:pt x="397" y="875"/>
                  </a:lnTo>
                  <a:lnTo>
                    <a:pt x="342" y="878"/>
                  </a:lnTo>
                  <a:lnTo>
                    <a:pt x="289" y="878"/>
                  </a:lnTo>
                  <a:lnTo>
                    <a:pt x="234" y="878"/>
                  </a:lnTo>
                  <a:lnTo>
                    <a:pt x="183" y="875"/>
                  </a:lnTo>
                  <a:lnTo>
                    <a:pt x="131" y="867"/>
                  </a:lnTo>
                  <a:lnTo>
                    <a:pt x="82" y="857"/>
                  </a:lnTo>
                  <a:lnTo>
                    <a:pt x="32" y="844"/>
                  </a:lnTo>
                  <a:lnTo>
                    <a:pt x="0" y="829"/>
                  </a:lnTo>
                  <a:lnTo>
                    <a:pt x="4" y="806"/>
                  </a:lnTo>
                  <a:lnTo>
                    <a:pt x="23" y="787"/>
                  </a:lnTo>
                  <a:lnTo>
                    <a:pt x="40" y="766"/>
                  </a:lnTo>
                  <a:lnTo>
                    <a:pt x="61" y="749"/>
                  </a:lnTo>
                  <a:lnTo>
                    <a:pt x="82" y="730"/>
                  </a:lnTo>
                  <a:lnTo>
                    <a:pt x="103" y="711"/>
                  </a:lnTo>
                  <a:lnTo>
                    <a:pt x="125" y="696"/>
                  </a:lnTo>
                  <a:lnTo>
                    <a:pt x="148" y="679"/>
                  </a:lnTo>
                  <a:lnTo>
                    <a:pt x="171" y="660"/>
                  </a:lnTo>
                  <a:lnTo>
                    <a:pt x="194" y="641"/>
                  </a:lnTo>
                  <a:lnTo>
                    <a:pt x="217" y="624"/>
                  </a:lnTo>
                  <a:lnTo>
                    <a:pt x="240" y="607"/>
                  </a:lnTo>
                  <a:lnTo>
                    <a:pt x="260" y="586"/>
                  </a:lnTo>
                  <a:lnTo>
                    <a:pt x="283" y="568"/>
                  </a:lnTo>
                  <a:lnTo>
                    <a:pt x="304" y="548"/>
                  </a:lnTo>
                  <a:lnTo>
                    <a:pt x="325" y="529"/>
                  </a:lnTo>
                  <a:lnTo>
                    <a:pt x="312" y="517"/>
                  </a:lnTo>
                  <a:lnTo>
                    <a:pt x="298" y="504"/>
                  </a:lnTo>
                  <a:lnTo>
                    <a:pt x="283" y="492"/>
                  </a:lnTo>
                  <a:lnTo>
                    <a:pt x="266" y="481"/>
                  </a:lnTo>
                  <a:lnTo>
                    <a:pt x="247" y="468"/>
                  </a:lnTo>
                  <a:lnTo>
                    <a:pt x="228" y="456"/>
                  </a:lnTo>
                  <a:lnTo>
                    <a:pt x="207" y="445"/>
                  </a:lnTo>
                  <a:lnTo>
                    <a:pt x="188" y="435"/>
                  </a:lnTo>
                  <a:lnTo>
                    <a:pt x="163" y="426"/>
                  </a:lnTo>
                  <a:lnTo>
                    <a:pt x="143" y="416"/>
                  </a:lnTo>
                  <a:lnTo>
                    <a:pt x="120" y="407"/>
                  </a:lnTo>
                  <a:lnTo>
                    <a:pt x="101" y="401"/>
                  </a:lnTo>
                  <a:lnTo>
                    <a:pt x="78" y="395"/>
                  </a:lnTo>
                  <a:lnTo>
                    <a:pt x="61" y="394"/>
                  </a:lnTo>
                  <a:lnTo>
                    <a:pt x="42" y="390"/>
                  </a:lnTo>
                  <a:lnTo>
                    <a:pt x="27" y="392"/>
                  </a:lnTo>
                  <a:lnTo>
                    <a:pt x="614" y="0"/>
                  </a:lnTo>
                  <a:close/>
                </a:path>
              </a:pathLst>
            </a:custGeom>
            <a:solidFill>
              <a:srgbClr val="000000"/>
            </a:solidFill>
            <a:ln w="9525">
              <a:noFill/>
              <a:round/>
              <a:headEnd/>
              <a:tailEnd/>
            </a:ln>
          </p:spPr>
          <p:txBody>
            <a:bodyPr/>
            <a:lstStyle/>
            <a:p>
              <a:endParaRPr lang="en-CA"/>
            </a:p>
          </p:txBody>
        </p:sp>
        <p:sp>
          <p:nvSpPr>
            <p:cNvPr id="12305" name="Freeform 64"/>
            <p:cNvSpPr>
              <a:spLocks/>
            </p:cNvSpPr>
            <p:nvPr/>
          </p:nvSpPr>
          <p:spPr bwMode="auto">
            <a:xfrm flipH="1">
              <a:off x="2551" y="2732"/>
              <a:ext cx="174" cy="258"/>
            </a:xfrm>
            <a:custGeom>
              <a:avLst/>
              <a:gdLst>
                <a:gd name="T0" fmla="*/ 7 w 802"/>
                <a:gd name="T1" fmla="*/ 1 h 686"/>
                <a:gd name="T2" fmla="*/ 5 w 802"/>
                <a:gd name="T3" fmla="*/ 2 h 686"/>
                <a:gd name="T4" fmla="*/ 5 w 802"/>
                <a:gd name="T5" fmla="*/ 0 h 686"/>
                <a:gd name="T6" fmla="*/ 3 w 802"/>
                <a:gd name="T7" fmla="*/ 1 h 686"/>
                <a:gd name="T8" fmla="*/ 4 w 802"/>
                <a:gd name="T9" fmla="*/ 3 h 686"/>
                <a:gd name="T10" fmla="*/ 2 w 802"/>
                <a:gd name="T11" fmla="*/ 6 h 686"/>
                <a:gd name="T12" fmla="*/ 3 w 802"/>
                <a:gd name="T13" fmla="*/ 6 h 686"/>
                <a:gd name="T14" fmla="*/ 1 w 802"/>
                <a:gd name="T15" fmla="*/ 12 h 686"/>
                <a:gd name="T16" fmla="*/ 3 w 802"/>
                <a:gd name="T17" fmla="*/ 13 h 686"/>
                <a:gd name="T18" fmla="*/ 1 w 802"/>
                <a:gd name="T19" fmla="*/ 20 h 686"/>
                <a:gd name="T20" fmla="*/ 2 w 802"/>
                <a:gd name="T21" fmla="*/ 20 h 686"/>
                <a:gd name="T22" fmla="*/ 0 w 802"/>
                <a:gd name="T23" fmla="*/ 27 h 686"/>
                <a:gd name="T24" fmla="*/ 2 w 802"/>
                <a:gd name="T25" fmla="*/ 27 h 686"/>
                <a:gd name="T26" fmla="*/ 0 w 802"/>
                <a:gd name="T27" fmla="*/ 34 h 686"/>
                <a:gd name="T28" fmla="*/ 2 w 802"/>
                <a:gd name="T29" fmla="*/ 32 h 686"/>
                <a:gd name="T30" fmla="*/ 1 w 802"/>
                <a:gd name="T31" fmla="*/ 36 h 686"/>
                <a:gd name="T32" fmla="*/ 6 w 802"/>
                <a:gd name="T33" fmla="*/ 34 h 686"/>
                <a:gd name="T34" fmla="*/ 8 w 802"/>
                <a:gd name="T35" fmla="*/ 32 h 686"/>
                <a:gd name="T36" fmla="*/ 5 w 802"/>
                <a:gd name="T37" fmla="*/ 32 h 686"/>
                <a:gd name="T38" fmla="*/ 7 w 802"/>
                <a:gd name="T39" fmla="*/ 26 h 686"/>
                <a:gd name="T40" fmla="*/ 5 w 802"/>
                <a:gd name="T41" fmla="*/ 26 h 686"/>
                <a:gd name="T42" fmla="*/ 8 w 802"/>
                <a:gd name="T43" fmla="*/ 20 h 686"/>
                <a:gd name="T44" fmla="*/ 6 w 802"/>
                <a:gd name="T45" fmla="*/ 19 h 686"/>
                <a:gd name="T46" fmla="*/ 8 w 802"/>
                <a:gd name="T47" fmla="*/ 11 h 686"/>
                <a:gd name="T48" fmla="*/ 5 w 802"/>
                <a:gd name="T49" fmla="*/ 15 h 686"/>
                <a:gd name="T50" fmla="*/ 6 w 802"/>
                <a:gd name="T51" fmla="*/ 11 h 686"/>
                <a:gd name="T52" fmla="*/ 7 w 802"/>
                <a:gd name="T53" fmla="*/ 6 h 686"/>
                <a:gd name="T54" fmla="*/ 5 w 802"/>
                <a:gd name="T55" fmla="*/ 6 h 686"/>
                <a:gd name="T56" fmla="*/ 7 w 802"/>
                <a:gd name="T57" fmla="*/ 1 h 686"/>
                <a:gd name="T58" fmla="*/ 7 w 802"/>
                <a:gd name="T59" fmla="*/ 1 h 68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802"/>
                <a:gd name="T91" fmla="*/ 0 h 686"/>
                <a:gd name="T92" fmla="*/ 802 w 802"/>
                <a:gd name="T93" fmla="*/ 686 h 686"/>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802" h="686">
                  <a:moveTo>
                    <a:pt x="652" y="22"/>
                  </a:moveTo>
                  <a:lnTo>
                    <a:pt x="456" y="38"/>
                  </a:lnTo>
                  <a:lnTo>
                    <a:pt x="527" y="0"/>
                  </a:lnTo>
                  <a:lnTo>
                    <a:pt x="266" y="15"/>
                  </a:lnTo>
                  <a:lnTo>
                    <a:pt x="365" y="49"/>
                  </a:lnTo>
                  <a:lnTo>
                    <a:pt x="169" y="121"/>
                  </a:lnTo>
                  <a:lnTo>
                    <a:pt x="306" y="118"/>
                  </a:lnTo>
                  <a:lnTo>
                    <a:pt x="103" y="232"/>
                  </a:lnTo>
                  <a:lnTo>
                    <a:pt x="283" y="241"/>
                  </a:lnTo>
                  <a:lnTo>
                    <a:pt x="80" y="374"/>
                  </a:lnTo>
                  <a:lnTo>
                    <a:pt x="238" y="370"/>
                  </a:lnTo>
                  <a:lnTo>
                    <a:pt x="0" y="517"/>
                  </a:lnTo>
                  <a:lnTo>
                    <a:pt x="196" y="513"/>
                  </a:lnTo>
                  <a:lnTo>
                    <a:pt x="46" y="633"/>
                  </a:lnTo>
                  <a:lnTo>
                    <a:pt x="226" y="610"/>
                  </a:lnTo>
                  <a:lnTo>
                    <a:pt x="131" y="686"/>
                  </a:lnTo>
                  <a:lnTo>
                    <a:pt x="597" y="640"/>
                  </a:lnTo>
                  <a:lnTo>
                    <a:pt x="795" y="604"/>
                  </a:lnTo>
                  <a:lnTo>
                    <a:pt x="506" y="597"/>
                  </a:lnTo>
                  <a:lnTo>
                    <a:pt x="707" y="498"/>
                  </a:lnTo>
                  <a:lnTo>
                    <a:pt x="456" y="494"/>
                  </a:lnTo>
                  <a:lnTo>
                    <a:pt x="762" y="363"/>
                  </a:lnTo>
                  <a:lnTo>
                    <a:pt x="603" y="355"/>
                  </a:lnTo>
                  <a:lnTo>
                    <a:pt x="802" y="216"/>
                  </a:lnTo>
                  <a:lnTo>
                    <a:pt x="506" y="279"/>
                  </a:lnTo>
                  <a:lnTo>
                    <a:pt x="550" y="201"/>
                  </a:lnTo>
                  <a:lnTo>
                    <a:pt x="715" y="114"/>
                  </a:lnTo>
                  <a:lnTo>
                    <a:pt x="498" y="121"/>
                  </a:lnTo>
                  <a:lnTo>
                    <a:pt x="652" y="22"/>
                  </a:lnTo>
                  <a:close/>
                </a:path>
              </a:pathLst>
            </a:custGeom>
            <a:solidFill>
              <a:srgbClr val="B3FFFF"/>
            </a:solidFill>
            <a:ln w="9525">
              <a:noFill/>
              <a:round/>
              <a:headEnd/>
              <a:tailEnd/>
            </a:ln>
          </p:spPr>
          <p:txBody>
            <a:bodyPr/>
            <a:lstStyle/>
            <a:p>
              <a:endParaRPr lang="en-CA"/>
            </a:p>
          </p:txBody>
        </p:sp>
        <p:sp>
          <p:nvSpPr>
            <p:cNvPr id="12306" name="Freeform 65"/>
            <p:cNvSpPr>
              <a:spLocks/>
            </p:cNvSpPr>
            <p:nvPr/>
          </p:nvSpPr>
          <p:spPr bwMode="auto">
            <a:xfrm flipH="1">
              <a:off x="2751" y="2906"/>
              <a:ext cx="53" cy="228"/>
            </a:xfrm>
            <a:custGeom>
              <a:avLst/>
              <a:gdLst>
                <a:gd name="T0" fmla="*/ 2 w 241"/>
                <a:gd name="T1" fmla="*/ 0 h 606"/>
                <a:gd name="T2" fmla="*/ 2 w 241"/>
                <a:gd name="T3" fmla="*/ 9 h 606"/>
                <a:gd name="T4" fmla="*/ 2 w 241"/>
                <a:gd name="T5" fmla="*/ 19 h 606"/>
                <a:gd name="T6" fmla="*/ 3 w 241"/>
                <a:gd name="T7" fmla="*/ 28 h 606"/>
                <a:gd name="T8" fmla="*/ 1 w 241"/>
                <a:gd name="T9" fmla="*/ 32 h 606"/>
                <a:gd name="T10" fmla="*/ 2 w 241"/>
                <a:gd name="T11" fmla="*/ 27 h 606"/>
                <a:gd name="T12" fmla="*/ 0 w 241"/>
                <a:gd name="T13" fmla="*/ 30 h 606"/>
                <a:gd name="T14" fmla="*/ 1 w 241"/>
                <a:gd name="T15" fmla="*/ 26 h 606"/>
                <a:gd name="T16" fmla="*/ 0 w 241"/>
                <a:gd name="T17" fmla="*/ 27 h 606"/>
                <a:gd name="T18" fmla="*/ 2 w 241"/>
                <a:gd name="T19" fmla="*/ 21 h 606"/>
                <a:gd name="T20" fmla="*/ 1 w 241"/>
                <a:gd name="T21" fmla="*/ 21 h 606"/>
                <a:gd name="T22" fmla="*/ 2 w 241"/>
                <a:gd name="T23" fmla="*/ 14 h 606"/>
                <a:gd name="T24" fmla="*/ 1 w 241"/>
                <a:gd name="T25" fmla="*/ 15 h 606"/>
                <a:gd name="T26" fmla="*/ 2 w 241"/>
                <a:gd name="T27" fmla="*/ 8 h 606"/>
                <a:gd name="T28" fmla="*/ 0 w 241"/>
                <a:gd name="T29" fmla="*/ 10 h 606"/>
                <a:gd name="T30" fmla="*/ 1 w 241"/>
                <a:gd name="T31" fmla="*/ 6 h 606"/>
                <a:gd name="T32" fmla="*/ 0 w 241"/>
                <a:gd name="T33" fmla="*/ 7 h 606"/>
                <a:gd name="T34" fmla="*/ 2 w 241"/>
                <a:gd name="T35" fmla="*/ 0 h 606"/>
                <a:gd name="T36" fmla="*/ 2 w 241"/>
                <a:gd name="T37" fmla="*/ 0 h 60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241"/>
                <a:gd name="T58" fmla="*/ 0 h 606"/>
                <a:gd name="T59" fmla="*/ 241 w 241"/>
                <a:gd name="T60" fmla="*/ 606 h 60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241" h="606">
                  <a:moveTo>
                    <a:pt x="143" y="0"/>
                  </a:moveTo>
                  <a:lnTo>
                    <a:pt x="162" y="173"/>
                  </a:lnTo>
                  <a:lnTo>
                    <a:pt x="188" y="353"/>
                  </a:lnTo>
                  <a:lnTo>
                    <a:pt x="241" y="530"/>
                  </a:lnTo>
                  <a:lnTo>
                    <a:pt x="123" y="606"/>
                  </a:lnTo>
                  <a:lnTo>
                    <a:pt x="162" y="511"/>
                  </a:lnTo>
                  <a:lnTo>
                    <a:pt x="32" y="561"/>
                  </a:lnTo>
                  <a:lnTo>
                    <a:pt x="78" y="498"/>
                  </a:lnTo>
                  <a:lnTo>
                    <a:pt x="8" y="511"/>
                  </a:lnTo>
                  <a:lnTo>
                    <a:pt x="162" y="395"/>
                  </a:lnTo>
                  <a:lnTo>
                    <a:pt x="55" y="395"/>
                  </a:lnTo>
                  <a:lnTo>
                    <a:pt x="158" y="271"/>
                  </a:lnTo>
                  <a:lnTo>
                    <a:pt x="82" y="275"/>
                  </a:lnTo>
                  <a:lnTo>
                    <a:pt x="135" y="154"/>
                  </a:lnTo>
                  <a:lnTo>
                    <a:pt x="32" y="192"/>
                  </a:lnTo>
                  <a:lnTo>
                    <a:pt x="116" y="116"/>
                  </a:lnTo>
                  <a:lnTo>
                    <a:pt x="0" y="131"/>
                  </a:lnTo>
                  <a:lnTo>
                    <a:pt x="143" y="0"/>
                  </a:lnTo>
                  <a:close/>
                </a:path>
              </a:pathLst>
            </a:custGeom>
            <a:solidFill>
              <a:srgbClr val="B3FFFF"/>
            </a:solidFill>
            <a:ln w="9525">
              <a:noFill/>
              <a:round/>
              <a:headEnd/>
              <a:tailEnd/>
            </a:ln>
          </p:spPr>
          <p:txBody>
            <a:bodyPr/>
            <a:lstStyle/>
            <a:p>
              <a:endParaRPr lang="en-CA"/>
            </a:p>
          </p:txBody>
        </p:sp>
        <p:sp>
          <p:nvSpPr>
            <p:cNvPr id="12307" name="Line 66"/>
            <p:cNvSpPr>
              <a:spLocks noChangeShapeType="1"/>
            </p:cNvSpPr>
            <p:nvPr/>
          </p:nvSpPr>
          <p:spPr bwMode="auto">
            <a:xfrm flipH="1">
              <a:off x="2472" y="2622"/>
              <a:ext cx="0" cy="1218"/>
            </a:xfrm>
            <a:prstGeom prst="line">
              <a:avLst/>
            </a:prstGeom>
            <a:noFill/>
            <a:ln w="57150">
              <a:solidFill>
                <a:schemeClr val="tx1"/>
              </a:solidFill>
              <a:round/>
              <a:headEnd/>
              <a:tailEnd/>
            </a:ln>
          </p:spPr>
          <p:txBody>
            <a:bodyPr/>
            <a:lstStyle/>
            <a:p>
              <a:endParaRPr lang="en-CA"/>
            </a:p>
          </p:txBody>
        </p:sp>
      </p:gr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ssolv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dissolve">
                                      <p:cBhvr>
                                        <p:cTn id="12" dur="500"/>
                                        <p:tgtEl>
                                          <p:spTgt spid="3"/>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nodeType="click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dissolve">
                                      <p:cBhvr>
                                        <p:cTn id="17" dur="500"/>
                                        <p:tgtEl>
                                          <p:spTgt spid="4"/>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grpId="0" nodeType="clickEffect">
                                  <p:stCondLst>
                                    <p:cond delay="0"/>
                                  </p:stCondLst>
                                  <p:childTnLst>
                                    <p:set>
                                      <p:cBhvr>
                                        <p:cTn id="21" dur="1" fill="hold">
                                          <p:stCondLst>
                                            <p:cond delay="0"/>
                                          </p:stCondLst>
                                        </p:cTn>
                                        <p:tgtEl>
                                          <p:spTgt spid="19459"/>
                                        </p:tgtEl>
                                        <p:attrNameLst>
                                          <p:attrName>style.visibility</p:attrName>
                                        </p:attrNameLst>
                                      </p:cBhvr>
                                      <p:to>
                                        <p:strVal val="visible"/>
                                      </p:to>
                                    </p:set>
                                    <p:animEffect transition="in" filter="dissolve">
                                      <p:cBhvr>
                                        <p:cTn id="22" dur="500"/>
                                        <p:tgtEl>
                                          <p:spTgt spid="19459"/>
                                        </p:tgtEl>
                                      </p:cBhvr>
                                    </p:animEffect>
                                  </p:childTnLst>
                                </p:cTn>
                              </p:par>
                            </p:childTnLst>
                          </p:cTn>
                        </p:par>
                      </p:childTnLst>
                    </p:cTn>
                  </p:par>
                  <p:par>
                    <p:cTn id="23" fill="hold">
                      <p:stCondLst>
                        <p:cond delay="indefinite"/>
                      </p:stCondLst>
                      <p:childTnLst>
                        <p:par>
                          <p:cTn id="24" fill="hold">
                            <p:stCondLst>
                              <p:cond delay="0"/>
                            </p:stCondLst>
                            <p:childTnLst>
                              <p:par>
                                <p:cTn id="25" presetID="9" presetClass="entr" presetSubtype="0" fill="hold" nodeType="clickEffect">
                                  <p:stCondLst>
                                    <p:cond delay="0"/>
                                  </p:stCondLst>
                                  <p:childTnLst>
                                    <p:set>
                                      <p:cBhvr>
                                        <p:cTn id="26" dur="1" fill="hold">
                                          <p:stCondLst>
                                            <p:cond delay="0"/>
                                          </p:stCondLst>
                                        </p:cTn>
                                        <p:tgtEl>
                                          <p:spTgt spid="5"/>
                                        </p:tgtEl>
                                        <p:attrNameLst>
                                          <p:attrName>style.visibility</p:attrName>
                                        </p:attrNameLst>
                                      </p:cBhvr>
                                      <p:to>
                                        <p:strVal val="visible"/>
                                      </p:to>
                                    </p:set>
                                    <p:animEffect transition="in" filter="dissolve">
                                      <p:cBhvr>
                                        <p:cTn id="27" dur="500"/>
                                        <p:tgtEl>
                                          <p:spTgt spid="5"/>
                                        </p:tgtEl>
                                      </p:cBhvr>
                                    </p:animEffect>
                                  </p:childTnLst>
                                </p:cTn>
                              </p:par>
                            </p:childTnLst>
                          </p:cTn>
                        </p:par>
                      </p:childTnLst>
                    </p:cTn>
                  </p:par>
                  <p:par>
                    <p:cTn id="28" fill="hold">
                      <p:stCondLst>
                        <p:cond delay="indefinite"/>
                      </p:stCondLst>
                      <p:childTnLst>
                        <p:par>
                          <p:cTn id="29" fill="hold">
                            <p:stCondLst>
                              <p:cond delay="0"/>
                            </p:stCondLst>
                            <p:childTnLst>
                              <p:par>
                                <p:cTn id="30" presetID="9" presetClass="entr" presetSubtype="0" fill="hold" nodeType="clickEffect">
                                  <p:stCondLst>
                                    <p:cond delay="0"/>
                                  </p:stCondLst>
                                  <p:childTnLst>
                                    <p:set>
                                      <p:cBhvr>
                                        <p:cTn id="31" dur="1" fill="hold">
                                          <p:stCondLst>
                                            <p:cond delay="0"/>
                                          </p:stCondLst>
                                        </p:cTn>
                                        <p:tgtEl>
                                          <p:spTgt spid="6"/>
                                        </p:tgtEl>
                                        <p:attrNameLst>
                                          <p:attrName>style.visibility</p:attrName>
                                        </p:attrNameLst>
                                      </p:cBhvr>
                                      <p:to>
                                        <p:strVal val="visible"/>
                                      </p:to>
                                    </p:set>
                                    <p:animEffect transition="in" filter="dissolve">
                                      <p:cBhvr>
                                        <p:cTn id="32"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459"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ext Box 2"/>
          <p:cNvSpPr txBox="1">
            <a:spLocks noChangeArrowheads="1"/>
          </p:cNvSpPr>
          <p:nvPr/>
        </p:nvSpPr>
        <p:spPr bwMode="auto">
          <a:xfrm>
            <a:off x="457200" y="565150"/>
            <a:ext cx="8610600" cy="1187450"/>
          </a:xfrm>
          <a:prstGeom prst="rect">
            <a:avLst/>
          </a:prstGeom>
          <a:noFill/>
          <a:ln w="9525">
            <a:noFill/>
            <a:miter lim="800000"/>
            <a:headEnd/>
            <a:tailEnd/>
          </a:ln>
        </p:spPr>
        <p:txBody>
          <a:bodyPr>
            <a:spAutoFit/>
          </a:bodyPr>
          <a:lstStyle/>
          <a:p>
            <a:pPr>
              <a:spcBef>
                <a:spcPct val="50000"/>
              </a:spcBef>
            </a:pPr>
            <a:r>
              <a:rPr lang="en-US">
                <a:solidFill>
                  <a:srgbClr val="FF0000"/>
                </a:solidFill>
                <a:latin typeface="Benguiat Bk BT" pitchFamily="18" charset="0"/>
              </a:rPr>
              <a:t>Solution: </a:t>
            </a:r>
            <a:r>
              <a:rPr lang="en-US">
                <a:latin typeface="Benguiat Bk BT" pitchFamily="18" charset="0"/>
              </a:rPr>
              <a:t>If we draw a line parallel to the ground from the football player to the school, we can find similar triangles.  Let’s label the sides</a:t>
            </a:r>
            <a:r>
              <a:rPr lang="en-US">
                <a:latin typeface="Benguiat Bk BT" pitchFamily="18" charset="0"/>
                <a:sym typeface="Symbol" pitchFamily="18" charset="2"/>
              </a:rPr>
              <a:t>.</a:t>
            </a:r>
          </a:p>
        </p:txBody>
      </p:sp>
      <p:sp>
        <p:nvSpPr>
          <p:cNvPr id="20483" name="Line 3"/>
          <p:cNvSpPr>
            <a:spLocks noChangeShapeType="1"/>
          </p:cNvSpPr>
          <p:nvPr/>
        </p:nvSpPr>
        <p:spPr bwMode="auto">
          <a:xfrm>
            <a:off x="3848100" y="4133850"/>
            <a:ext cx="0" cy="990600"/>
          </a:xfrm>
          <a:prstGeom prst="line">
            <a:avLst/>
          </a:prstGeom>
          <a:noFill/>
          <a:ln w="57150">
            <a:solidFill>
              <a:srgbClr val="6600CC"/>
            </a:solidFill>
            <a:round/>
            <a:headEnd/>
            <a:tailEnd/>
          </a:ln>
        </p:spPr>
        <p:txBody>
          <a:bodyPr/>
          <a:lstStyle/>
          <a:p>
            <a:endParaRPr lang="en-CA"/>
          </a:p>
        </p:txBody>
      </p:sp>
      <p:grpSp>
        <p:nvGrpSpPr>
          <p:cNvPr id="13316" name="Group 4"/>
          <p:cNvGrpSpPr>
            <a:grpSpLocks/>
          </p:cNvGrpSpPr>
          <p:nvPr/>
        </p:nvGrpSpPr>
        <p:grpSpPr bwMode="auto">
          <a:xfrm>
            <a:off x="381000" y="2590800"/>
            <a:ext cx="8382000" cy="4086225"/>
            <a:chOff x="240" y="1632"/>
            <a:chExt cx="5280" cy="2574"/>
          </a:xfrm>
        </p:grpSpPr>
        <p:sp>
          <p:nvSpPr>
            <p:cNvPr id="13328" name="Freeform 5"/>
            <p:cNvSpPr>
              <a:spLocks/>
            </p:cNvSpPr>
            <p:nvPr/>
          </p:nvSpPr>
          <p:spPr bwMode="auto">
            <a:xfrm>
              <a:off x="3667" y="2343"/>
              <a:ext cx="509" cy="460"/>
            </a:xfrm>
            <a:custGeom>
              <a:avLst/>
              <a:gdLst>
                <a:gd name="T0" fmla="*/ 0 w 509"/>
                <a:gd name="T1" fmla="*/ 460 h 460"/>
                <a:gd name="T2" fmla="*/ 509 w 509"/>
                <a:gd name="T3" fmla="*/ 54 h 460"/>
                <a:gd name="T4" fmla="*/ 509 w 509"/>
                <a:gd name="T5" fmla="*/ 46 h 460"/>
                <a:gd name="T6" fmla="*/ 509 w 509"/>
                <a:gd name="T7" fmla="*/ 32 h 460"/>
                <a:gd name="T8" fmla="*/ 509 w 509"/>
                <a:gd name="T9" fmla="*/ 17 h 460"/>
                <a:gd name="T10" fmla="*/ 509 w 509"/>
                <a:gd name="T11" fmla="*/ 0 h 460"/>
                <a:gd name="T12" fmla="*/ 0 w 509"/>
                <a:gd name="T13" fmla="*/ 408 h 460"/>
                <a:gd name="T14" fmla="*/ 0 w 509"/>
                <a:gd name="T15" fmla="*/ 460 h 460"/>
                <a:gd name="T16" fmla="*/ 0 60000 65536"/>
                <a:gd name="T17" fmla="*/ 0 60000 65536"/>
                <a:gd name="T18" fmla="*/ 0 60000 65536"/>
                <a:gd name="T19" fmla="*/ 0 60000 65536"/>
                <a:gd name="T20" fmla="*/ 0 60000 65536"/>
                <a:gd name="T21" fmla="*/ 0 60000 65536"/>
                <a:gd name="T22" fmla="*/ 0 60000 65536"/>
                <a:gd name="T23" fmla="*/ 0 60000 65536"/>
                <a:gd name="T24" fmla="*/ 0 w 509"/>
                <a:gd name="T25" fmla="*/ 0 h 460"/>
                <a:gd name="T26" fmla="*/ 509 w 509"/>
                <a:gd name="T27" fmla="*/ 460 h 46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509" h="460">
                  <a:moveTo>
                    <a:pt x="0" y="460"/>
                  </a:moveTo>
                  <a:lnTo>
                    <a:pt x="509" y="54"/>
                  </a:lnTo>
                  <a:lnTo>
                    <a:pt x="509" y="46"/>
                  </a:lnTo>
                  <a:lnTo>
                    <a:pt x="509" y="32"/>
                  </a:lnTo>
                  <a:lnTo>
                    <a:pt x="509" y="17"/>
                  </a:lnTo>
                  <a:lnTo>
                    <a:pt x="509" y="0"/>
                  </a:lnTo>
                  <a:lnTo>
                    <a:pt x="0" y="408"/>
                  </a:lnTo>
                  <a:lnTo>
                    <a:pt x="0" y="460"/>
                  </a:lnTo>
                  <a:close/>
                </a:path>
              </a:pathLst>
            </a:custGeom>
            <a:solidFill>
              <a:srgbClr val="7A1111"/>
            </a:solidFill>
            <a:ln w="9525">
              <a:noFill/>
              <a:round/>
              <a:headEnd/>
              <a:tailEnd/>
            </a:ln>
          </p:spPr>
          <p:txBody>
            <a:bodyPr/>
            <a:lstStyle/>
            <a:p>
              <a:endParaRPr lang="en-CA"/>
            </a:p>
          </p:txBody>
        </p:sp>
        <p:grpSp>
          <p:nvGrpSpPr>
            <p:cNvPr id="13329" name="Group 6"/>
            <p:cNvGrpSpPr>
              <a:grpSpLocks/>
            </p:cNvGrpSpPr>
            <p:nvPr/>
          </p:nvGrpSpPr>
          <p:grpSpPr bwMode="auto">
            <a:xfrm>
              <a:off x="240" y="1632"/>
              <a:ext cx="5280" cy="2574"/>
              <a:chOff x="240" y="1632"/>
              <a:chExt cx="5280" cy="2574"/>
            </a:xfrm>
          </p:grpSpPr>
          <p:sp>
            <p:nvSpPr>
              <p:cNvPr id="13330" name="Line 7"/>
              <p:cNvSpPr>
                <a:spLocks noChangeShapeType="1"/>
              </p:cNvSpPr>
              <p:nvPr/>
            </p:nvSpPr>
            <p:spPr bwMode="auto">
              <a:xfrm flipH="1">
                <a:off x="1208" y="1632"/>
                <a:ext cx="3120" cy="1584"/>
              </a:xfrm>
              <a:prstGeom prst="line">
                <a:avLst/>
              </a:prstGeom>
              <a:noFill/>
              <a:ln w="57150">
                <a:solidFill>
                  <a:srgbClr val="6600CC"/>
                </a:solidFill>
                <a:round/>
                <a:headEnd/>
                <a:tailEnd/>
              </a:ln>
            </p:spPr>
            <p:txBody>
              <a:bodyPr/>
              <a:lstStyle/>
              <a:p>
                <a:endParaRPr lang="en-CA"/>
              </a:p>
            </p:txBody>
          </p:sp>
          <p:grpSp>
            <p:nvGrpSpPr>
              <p:cNvPr id="13331" name="Group 8"/>
              <p:cNvGrpSpPr>
                <a:grpSpLocks/>
              </p:cNvGrpSpPr>
              <p:nvPr/>
            </p:nvGrpSpPr>
            <p:grpSpPr bwMode="auto">
              <a:xfrm>
                <a:off x="2880" y="2554"/>
                <a:ext cx="624" cy="1248"/>
                <a:chOff x="2764" y="2554"/>
                <a:chExt cx="624" cy="1248"/>
              </a:xfrm>
            </p:grpSpPr>
            <p:sp>
              <p:nvSpPr>
                <p:cNvPr id="13390" name="Line 9"/>
                <p:cNvSpPr>
                  <a:spLocks noChangeShapeType="1"/>
                </p:cNvSpPr>
                <p:nvPr/>
              </p:nvSpPr>
              <p:spPr bwMode="auto">
                <a:xfrm flipH="1">
                  <a:off x="2784" y="2554"/>
                  <a:ext cx="0" cy="1248"/>
                </a:xfrm>
                <a:prstGeom prst="line">
                  <a:avLst/>
                </a:prstGeom>
                <a:noFill/>
                <a:ln w="28575">
                  <a:solidFill>
                    <a:schemeClr val="tx1"/>
                  </a:solidFill>
                  <a:round/>
                  <a:headEnd type="triangle" w="med" len="med"/>
                  <a:tailEnd type="triangle" w="med" len="med"/>
                </a:ln>
              </p:spPr>
              <p:txBody>
                <a:bodyPr/>
                <a:lstStyle/>
                <a:p>
                  <a:endParaRPr lang="en-CA"/>
                </a:p>
              </p:txBody>
            </p:sp>
            <p:sp>
              <p:nvSpPr>
                <p:cNvPr id="13391" name="Text Box 10"/>
                <p:cNvSpPr txBox="1">
                  <a:spLocks noChangeArrowheads="1"/>
                </p:cNvSpPr>
                <p:nvPr/>
              </p:nvSpPr>
              <p:spPr bwMode="auto">
                <a:xfrm>
                  <a:off x="2764" y="2974"/>
                  <a:ext cx="624" cy="288"/>
                </a:xfrm>
                <a:prstGeom prst="rect">
                  <a:avLst/>
                </a:prstGeom>
                <a:noFill/>
                <a:ln w="9525">
                  <a:noFill/>
                  <a:miter lim="800000"/>
                  <a:headEnd/>
                  <a:tailEnd/>
                </a:ln>
              </p:spPr>
              <p:txBody>
                <a:bodyPr>
                  <a:spAutoFit/>
                </a:bodyPr>
                <a:lstStyle/>
                <a:p>
                  <a:pPr>
                    <a:spcBef>
                      <a:spcPct val="50000"/>
                    </a:spcBef>
                  </a:pPr>
                  <a:r>
                    <a:rPr lang="en-US">
                      <a:latin typeface="Benguiat Bk BT" pitchFamily="18" charset="0"/>
                    </a:rPr>
                    <a:t>10m</a:t>
                  </a:r>
                </a:p>
              </p:txBody>
            </p:sp>
          </p:grpSp>
          <p:sp>
            <p:nvSpPr>
              <p:cNvPr id="13332" name="Rectangle 11"/>
              <p:cNvSpPr>
                <a:spLocks noChangeArrowheads="1"/>
              </p:cNvSpPr>
              <p:nvPr/>
            </p:nvSpPr>
            <p:spPr bwMode="auto">
              <a:xfrm>
                <a:off x="240" y="3782"/>
                <a:ext cx="5280" cy="68"/>
              </a:xfrm>
              <a:prstGeom prst="rect">
                <a:avLst/>
              </a:prstGeom>
              <a:solidFill>
                <a:schemeClr val="tx2"/>
              </a:solidFill>
              <a:ln w="9525">
                <a:solidFill>
                  <a:schemeClr val="tx1"/>
                </a:solidFill>
                <a:miter lim="800000"/>
                <a:headEnd/>
                <a:tailEnd/>
              </a:ln>
            </p:spPr>
            <p:txBody>
              <a:bodyPr wrap="none" anchor="ctr"/>
              <a:lstStyle/>
              <a:p>
                <a:endParaRPr lang="en-CA"/>
              </a:p>
            </p:txBody>
          </p:sp>
          <p:pic>
            <p:nvPicPr>
              <p:cNvPr id="13333" name="Picture 12" descr="pe01659_"/>
              <p:cNvPicPr>
                <a:picLocks noChangeAspect="1" noChangeArrowheads="1"/>
              </p:cNvPicPr>
              <p:nvPr/>
            </p:nvPicPr>
            <p:blipFill>
              <a:blip r:embed="rId2"/>
              <a:srcRect/>
              <a:stretch>
                <a:fillRect/>
              </a:stretch>
            </p:blipFill>
            <p:spPr bwMode="auto">
              <a:xfrm>
                <a:off x="1100" y="3204"/>
                <a:ext cx="432" cy="457"/>
              </a:xfrm>
              <a:prstGeom prst="rect">
                <a:avLst/>
              </a:prstGeom>
              <a:noFill/>
              <a:ln w="9525">
                <a:noFill/>
                <a:miter lim="800000"/>
                <a:headEnd/>
                <a:tailEnd/>
              </a:ln>
            </p:spPr>
          </p:pic>
          <p:sp>
            <p:nvSpPr>
              <p:cNvPr id="13334" name="Line 13"/>
              <p:cNvSpPr>
                <a:spLocks noChangeShapeType="1"/>
              </p:cNvSpPr>
              <p:nvPr/>
            </p:nvSpPr>
            <p:spPr bwMode="auto">
              <a:xfrm>
                <a:off x="1016" y="3216"/>
                <a:ext cx="0" cy="576"/>
              </a:xfrm>
              <a:prstGeom prst="line">
                <a:avLst/>
              </a:prstGeom>
              <a:noFill/>
              <a:ln w="28575">
                <a:solidFill>
                  <a:schemeClr val="tx1"/>
                </a:solidFill>
                <a:round/>
                <a:headEnd type="triangle" w="med" len="med"/>
                <a:tailEnd type="triangle" w="med" len="med"/>
              </a:ln>
            </p:spPr>
            <p:txBody>
              <a:bodyPr/>
              <a:lstStyle/>
              <a:p>
                <a:endParaRPr lang="en-CA"/>
              </a:p>
            </p:txBody>
          </p:sp>
          <p:sp>
            <p:nvSpPr>
              <p:cNvPr id="13335" name="Text Box 14"/>
              <p:cNvSpPr txBox="1">
                <a:spLocks noChangeArrowheads="1"/>
              </p:cNvSpPr>
              <p:nvPr/>
            </p:nvSpPr>
            <p:spPr bwMode="auto">
              <a:xfrm>
                <a:off x="624" y="3322"/>
                <a:ext cx="672" cy="288"/>
              </a:xfrm>
              <a:prstGeom prst="rect">
                <a:avLst/>
              </a:prstGeom>
              <a:noFill/>
              <a:ln w="9525">
                <a:noFill/>
                <a:miter lim="800000"/>
                <a:headEnd/>
                <a:tailEnd/>
              </a:ln>
            </p:spPr>
            <p:txBody>
              <a:bodyPr>
                <a:spAutoFit/>
              </a:bodyPr>
              <a:lstStyle/>
              <a:p>
                <a:pPr>
                  <a:spcBef>
                    <a:spcPct val="50000"/>
                  </a:spcBef>
                </a:pPr>
                <a:r>
                  <a:rPr lang="en-US">
                    <a:latin typeface="Benguiat Bk BT" pitchFamily="18" charset="0"/>
                  </a:rPr>
                  <a:t>2m</a:t>
                </a:r>
              </a:p>
            </p:txBody>
          </p:sp>
          <p:grpSp>
            <p:nvGrpSpPr>
              <p:cNvPr id="13336" name="Group 15"/>
              <p:cNvGrpSpPr>
                <a:grpSpLocks/>
              </p:cNvGrpSpPr>
              <p:nvPr/>
            </p:nvGrpSpPr>
            <p:grpSpPr bwMode="auto">
              <a:xfrm>
                <a:off x="5048" y="1632"/>
                <a:ext cx="288" cy="2160"/>
                <a:chOff x="5048" y="1632"/>
                <a:chExt cx="288" cy="2160"/>
              </a:xfrm>
            </p:grpSpPr>
            <p:sp>
              <p:nvSpPr>
                <p:cNvPr id="13388" name="Line 16"/>
                <p:cNvSpPr>
                  <a:spLocks noChangeShapeType="1"/>
                </p:cNvSpPr>
                <p:nvPr/>
              </p:nvSpPr>
              <p:spPr bwMode="auto">
                <a:xfrm>
                  <a:off x="5048" y="1632"/>
                  <a:ext cx="0" cy="2160"/>
                </a:xfrm>
                <a:prstGeom prst="line">
                  <a:avLst/>
                </a:prstGeom>
                <a:noFill/>
                <a:ln w="28575">
                  <a:solidFill>
                    <a:schemeClr val="tx1"/>
                  </a:solidFill>
                  <a:round/>
                  <a:headEnd type="triangle" w="med" len="med"/>
                  <a:tailEnd type="triangle" w="med" len="med"/>
                </a:ln>
              </p:spPr>
              <p:txBody>
                <a:bodyPr/>
                <a:lstStyle/>
                <a:p>
                  <a:endParaRPr lang="en-CA"/>
                </a:p>
              </p:txBody>
            </p:sp>
            <p:sp>
              <p:nvSpPr>
                <p:cNvPr id="13389" name="Text Box 17"/>
                <p:cNvSpPr txBox="1">
                  <a:spLocks noChangeArrowheads="1"/>
                </p:cNvSpPr>
                <p:nvPr/>
              </p:nvSpPr>
              <p:spPr bwMode="auto">
                <a:xfrm>
                  <a:off x="5096" y="2544"/>
                  <a:ext cx="240" cy="288"/>
                </a:xfrm>
                <a:prstGeom prst="rect">
                  <a:avLst/>
                </a:prstGeom>
                <a:noFill/>
                <a:ln w="9525">
                  <a:noFill/>
                  <a:miter lim="800000"/>
                  <a:headEnd/>
                  <a:tailEnd/>
                </a:ln>
              </p:spPr>
              <p:txBody>
                <a:bodyPr>
                  <a:spAutoFit/>
                </a:bodyPr>
                <a:lstStyle/>
                <a:p>
                  <a:pPr>
                    <a:spcBef>
                      <a:spcPct val="50000"/>
                    </a:spcBef>
                  </a:pPr>
                  <a:r>
                    <a:rPr lang="en-US">
                      <a:latin typeface="Benguiat Bk BT" pitchFamily="18" charset="0"/>
                    </a:rPr>
                    <a:t>x</a:t>
                  </a:r>
                </a:p>
              </p:txBody>
            </p:sp>
          </p:grpSp>
          <p:grpSp>
            <p:nvGrpSpPr>
              <p:cNvPr id="13337" name="Group 18"/>
              <p:cNvGrpSpPr>
                <a:grpSpLocks/>
              </p:cNvGrpSpPr>
              <p:nvPr/>
            </p:nvGrpSpPr>
            <p:grpSpPr bwMode="auto">
              <a:xfrm>
                <a:off x="1248" y="3906"/>
                <a:ext cx="1248" cy="288"/>
                <a:chOff x="1248" y="3906"/>
                <a:chExt cx="1248" cy="288"/>
              </a:xfrm>
            </p:grpSpPr>
            <p:sp>
              <p:nvSpPr>
                <p:cNvPr id="13386" name="Line 19"/>
                <p:cNvSpPr>
                  <a:spLocks noChangeShapeType="1"/>
                </p:cNvSpPr>
                <p:nvPr/>
              </p:nvSpPr>
              <p:spPr bwMode="auto">
                <a:xfrm>
                  <a:off x="1248" y="3936"/>
                  <a:ext cx="1248" cy="0"/>
                </a:xfrm>
                <a:prstGeom prst="line">
                  <a:avLst/>
                </a:prstGeom>
                <a:noFill/>
                <a:ln w="28575">
                  <a:solidFill>
                    <a:schemeClr val="tx1"/>
                  </a:solidFill>
                  <a:round/>
                  <a:headEnd type="triangle" w="med" len="med"/>
                  <a:tailEnd type="triangle" w="med" len="med"/>
                </a:ln>
              </p:spPr>
              <p:txBody>
                <a:bodyPr/>
                <a:lstStyle/>
                <a:p>
                  <a:endParaRPr lang="en-CA"/>
                </a:p>
              </p:txBody>
            </p:sp>
            <p:sp>
              <p:nvSpPr>
                <p:cNvPr id="13387" name="Text Box 20"/>
                <p:cNvSpPr txBox="1">
                  <a:spLocks noChangeArrowheads="1"/>
                </p:cNvSpPr>
                <p:nvPr/>
              </p:nvSpPr>
              <p:spPr bwMode="auto">
                <a:xfrm>
                  <a:off x="1690" y="3906"/>
                  <a:ext cx="624" cy="288"/>
                </a:xfrm>
                <a:prstGeom prst="rect">
                  <a:avLst/>
                </a:prstGeom>
                <a:noFill/>
                <a:ln w="9525">
                  <a:noFill/>
                  <a:miter lim="800000"/>
                  <a:headEnd/>
                  <a:tailEnd/>
                </a:ln>
              </p:spPr>
              <p:txBody>
                <a:bodyPr>
                  <a:spAutoFit/>
                </a:bodyPr>
                <a:lstStyle/>
                <a:p>
                  <a:pPr>
                    <a:spcBef>
                      <a:spcPct val="50000"/>
                    </a:spcBef>
                  </a:pPr>
                  <a:r>
                    <a:rPr lang="en-US">
                      <a:latin typeface="Benguiat Bk BT" pitchFamily="18" charset="0"/>
                    </a:rPr>
                    <a:t>5m</a:t>
                  </a:r>
                </a:p>
              </p:txBody>
            </p:sp>
          </p:grpSp>
          <p:grpSp>
            <p:nvGrpSpPr>
              <p:cNvPr id="13338" name="Group 21"/>
              <p:cNvGrpSpPr>
                <a:grpSpLocks/>
              </p:cNvGrpSpPr>
              <p:nvPr/>
            </p:nvGrpSpPr>
            <p:grpSpPr bwMode="auto">
              <a:xfrm>
                <a:off x="2496" y="3918"/>
                <a:ext cx="1824" cy="288"/>
                <a:chOff x="2496" y="3918"/>
                <a:chExt cx="1824" cy="288"/>
              </a:xfrm>
            </p:grpSpPr>
            <p:sp>
              <p:nvSpPr>
                <p:cNvPr id="13384" name="Line 22"/>
                <p:cNvSpPr>
                  <a:spLocks noChangeShapeType="1"/>
                </p:cNvSpPr>
                <p:nvPr/>
              </p:nvSpPr>
              <p:spPr bwMode="auto">
                <a:xfrm>
                  <a:off x="2496" y="3936"/>
                  <a:ext cx="1824" cy="0"/>
                </a:xfrm>
                <a:prstGeom prst="line">
                  <a:avLst/>
                </a:prstGeom>
                <a:noFill/>
                <a:ln w="28575">
                  <a:solidFill>
                    <a:schemeClr val="tx1"/>
                  </a:solidFill>
                  <a:round/>
                  <a:headEnd type="triangle" w="med" len="med"/>
                  <a:tailEnd type="triangle" w="med" len="med"/>
                </a:ln>
              </p:spPr>
              <p:txBody>
                <a:bodyPr/>
                <a:lstStyle/>
                <a:p>
                  <a:endParaRPr lang="en-CA"/>
                </a:p>
              </p:txBody>
            </p:sp>
            <p:sp>
              <p:nvSpPr>
                <p:cNvPr id="13385" name="Text Box 23"/>
                <p:cNvSpPr txBox="1">
                  <a:spLocks noChangeArrowheads="1"/>
                </p:cNvSpPr>
                <p:nvPr/>
              </p:nvSpPr>
              <p:spPr bwMode="auto">
                <a:xfrm>
                  <a:off x="3130" y="3918"/>
                  <a:ext cx="1008" cy="288"/>
                </a:xfrm>
                <a:prstGeom prst="rect">
                  <a:avLst/>
                </a:prstGeom>
                <a:noFill/>
                <a:ln w="9525">
                  <a:noFill/>
                  <a:miter lim="800000"/>
                  <a:headEnd/>
                  <a:tailEnd/>
                </a:ln>
              </p:spPr>
              <p:txBody>
                <a:bodyPr>
                  <a:spAutoFit/>
                </a:bodyPr>
                <a:lstStyle/>
                <a:p>
                  <a:pPr>
                    <a:spcBef>
                      <a:spcPct val="50000"/>
                    </a:spcBef>
                  </a:pPr>
                  <a:r>
                    <a:rPr lang="en-US">
                      <a:latin typeface="Benguiat Bk BT" pitchFamily="18" charset="0"/>
                    </a:rPr>
                    <a:t>30m</a:t>
                  </a:r>
                </a:p>
              </p:txBody>
            </p:sp>
          </p:grpSp>
          <p:grpSp>
            <p:nvGrpSpPr>
              <p:cNvPr id="13339" name="Group 24"/>
              <p:cNvGrpSpPr>
                <a:grpSpLocks/>
              </p:cNvGrpSpPr>
              <p:nvPr/>
            </p:nvGrpSpPr>
            <p:grpSpPr bwMode="auto">
              <a:xfrm>
                <a:off x="2448" y="2520"/>
                <a:ext cx="444" cy="1320"/>
                <a:chOff x="2448" y="2520"/>
                <a:chExt cx="444" cy="1320"/>
              </a:xfrm>
            </p:grpSpPr>
            <p:sp>
              <p:nvSpPr>
                <p:cNvPr id="13376" name="Freeform 25"/>
                <p:cNvSpPr>
                  <a:spLocks/>
                </p:cNvSpPr>
                <p:nvPr/>
              </p:nvSpPr>
              <p:spPr bwMode="auto">
                <a:xfrm flipH="1">
                  <a:off x="2717" y="2838"/>
                  <a:ext cx="175" cy="330"/>
                </a:xfrm>
                <a:custGeom>
                  <a:avLst/>
                  <a:gdLst>
                    <a:gd name="T0" fmla="*/ 4 w 804"/>
                    <a:gd name="T1" fmla="*/ 14 h 878"/>
                    <a:gd name="T2" fmla="*/ 3 w 804"/>
                    <a:gd name="T3" fmla="*/ 19 h 878"/>
                    <a:gd name="T4" fmla="*/ 3 w 804"/>
                    <a:gd name="T5" fmla="*/ 19 h 878"/>
                    <a:gd name="T6" fmla="*/ 3 w 804"/>
                    <a:gd name="T7" fmla="*/ 18 h 878"/>
                    <a:gd name="T8" fmla="*/ 4 w 804"/>
                    <a:gd name="T9" fmla="*/ 18 h 878"/>
                    <a:gd name="T10" fmla="*/ 4 w 804"/>
                    <a:gd name="T11" fmla="*/ 18 h 878"/>
                    <a:gd name="T12" fmla="*/ 5 w 804"/>
                    <a:gd name="T13" fmla="*/ 18 h 878"/>
                    <a:gd name="T14" fmla="*/ 4 w 804"/>
                    <a:gd name="T15" fmla="*/ 18 h 878"/>
                    <a:gd name="T16" fmla="*/ 4 w 804"/>
                    <a:gd name="T17" fmla="*/ 19 h 878"/>
                    <a:gd name="T18" fmla="*/ 4 w 804"/>
                    <a:gd name="T19" fmla="*/ 20 h 878"/>
                    <a:gd name="T20" fmla="*/ 3 w 804"/>
                    <a:gd name="T21" fmla="*/ 21 h 878"/>
                    <a:gd name="T22" fmla="*/ 5 w 804"/>
                    <a:gd name="T23" fmla="*/ 20 h 878"/>
                    <a:gd name="T24" fmla="*/ 4 w 804"/>
                    <a:gd name="T25" fmla="*/ 30 h 878"/>
                    <a:gd name="T26" fmla="*/ 4 w 804"/>
                    <a:gd name="T27" fmla="*/ 31 h 878"/>
                    <a:gd name="T28" fmla="*/ 5 w 804"/>
                    <a:gd name="T29" fmla="*/ 33 h 878"/>
                    <a:gd name="T30" fmla="*/ 4 w 804"/>
                    <a:gd name="T31" fmla="*/ 34 h 878"/>
                    <a:gd name="T32" fmla="*/ 4 w 804"/>
                    <a:gd name="T33" fmla="*/ 35 h 878"/>
                    <a:gd name="T34" fmla="*/ 3 w 804"/>
                    <a:gd name="T35" fmla="*/ 36 h 878"/>
                    <a:gd name="T36" fmla="*/ 2 w 804"/>
                    <a:gd name="T37" fmla="*/ 38 h 878"/>
                    <a:gd name="T38" fmla="*/ 2 w 804"/>
                    <a:gd name="T39" fmla="*/ 40 h 878"/>
                    <a:gd name="T40" fmla="*/ 2 w 804"/>
                    <a:gd name="T41" fmla="*/ 40 h 878"/>
                    <a:gd name="T42" fmla="*/ 3 w 804"/>
                    <a:gd name="T43" fmla="*/ 39 h 878"/>
                    <a:gd name="T44" fmla="*/ 3 w 804"/>
                    <a:gd name="T45" fmla="*/ 38 h 878"/>
                    <a:gd name="T46" fmla="*/ 4 w 804"/>
                    <a:gd name="T47" fmla="*/ 37 h 878"/>
                    <a:gd name="T48" fmla="*/ 5 w 804"/>
                    <a:gd name="T49" fmla="*/ 37 h 878"/>
                    <a:gd name="T50" fmla="*/ 4 w 804"/>
                    <a:gd name="T51" fmla="*/ 38 h 878"/>
                    <a:gd name="T52" fmla="*/ 4 w 804"/>
                    <a:gd name="T53" fmla="*/ 39 h 878"/>
                    <a:gd name="T54" fmla="*/ 3 w 804"/>
                    <a:gd name="T55" fmla="*/ 40 h 878"/>
                    <a:gd name="T56" fmla="*/ 3 w 804"/>
                    <a:gd name="T57" fmla="*/ 41 h 878"/>
                    <a:gd name="T58" fmla="*/ 2 w 804"/>
                    <a:gd name="T59" fmla="*/ 42 h 878"/>
                    <a:gd name="T60" fmla="*/ 2 w 804"/>
                    <a:gd name="T61" fmla="*/ 43 h 878"/>
                    <a:gd name="T62" fmla="*/ 2 w 804"/>
                    <a:gd name="T63" fmla="*/ 43 h 878"/>
                    <a:gd name="T64" fmla="*/ 3 w 804"/>
                    <a:gd name="T65" fmla="*/ 42 h 878"/>
                    <a:gd name="T66" fmla="*/ 4 w 804"/>
                    <a:gd name="T67" fmla="*/ 41 h 878"/>
                    <a:gd name="T68" fmla="*/ 5 w 804"/>
                    <a:gd name="T69" fmla="*/ 40 h 878"/>
                    <a:gd name="T70" fmla="*/ 5 w 804"/>
                    <a:gd name="T71" fmla="*/ 40 h 878"/>
                    <a:gd name="T72" fmla="*/ 5 w 804"/>
                    <a:gd name="T73" fmla="*/ 43 h 878"/>
                    <a:gd name="T74" fmla="*/ 5 w 804"/>
                    <a:gd name="T75" fmla="*/ 42 h 878"/>
                    <a:gd name="T76" fmla="*/ 6 w 804"/>
                    <a:gd name="T77" fmla="*/ 41 h 878"/>
                    <a:gd name="T78" fmla="*/ 7 w 804"/>
                    <a:gd name="T79" fmla="*/ 40 h 878"/>
                    <a:gd name="T80" fmla="*/ 7 w 804"/>
                    <a:gd name="T81" fmla="*/ 39 h 878"/>
                    <a:gd name="T82" fmla="*/ 7 w 804"/>
                    <a:gd name="T83" fmla="*/ 39 h 878"/>
                    <a:gd name="T84" fmla="*/ 8 w 804"/>
                    <a:gd name="T85" fmla="*/ 40 h 878"/>
                    <a:gd name="T86" fmla="*/ 8 w 804"/>
                    <a:gd name="T87" fmla="*/ 41 h 878"/>
                    <a:gd name="T88" fmla="*/ 7 w 804"/>
                    <a:gd name="T89" fmla="*/ 43 h 878"/>
                    <a:gd name="T90" fmla="*/ 6 w 804"/>
                    <a:gd name="T91" fmla="*/ 45 h 878"/>
                    <a:gd name="T92" fmla="*/ 4 w 804"/>
                    <a:gd name="T93" fmla="*/ 47 h 878"/>
                    <a:gd name="T94" fmla="*/ 2 w 804"/>
                    <a:gd name="T95" fmla="*/ 47 h 878"/>
                    <a:gd name="T96" fmla="*/ 1 w 804"/>
                    <a:gd name="T97" fmla="*/ 45 h 878"/>
                    <a:gd name="T98" fmla="*/ 0 w 804"/>
                    <a:gd name="T99" fmla="*/ 43 h 878"/>
                    <a:gd name="T100" fmla="*/ 1 w 804"/>
                    <a:gd name="T101" fmla="*/ 40 h 878"/>
                    <a:gd name="T102" fmla="*/ 1 w 804"/>
                    <a:gd name="T103" fmla="*/ 37 h 878"/>
                    <a:gd name="T104" fmla="*/ 2 w 804"/>
                    <a:gd name="T105" fmla="*/ 34 h 878"/>
                    <a:gd name="T106" fmla="*/ 3 w 804"/>
                    <a:gd name="T107" fmla="*/ 31 h 878"/>
                    <a:gd name="T108" fmla="*/ 3 w 804"/>
                    <a:gd name="T109" fmla="*/ 28 h 878"/>
                    <a:gd name="T110" fmla="*/ 3 w 804"/>
                    <a:gd name="T111" fmla="*/ 26 h 878"/>
                    <a:gd name="T112" fmla="*/ 2 w 804"/>
                    <a:gd name="T113" fmla="*/ 24 h 878"/>
                    <a:gd name="T114" fmla="*/ 2 w 804"/>
                    <a:gd name="T115" fmla="*/ 23 h 878"/>
                    <a:gd name="T116" fmla="*/ 1 w 804"/>
                    <a:gd name="T117" fmla="*/ 21 h 878"/>
                    <a:gd name="T118" fmla="*/ 0 w 804"/>
                    <a:gd name="T119" fmla="*/ 21 h 878"/>
                    <a:gd name="T120" fmla="*/ 6 w 804"/>
                    <a:gd name="T121" fmla="*/ 0 h 878"/>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804"/>
                    <a:gd name="T184" fmla="*/ 0 h 878"/>
                    <a:gd name="T185" fmla="*/ 804 w 804"/>
                    <a:gd name="T186" fmla="*/ 878 h 878"/>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804" h="878">
                      <a:moveTo>
                        <a:pt x="614" y="0"/>
                      </a:moveTo>
                      <a:lnTo>
                        <a:pt x="624" y="103"/>
                      </a:lnTo>
                      <a:lnTo>
                        <a:pt x="386" y="259"/>
                      </a:lnTo>
                      <a:lnTo>
                        <a:pt x="445" y="251"/>
                      </a:lnTo>
                      <a:lnTo>
                        <a:pt x="257" y="361"/>
                      </a:lnTo>
                      <a:lnTo>
                        <a:pt x="266" y="359"/>
                      </a:lnTo>
                      <a:lnTo>
                        <a:pt x="279" y="359"/>
                      </a:lnTo>
                      <a:lnTo>
                        <a:pt x="291" y="357"/>
                      </a:lnTo>
                      <a:lnTo>
                        <a:pt x="302" y="356"/>
                      </a:lnTo>
                      <a:lnTo>
                        <a:pt x="314" y="354"/>
                      </a:lnTo>
                      <a:lnTo>
                        <a:pt x="325" y="350"/>
                      </a:lnTo>
                      <a:lnTo>
                        <a:pt x="338" y="346"/>
                      </a:lnTo>
                      <a:lnTo>
                        <a:pt x="350" y="346"/>
                      </a:lnTo>
                      <a:lnTo>
                        <a:pt x="361" y="340"/>
                      </a:lnTo>
                      <a:lnTo>
                        <a:pt x="373" y="338"/>
                      </a:lnTo>
                      <a:lnTo>
                        <a:pt x="384" y="337"/>
                      </a:lnTo>
                      <a:lnTo>
                        <a:pt x="395" y="335"/>
                      </a:lnTo>
                      <a:lnTo>
                        <a:pt x="407" y="333"/>
                      </a:lnTo>
                      <a:lnTo>
                        <a:pt x="418" y="331"/>
                      </a:lnTo>
                      <a:lnTo>
                        <a:pt x="432" y="331"/>
                      </a:lnTo>
                      <a:lnTo>
                        <a:pt x="445" y="335"/>
                      </a:lnTo>
                      <a:lnTo>
                        <a:pt x="439" y="335"/>
                      </a:lnTo>
                      <a:lnTo>
                        <a:pt x="432" y="338"/>
                      </a:lnTo>
                      <a:lnTo>
                        <a:pt x="424" y="342"/>
                      </a:lnTo>
                      <a:lnTo>
                        <a:pt x="414" y="346"/>
                      </a:lnTo>
                      <a:lnTo>
                        <a:pt x="401" y="352"/>
                      </a:lnTo>
                      <a:lnTo>
                        <a:pt x="392" y="357"/>
                      </a:lnTo>
                      <a:lnTo>
                        <a:pt x="378" y="363"/>
                      </a:lnTo>
                      <a:lnTo>
                        <a:pt x="369" y="371"/>
                      </a:lnTo>
                      <a:lnTo>
                        <a:pt x="354" y="376"/>
                      </a:lnTo>
                      <a:lnTo>
                        <a:pt x="346" y="384"/>
                      </a:lnTo>
                      <a:lnTo>
                        <a:pt x="336" y="390"/>
                      </a:lnTo>
                      <a:lnTo>
                        <a:pt x="331" y="397"/>
                      </a:lnTo>
                      <a:lnTo>
                        <a:pt x="321" y="409"/>
                      </a:lnTo>
                      <a:lnTo>
                        <a:pt x="329" y="422"/>
                      </a:lnTo>
                      <a:lnTo>
                        <a:pt x="525" y="384"/>
                      </a:lnTo>
                      <a:lnTo>
                        <a:pt x="416" y="475"/>
                      </a:lnTo>
                      <a:lnTo>
                        <a:pt x="540" y="481"/>
                      </a:lnTo>
                      <a:lnTo>
                        <a:pt x="416" y="557"/>
                      </a:lnTo>
                      <a:lnTo>
                        <a:pt x="411" y="565"/>
                      </a:lnTo>
                      <a:lnTo>
                        <a:pt x="405" y="576"/>
                      </a:lnTo>
                      <a:lnTo>
                        <a:pt x="401" y="589"/>
                      </a:lnTo>
                      <a:lnTo>
                        <a:pt x="401" y="603"/>
                      </a:lnTo>
                      <a:lnTo>
                        <a:pt x="506" y="614"/>
                      </a:lnTo>
                      <a:lnTo>
                        <a:pt x="485" y="622"/>
                      </a:lnTo>
                      <a:lnTo>
                        <a:pt x="464" y="631"/>
                      </a:lnTo>
                      <a:lnTo>
                        <a:pt x="443" y="639"/>
                      </a:lnTo>
                      <a:lnTo>
                        <a:pt x="424" y="646"/>
                      </a:lnTo>
                      <a:lnTo>
                        <a:pt x="401" y="652"/>
                      </a:lnTo>
                      <a:lnTo>
                        <a:pt x="378" y="658"/>
                      </a:lnTo>
                      <a:lnTo>
                        <a:pt x="357" y="664"/>
                      </a:lnTo>
                      <a:lnTo>
                        <a:pt x="336" y="671"/>
                      </a:lnTo>
                      <a:lnTo>
                        <a:pt x="314" y="677"/>
                      </a:lnTo>
                      <a:lnTo>
                        <a:pt x="291" y="684"/>
                      </a:lnTo>
                      <a:lnTo>
                        <a:pt x="270" y="692"/>
                      </a:lnTo>
                      <a:lnTo>
                        <a:pt x="251" y="703"/>
                      </a:lnTo>
                      <a:lnTo>
                        <a:pt x="228" y="711"/>
                      </a:lnTo>
                      <a:lnTo>
                        <a:pt x="211" y="724"/>
                      </a:lnTo>
                      <a:lnTo>
                        <a:pt x="192" y="736"/>
                      </a:lnTo>
                      <a:lnTo>
                        <a:pt x="175" y="753"/>
                      </a:lnTo>
                      <a:lnTo>
                        <a:pt x="181" y="751"/>
                      </a:lnTo>
                      <a:lnTo>
                        <a:pt x="188" y="751"/>
                      </a:lnTo>
                      <a:lnTo>
                        <a:pt x="203" y="749"/>
                      </a:lnTo>
                      <a:lnTo>
                        <a:pt x="221" y="745"/>
                      </a:lnTo>
                      <a:lnTo>
                        <a:pt x="241" y="742"/>
                      </a:lnTo>
                      <a:lnTo>
                        <a:pt x="264" y="736"/>
                      </a:lnTo>
                      <a:lnTo>
                        <a:pt x="289" y="730"/>
                      </a:lnTo>
                      <a:lnTo>
                        <a:pt x="314" y="726"/>
                      </a:lnTo>
                      <a:lnTo>
                        <a:pt x="338" y="719"/>
                      </a:lnTo>
                      <a:lnTo>
                        <a:pt x="361" y="713"/>
                      </a:lnTo>
                      <a:lnTo>
                        <a:pt x="386" y="709"/>
                      </a:lnTo>
                      <a:lnTo>
                        <a:pt x="407" y="703"/>
                      </a:lnTo>
                      <a:lnTo>
                        <a:pt x="424" y="700"/>
                      </a:lnTo>
                      <a:lnTo>
                        <a:pt x="437" y="696"/>
                      </a:lnTo>
                      <a:lnTo>
                        <a:pt x="447" y="696"/>
                      </a:lnTo>
                      <a:lnTo>
                        <a:pt x="452" y="696"/>
                      </a:lnTo>
                      <a:lnTo>
                        <a:pt x="433" y="702"/>
                      </a:lnTo>
                      <a:lnTo>
                        <a:pt x="416" y="709"/>
                      </a:lnTo>
                      <a:lnTo>
                        <a:pt x="397" y="715"/>
                      </a:lnTo>
                      <a:lnTo>
                        <a:pt x="378" y="724"/>
                      </a:lnTo>
                      <a:lnTo>
                        <a:pt x="361" y="730"/>
                      </a:lnTo>
                      <a:lnTo>
                        <a:pt x="342" y="738"/>
                      </a:lnTo>
                      <a:lnTo>
                        <a:pt x="323" y="745"/>
                      </a:lnTo>
                      <a:lnTo>
                        <a:pt x="306" y="755"/>
                      </a:lnTo>
                      <a:lnTo>
                        <a:pt x="285" y="761"/>
                      </a:lnTo>
                      <a:lnTo>
                        <a:pt x="266" y="768"/>
                      </a:lnTo>
                      <a:lnTo>
                        <a:pt x="249" y="774"/>
                      </a:lnTo>
                      <a:lnTo>
                        <a:pt x="230" y="783"/>
                      </a:lnTo>
                      <a:lnTo>
                        <a:pt x="211" y="789"/>
                      </a:lnTo>
                      <a:lnTo>
                        <a:pt x="194" y="795"/>
                      </a:lnTo>
                      <a:lnTo>
                        <a:pt x="177" y="800"/>
                      </a:lnTo>
                      <a:lnTo>
                        <a:pt x="160" y="806"/>
                      </a:lnTo>
                      <a:lnTo>
                        <a:pt x="156" y="808"/>
                      </a:lnTo>
                      <a:lnTo>
                        <a:pt x="163" y="808"/>
                      </a:lnTo>
                      <a:lnTo>
                        <a:pt x="177" y="806"/>
                      </a:lnTo>
                      <a:lnTo>
                        <a:pt x="196" y="804"/>
                      </a:lnTo>
                      <a:lnTo>
                        <a:pt x="219" y="799"/>
                      </a:lnTo>
                      <a:lnTo>
                        <a:pt x="249" y="791"/>
                      </a:lnTo>
                      <a:lnTo>
                        <a:pt x="279" y="785"/>
                      </a:lnTo>
                      <a:lnTo>
                        <a:pt x="314" y="780"/>
                      </a:lnTo>
                      <a:lnTo>
                        <a:pt x="346" y="772"/>
                      </a:lnTo>
                      <a:lnTo>
                        <a:pt x="376" y="764"/>
                      </a:lnTo>
                      <a:lnTo>
                        <a:pt x="409" y="759"/>
                      </a:lnTo>
                      <a:lnTo>
                        <a:pt x="439" y="753"/>
                      </a:lnTo>
                      <a:lnTo>
                        <a:pt x="462" y="749"/>
                      </a:lnTo>
                      <a:lnTo>
                        <a:pt x="483" y="745"/>
                      </a:lnTo>
                      <a:lnTo>
                        <a:pt x="496" y="745"/>
                      </a:lnTo>
                      <a:lnTo>
                        <a:pt x="506" y="749"/>
                      </a:lnTo>
                      <a:lnTo>
                        <a:pt x="416" y="821"/>
                      </a:lnTo>
                      <a:lnTo>
                        <a:pt x="430" y="818"/>
                      </a:lnTo>
                      <a:lnTo>
                        <a:pt x="447" y="814"/>
                      </a:lnTo>
                      <a:lnTo>
                        <a:pt x="464" y="808"/>
                      </a:lnTo>
                      <a:lnTo>
                        <a:pt x="483" y="804"/>
                      </a:lnTo>
                      <a:lnTo>
                        <a:pt x="502" y="799"/>
                      </a:lnTo>
                      <a:lnTo>
                        <a:pt x="525" y="791"/>
                      </a:lnTo>
                      <a:lnTo>
                        <a:pt x="546" y="785"/>
                      </a:lnTo>
                      <a:lnTo>
                        <a:pt x="568" y="780"/>
                      </a:lnTo>
                      <a:lnTo>
                        <a:pt x="589" y="770"/>
                      </a:lnTo>
                      <a:lnTo>
                        <a:pt x="612" y="764"/>
                      </a:lnTo>
                      <a:lnTo>
                        <a:pt x="631" y="755"/>
                      </a:lnTo>
                      <a:lnTo>
                        <a:pt x="652" y="749"/>
                      </a:lnTo>
                      <a:lnTo>
                        <a:pt x="669" y="742"/>
                      </a:lnTo>
                      <a:lnTo>
                        <a:pt x="686" y="734"/>
                      </a:lnTo>
                      <a:lnTo>
                        <a:pt x="701" y="728"/>
                      </a:lnTo>
                      <a:lnTo>
                        <a:pt x="717" y="722"/>
                      </a:lnTo>
                      <a:lnTo>
                        <a:pt x="721" y="728"/>
                      </a:lnTo>
                      <a:lnTo>
                        <a:pt x="730" y="738"/>
                      </a:lnTo>
                      <a:lnTo>
                        <a:pt x="740" y="745"/>
                      </a:lnTo>
                      <a:lnTo>
                        <a:pt x="755" y="755"/>
                      </a:lnTo>
                      <a:lnTo>
                        <a:pt x="766" y="761"/>
                      </a:lnTo>
                      <a:lnTo>
                        <a:pt x="779" y="768"/>
                      </a:lnTo>
                      <a:lnTo>
                        <a:pt x="793" y="774"/>
                      </a:lnTo>
                      <a:lnTo>
                        <a:pt x="804" y="780"/>
                      </a:lnTo>
                      <a:lnTo>
                        <a:pt x="757" y="795"/>
                      </a:lnTo>
                      <a:lnTo>
                        <a:pt x="709" y="810"/>
                      </a:lnTo>
                      <a:lnTo>
                        <a:pt x="660" y="823"/>
                      </a:lnTo>
                      <a:lnTo>
                        <a:pt x="610" y="838"/>
                      </a:lnTo>
                      <a:lnTo>
                        <a:pt x="557" y="848"/>
                      </a:lnTo>
                      <a:lnTo>
                        <a:pt x="504" y="859"/>
                      </a:lnTo>
                      <a:lnTo>
                        <a:pt x="451" y="867"/>
                      </a:lnTo>
                      <a:lnTo>
                        <a:pt x="397" y="875"/>
                      </a:lnTo>
                      <a:lnTo>
                        <a:pt x="342" y="878"/>
                      </a:lnTo>
                      <a:lnTo>
                        <a:pt x="289" y="878"/>
                      </a:lnTo>
                      <a:lnTo>
                        <a:pt x="234" y="878"/>
                      </a:lnTo>
                      <a:lnTo>
                        <a:pt x="183" y="875"/>
                      </a:lnTo>
                      <a:lnTo>
                        <a:pt x="131" y="867"/>
                      </a:lnTo>
                      <a:lnTo>
                        <a:pt x="82" y="857"/>
                      </a:lnTo>
                      <a:lnTo>
                        <a:pt x="32" y="844"/>
                      </a:lnTo>
                      <a:lnTo>
                        <a:pt x="0" y="829"/>
                      </a:lnTo>
                      <a:lnTo>
                        <a:pt x="4" y="806"/>
                      </a:lnTo>
                      <a:lnTo>
                        <a:pt x="23" y="787"/>
                      </a:lnTo>
                      <a:lnTo>
                        <a:pt x="40" y="766"/>
                      </a:lnTo>
                      <a:lnTo>
                        <a:pt x="61" y="749"/>
                      </a:lnTo>
                      <a:lnTo>
                        <a:pt x="82" y="730"/>
                      </a:lnTo>
                      <a:lnTo>
                        <a:pt x="103" y="711"/>
                      </a:lnTo>
                      <a:lnTo>
                        <a:pt x="125" y="696"/>
                      </a:lnTo>
                      <a:lnTo>
                        <a:pt x="148" y="679"/>
                      </a:lnTo>
                      <a:lnTo>
                        <a:pt x="171" y="660"/>
                      </a:lnTo>
                      <a:lnTo>
                        <a:pt x="194" y="641"/>
                      </a:lnTo>
                      <a:lnTo>
                        <a:pt x="217" y="624"/>
                      </a:lnTo>
                      <a:lnTo>
                        <a:pt x="240" y="607"/>
                      </a:lnTo>
                      <a:lnTo>
                        <a:pt x="260" y="586"/>
                      </a:lnTo>
                      <a:lnTo>
                        <a:pt x="283" y="568"/>
                      </a:lnTo>
                      <a:lnTo>
                        <a:pt x="304" y="548"/>
                      </a:lnTo>
                      <a:lnTo>
                        <a:pt x="325" y="529"/>
                      </a:lnTo>
                      <a:lnTo>
                        <a:pt x="312" y="517"/>
                      </a:lnTo>
                      <a:lnTo>
                        <a:pt x="298" y="504"/>
                      </a:lnTo>
                      <a:lnTo>
                        <a:pt x="283" y="492"/>
                      </a:lnTo>
                      <a:lnTo>
                        <a:pt x="266" y="481"/>
                      </a:lnTo>
                      <a:lnTo>
                        <a:pt x="247" y="468"/>
                      </a:lnTo>
                      <a:lnTo>
                        <a:pt x="228" y="456"/>
                      </a:lnTo>
                      <a:lnTo>
                        <a:pt x="207" y="445"/>
                      </a:lnTo>
                      <a:lnTo>
                        <a:pt x="188" y="435"/>
                      </a:lnTo>
                      <a:lnTo>
                        <a:pt x="163" y="426"/>
                      </a:lnTo>
                      <a:lnTo>
                        <a:pt x="143" y="416"/>
                      </a:lnTo>
                      <a:lnTo>
                        <a:pt x="120" y="407"/>
                      </a:lnTo>
                      <a:lnTo>
                        <a:pt x="101" y="401"/>
                      </a:lnTo>
                      <a:lnTo>
                        <a:pt x="78" y="395"/>
                      </a:lnTo>
                      <a:lnTo>
                        <a:pt x="61" y="394"/>
                      </a:lnTo>
                      <a:lnTo>
                        <a:pt x="42" y="390"/>
                      </a:lnTo>
                      <a:lnTo>
                        <a:pt x="27" y="392"/>
                      </a:lnTo>
                      <a:lnTo>
                        <a:pt x="614" y="0"/>
                      </a:lnTo>
                      <a:close/>
                    </a:path>
                  </a:pathLst>
                </a:custGeom>
                <a:solidFill>
                  <a:srgbClr val="000000"/>
                </a:solidFill>
                <a:ln w="9525">
                  <a:noFill/>
                  <a:round/>
                  <a:headEnd/>
                  <a:tailEnd/>
                </a:ln>
              </p:spPr>
              <p:txBody>
                <a:bodyPr/>
                <a:lstStyle/>
                <a:p>
                  <a:endParaRPr lang="en-CA"/>
                </a:p>
              </p:txBody>
            </p:sp>
            <p:sp>
              <p:nvSpPr>
                <p:cNvPr id="13377" name="Freeform 26"/>
                <p:cNvSpPr>
                  <a:spLocks/>
                </p:cNvSpPr>
                <p:nvPr/>
              </p:nvSpPr>
              <p:spPr bwMode="auto">
                <a:xfrm flipH="1">
                  <a:off x="2470" y="2636"/>
                  <a:ext cx="406" cy="523"/>
                </a:xfrm>
                <a:custGeom>
                  <a:avLst/>
                  <a:gdLst>
                    <a:gd name="T0" fmla="*/ 19 w 1865"/>
                    <a:gd name="T1" fmla="*/ 0 h 1394"/>
                    <a:gd name="T2" fmla="*/ 12 w 1865"/>
                    <a:gd name="T3" fmla="*/ 10 h 1394"/>
                    <a:gd name="T4" fmla="*/ 8 w 1865"/>
                    <a:gd name="T5" fmla="*/ 14 h 1394"/>
                    <a:gd name="T6" fmla="*/ 6 w 1865"/>
                    <a:gd name="T7" fmla="*/ 30 h 1394"/>
                    <a:gd name="T8" fmla="*/ 1 w 1865"/>
                    <a:gd name="T9" fmla="*/ 46 h 1394"/>
                    <a:gd name="T10" fmla="*/ 3 w 1865"/>
                    <a:gd name="T11" fmla="*/ 55 h 1394"/>
                    <a:gd name="T12" fmla="*/ 0 w 1865"/>
                    <a:gd name="T13" fmla="*/ 72 h 1394"/>
                    <a:gd name="T14" fmla="*/ 3 w 1865"/>
                    <a:gd name="T15" fmla="*/ 74 h 1394"/>
                    <a:gd name="T16" fmla="*/ 5 w 1865"/>
                    <a:gd name="T17" fmla="*/ 72 h 1394"/>
                    <a:gd name="T18" fmla="*/ 7 w 1865"/>
                    <a:gd name="T19" fmla="*/ 68 h 1394"/>
                    <a:gd name="T20" fmla="*/ 7 w 1865"/>
                    <a:gd name="T21" fmla="*/ 54 h 1394"/>
                    <a:gd name="T22" fmla="*/ 10 w 1865"/>
                    <a:gd name="T23" fmla="*/ 52 h 1394"/>
                    <a:gd name="T24" fmla="*/ 14 w 1865"/>
                    <a:gd name="T25" fmla="*/ 51 h 1394"/>
                    <a:gd name="T26" fmla="*/ 19 w 1865"/>
                    <a:gd name="T27" fmla="*/ 42 h 1394"/>
                    <a:gd name="T28" fmla="*/ 19 w 1865"/>
                    <a:gd name="T29" fmla="*/ 0 h 1394"/>
                    <a:gd name="T30" fmla="*/ 19 w 1865"/>
                    <a:gd name="T31" fmla="*/ 0 h 1394"/>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1865"/>
                    <a:gd name="T49" fmla="*/ 0 h 1394"/>
                    <a:gd name="T50" fmla="*/ 1865 w 1865"/>
                    <a:gd name="T51" fmla="*/ 1394 h 1394"/>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1865" h="1394">
                      <a:moveTo>
                        <a:pt x="1852" y="0"/>
                      </a:moveTo>
                      <a:lnTo>
                        <a:pt x="1135" y="192"/>
                      </a:lnTo>
                      <a:lnTo>
                        <a:pt x="740" y="270"/>
                      </a:lnTo>
                      <a:lnTo>
                        <a:pt x="567" y="572"/>
                      </a:lnTo>
                      <a:lnTo>
                        <a:pt x="118" y="873"/>
                      </a:lnTo>
                      <a:lnTo>
                        <a:pt x="329" y="1044"/>
                      </a:lnTo>
                      <a:lnTo>
                        <a:pt x="0" y="1363"/>
                      </a:lnTo>
                      <a:lnTo>
                        <a:pt x="249" y="1394"/>
                      </a:lnTo>
                      <a:lnTo>
                        <a:pt x="510" y="1367"/>
                      </a:lnTo>
                      <a:lnTo>
                        <a:pt x="721" y="1287"/>
                      </a:lnTo>
                      <a:lnTo>
                        <a:pt x="683" y="1013"/>
                      </a:lnTo>
                      <a:lnTo>
                        <a:pt x="951" y="987"/>
                      </a:lnTo>
                      <a:lnTo>
                        <a:pt x="1354" y="956"/>
                      </a:lnTo>
                      <a:lnTo>
                        <a:pt x="1865" y="806"/>
                      </a:lnTo>
                      <a:lnTo>
                        <a:pt x="1852" y="0"/>
                      </a:lnTo>
                      <a:close/>
                    </a:path>
                  </a:pathLst>
                </a:custGeom>
                <a:solidFill>
                  <a:srgbClr val="9CB8FF"/>
                </a:solidFill>
                <a:ln w="9525">
                  <a:noFill/>
                  <a:round/>
                  <a:headEnd/>
                  <a:tailEnd/>
                </a:ln>
              </p:spPr>
              <p:txBody>
                <a:bodyPr/>
                <a:lstStyle/>
                <a:p>
                  <a:endParaRPr lang="en-CA"/>
                </a:p>
              </p:txBody>
            </p:sp>
            <p:grpSp>
              <p:nvGrpSpPr>
                <p:cNvPr id="13378" name="Group 27"/>
                <p:cNvGrpSpPr>
                  <a:grpSpLocks/>
                </p:cNvGrpSpPr>
                <p:nvPr/>
              </p:nvGrpSpPr>
              <p:grpSpPr bwMode="auto">
                <a:xfrm>
                  <a:off x="2448" y="2520"/>
                  <a:ext cx="356" cy="1320"/>
                  <a:chOff x="2448" y="2520"/>
                  <a:chExt cx="356" cy="1320"/>
                </a:xfrm>
              </p:grpSpPr>
              <p:sp>
                <p:nvSpPr>
                  <p:cNvPr id="13379" name="Freeform 28"/>
                  <p:cNvSpPr>
                    <a:spLocks/>
                  </p:cNvSpPr>
                  <p:nvPr/>
                </p:nvSpPr>
                <p:spPr bwMode="auto">
                  <a:xfrm flipH="1">
                    <a:off x="2596" y="2691"/>
                    <a:ext cx="171" cy="446"/>
                  </a:xfrm>
                  <a:custGeom>
                    <a:avLst/>
                    <a:gdLst>
                      <a:gd name="T0" fmla="*/ 3 w 787"/>
                      <a:gd name="T1" fmla="*/ 3 h 1191"/>
                      <a:gd name="T2" fmla="*/ 4 w 787"/>
                      <a:gd name="T3" fmla="*/ 2 h 1191"/>
                      <a:gd name="T4" fmla="*/ 5 w 787"/>
                      <a:gd name="T5" fmla="*/ 1 h 1191"/>
                      <a:gd name="T6" fmla="*/ 5 w 787"/>
                      <a:gd name="T7" fmla="*/ 0 h 1191"/>
                      <a:gd name="T8" fmla="*/ 6 w 787"/>
                      <a:gd name="T9" fmla="*/ 0 h 1191"/>
                      <a:gd name="T10" fmla="*/ 7 w 787"/>
                      <a:gd name="T11" fmla="*/ 4 h 1191"/>
                      <a:gd name="T12" fmla="*/ 3 w 787"/>
                      <a:gd name="T13" fmla="*/ 14 h 1191"/>
                      <a:gd name="T14" fmla="*/ 3 w 787"/>
                      <a:gd name="T15" fmla="*/ 21 h 1191"/>
                      <a:gd name="T16" fmla="*/ 3 w 787"/>
                      <a:gd name="T17" fmla="*/ 22 h 1191"/>
                      <a:gd name="T18" fmla="*/ 3 w 787"/>
                      <a:gd name="T19" fmla="*/ 24 h 1191"/>
                      <a:gd name="T20" fmla="*/ 2 w 787"/>
                      <a:gd name="T21" fmla="*/ 24 h 1191"/>
                      <a:gd name="T22" fmla="*/ 2 w 787"/>
                      <a:gd name="T23" fmla="*/ 25 h 1191"/>
                      <a:gd name="T24" fmla="*/ 2 w 787"/>
                      <a:gd name="T25" fmla="*/ 26 h 1191"/>
                      <a:gd name="T26" fmla="*/ 1 w 787"/>
                      <a:gd name="T27" fmla="*/ 33 h 1191"/>
                      <a:gd name="T28" fmla="*/ 1 w 787"/>
                      <a:gd name="T29" fmla="*/ 41 h 1191"/>
                      <a:gd name="T30" fmla="*/ 1 w 787"/>
                      <a:gd name="T31" fmla="*/ 42 h 1191"/>
                      <a:gd name="T32" fmla="*/ 1 w 787"/>
                      <a:gd name="T33" fmla="*/ 42 h 1191"/>
                      <a:gd name="T34" fmla="*/ 2 w 787"/>
                      <a:gd name="T35" fmla="*/ 42 h 1191"/>
                      <a:gd name="T36" fmla="*/ 2 w 787"/>
                      <a:gd name="T37" fmla="*/ 41 h 1191"/>
                      <a:gd name="T38" fmla="*/ 3 w 787"/>
                      <a:gd name="T39" fmla="*/ 41 h 1191"/>
                      <a:gd name="T40" fmla="*/ 2 w 787"/>
                      <a:gd name="T41" fmla="*/ 43 h 1191"/>
                      <a:gd name="T42" fmla="*/ 2 w 787"/>
                      <a:gd name="T43" fmla="*/ 45 h 1191"/>
                      <a:gd name="T44" fmla="*/ 3 w 787"/>
                      <a:gd name="T45" fmla="*/ 45 h 1191"/>
                      <a:gd name="T46" fmla="*/ 4 w 787"/>
                      <a:gd name="T47" fmla="*/ 43 h 1191"/>
                      <a:gd name="T48" fmla="*/ 5 w 787"/>
                      <a:gd name="T49" fmla="*/ 42 h 1191"/>
                      <a:gd name="T50" fmla="*/ 6 w 787"/>
                      <a:gd name="T51" fmla="*/ 42 h 1191"/>
                      <a:gd name="T52" fmla="*/ 7 w 787"/>
                      <a:gd name="T53" fmla="*/ 42 h 1191"/>
                      <a:gd name="T54" fmla="*/ 8 w 787"/>
                      <a:gd name="T55" fmla="*/ 45 h 1191"/>
                      <a:gd name="T56" fmla="*/ 7 w 787"/>
                      <a:gd name="T57" fmla="*/ 46 h 1191"/>
                      <a:gd name="T58" fmla="*/ 6 w 787"/>
                      <a:gd name="T59" fmla="*/ 46 h 1191"/>
                      <a:gd name="T60" fmla="*/ 5 w 787"/>
                      <a:gd name="T61" fmla="*/ 46 h 1191"/>
                      <a:gd name="T62" fmla="*/ 4 w 787"/>
                      <a:gd name="T63" fmla="*/ 47 h 1191"/>
                      <a:gd name="T64" fmla="*/ 3 w 787"/>
                      <a:gd name="T65" fmla="*/ 48 h 1191"/>
                      <a:gd name="T66" fmla="*/ 4 w 787"/>
                      <a:gd name="T67" fmla="*/ 49 h 1191"/>
                      <a:gd name="T68" fmla="*/ 4 w 787"/>
                      <a:gd name="T69" fmla="*/ 51 h 1191"/>
                      <a:gd name="T70" fmla="*/ 3 w 787"/>
                      <a:gd name="T71" fmla="*/ 54 h 1191"/>
                      <a:gd name="T72" fmla="*/ 3 w 787"/>
                      <a:gd name="T73" fmla="*/ 56 h 1191"/>
                      <a:gd name="T74" fmla="*/ 3 w 787"/>
                      <a:gd name="T75" fmla="*/ 58 h 1191"/>
                      <a:gd name="T76" fmla="*/ 3 w 787"/>
                      <a:gd name="T77" fmla="*/ 61 h 1191"/>
                      <a:gd name="T78" fmla="*/ 1 w 787"/>
                      <a:gd name="T79" fmla="*/ 59 h 1191"/>
                      <a:gd name="T80" fmla="*/ 1 w 787"/>
                      <a:gd name="T81" fmla="*/ 55 h 1191"/>
                      <a:gd name="T82" fmla="*/ 0 w 787"/>
                      <a:gd name="T83" fmla="*/ 48 h 1191"/>
                      <a:gd name="T84" fmla="*/ 0 w 787"/>
                      <a:gd name="T85" fmla="*/ 41 h 1191"/>
                      <a:gd name="T86" fmla="*/ 0 w 787"/>
                      <a:gd name="T87" fmla="*/ 34 h 1191"/>
                      <a:gd name="T88" fmla="*/ 0 w 787"/>
                      <a:gd name="T89" fmla="*/ 27 h 1191"/>
                      <a:gd name="T90" fmla="*/ 0 w 787"/>
                      <a:gd name="T91" fmla="*/ 21 h 1191"/>
                      <a:gd name="T92" fmla="*/ 1 w 787"/>
                      <a:gd name="T93" fmla="*/ 18 h 1191"/>
                      <a:gd name="T94" fmla="*/ 1 w 787"/>
                      <a:gd name="T95" fmla="*/ 15 h 1191"/>
                      <a:gd name="T96" fmla="*/ 2 w 787"/>
                      <a:gd name="T97" fmla="*/ 11 h 1191"/>
                      <a:gd name="T98" fmla="*/ 2 w 787"/>
                      <a:gd name="T99" fmla="*/ 8 h 1191"/>
                      <a:gd name="T100" fmla="*/ 3 w 787"/>
                      <a:gd name="T101" fmla="*/ 4 h 1191"/>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787"/>
                      <a:gd name="T154" fmla="*/ 0 h 1191"/>
                      <a:gd name="T155" fmla="*/ 787 w 787"/>
                      <a:gd name="T156" fmla="*/ 1191 h 1191"/>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787" h="1191">
                        <a:moveTo>
                          <a:pt x="242" y="86"/>
                        </a:moveTo>
                        <a:lnTo>
                          <a:pt x="264" y="74"/>
                        </a:lnTo>
                        <a:lnTo>
                          <a:pt x="289" y="65"/>
                        </a:lnTo>
                        <a:lnTo>
                          <a:pt x="316" y="55"/>
                        </a:lnTo>
                        <a:lnTo>
                          <a:pt x="342" y="50"/>
                        </a:lnTo>
                        <a:lnTo>
                          <a:pt x="371" y="40"/>
                        </a:lnTo>
                        <a:lnTo>
                          <a:pt x="397" y="34"/>
                        </a:lnTo>
                        <a:lnTo>
                          <a:pt x="426" y="31"/>
                        </a:lnTo>
                        <a:lnTo>
                          <a:pt x="456" y="25"/>
                        </a:lnTo>
                        <a:lnTo>
                          <a:pt x="483" y="21"/>
                        </a:lnTo>
                        <a:lnTo>
                          <a:pt x="512" y="15"/>
                        </a:lnTo>
                        <a:lnTo>
                          <a:pt x="538" y="12"/>
                        </a:lnTo>
                        <a:lnTo>
                          <a:pt x="569" y="10"/>
                        </a:lnTo>
                        <a:lnTo>
                          <a:pt x="593" y="6"/>
                        </a:lnTo>
                        <a:lnTo>
                          <a:pt x="622" y="4"/>
                        </a:lnTo>
                        <a:lnTo>
                          <a:pt x="646" y="0"/>
                        </a:lnTo>
                        <a:lnTo>
                          <a:pt x="675" y="0"/>
                        </a:lnTo>
                        <a:lnTo>
                          <a:pt x="686" y="86"/>
                        </a:lnTo>
                        <a:lnTo>
                          <a:pt x="369" y="124"/>
                        </a:lnTo>
                        <a:lnTo>
                          <a:pt x="460" y="135"/>
                        </a:lnTo>
                        <a:lnTo>
                          <a:pt x="245" y="265"/>
                        </a:lnTo>
                        <a:lnTo>
                          <a:pt x="396" y="246"/>
                        </a:lnTo>
                        <a:lnTo>
                          <a:pt x="166" y="400"/>
                        </a:lnTo>
                        <a:lnTo>
                          <a:pt x="302" y="403"/>
                        </a:lnTo>
                        <a:lnTo>
                          <a:pt x="291" y="409"/>
                        </a:lnTo>
                        <a:lnTo>
                          <a:pt x="283" y="417"/>
                        </a:lnTo>
                        <a:lnTo>
                          <a:pt x="272" y="422"/>
                        </a:lnTo>
                        <a:lnTo>
                          <a:pt x="262" y="430"/>
                        </a:lnTo>
                        <a:lnTo>
                          <a:pt x="253" y="436"/>
                        </a:lnTo>
                        <a:lnTo>
                          <a:pt x="243" y="445"/>
                        </a:lnTo>
                        <a:lnTo>
                          <a:pt x="232" y="451"/>
                        </a:lnTo>
                        <a:lnTo>
                          <a:pt x="223" y="459"/>
                        </a:lnTo>
                        <a:lnTo>
                          <a:pt x="211" y="462"/>
                        </a:lnTo>
                        <a:lnTo>
                          <a:pt x="202" y="468"/>
                        </a:lnTo>
                        <a:lnTo>
                          <a:pt x="188" y="476"/>
                        </a:lnTo>
                        <a:lnTo>
                          <a:pt x="181" y="481"/>
                        </a:lnTo>
                        <a:lnTo>
                          <a:pt x="169" y="485"/>
                        </a:lnTo>
                        <a:lnTo>
                          <a:pt x="158" y="493"/>
                        </a:lnTo>
                        <a:lnTo>
                          <a:pt x="148" y="497"/>
                        </a:lnTo>
                        <a:lnTo>
                          <a:pt x="139" y="502"/>
                        </a:lnTo>
                        <a:lnTo>
                          <a:pt x="253" y="523"/>
                        </a:lnTo>
                        <a:lnTo>
                          <a:pt x="127" y="620"/>
                        </a:lnTo>
                        <a:lnTo>
                          <a:pt x="108" y="706"/>
                        </a:lnTo>
                        <a:lnTo>
                          <a:pt x="238" y="689"/>
                        </a:lnTo>
                        <a:lnTo>
                          <a:pt x="110" y="787"/>
                        </a:lnTo>
                        <a:lnTo>
                          <a:pt x="103" y="793"/>
                        </a:lnTo>
                        <a:lnTo>
                          <a:pt x="103" y="801"/>
                        </a:lnTo>
                        <a:lnTo>
                          <a:pt x="107" y="801"/>
                        </a:lnTo>
                        <a:lnTo>
                          <a:pt x="112" y="801"/>
                        </a:lnTo>
                        <a:lnTo>
                          <a:pt x="118" y="801"/>
                        </a:lnTo>
                        <a:lnTo>
                          <a:pt x="129" y="803"/>
                        </a:lnTo>
                        <a:lnTo>
                          <a:pt x="139" y="801"/>
                        </a:lnTo>
                        <a:lnTo>
                          <a:pt x="150" y="801"/>
                        </a:lnTo>
                        <a:lnTo>
                          <a:pt x="166" y="799"/>
                        </a:lnTo>
                        <a:lnTo>
                          <a:pt x="181" y="797"/>
                        </a:lnTo>
                        <a:lnTo>
                          <a:pt x="196" y="793"/>
                        </a:lnTo>
                        <a:lnTo>
                          <a:pt x="213" y="789"/>
                        </a:lnTo>
                        <a:lnTo>
                          <a:pt x="232" y="786"/>
                        </a:lnTo>
                        <a:lnTo>
                          <a:pt x="253" y="780"/>
                        </a:lnTo>
                        <a:lnTo>
                          <a:pt x="243" y="787"/>
                        </a:lnTo>
                        <a:lnTo>
                          <a:pt x="230" y="797"/>
                        </a:lnTo>
                        <a:lnTo>
                          <a:pt x="215" y="808"/>
                        </a:lnTo>
                        <a:lnTo>
                          <a:pt x="202" y="822"/>
                        </a:lnTo>
                        <a:lnTo>
                          <a:pt x="188" y="833"/>
                        </a:lnTo>
                        <a:lnTo>
                          <a:pt x="177" y="848"/>
                        </a:lnTo>
                        <a:lnTo>
                          <a:pt x="171" y="862"/>
                        </a:lnTo>
                        <a:lnTo>
                          <a:pt x="173" y="875"/>
                        </a:lnTo>
                        <a:lnTo>
                          <a:pt x="205" y="858"/>
                        </a:lnTo>
                        <a:lnTo>
                          <a:pt x="242" y="846"/>
                        </a:lnTo>
                        <a:lnTo>
                          <a:pt x="276" y="835"/>
                        </a:lnTo>
                        <a:lnTo>
                          <a:pt x="316" y="827"/>
                        </a:lnTo>
                        <a:lnTo>
                          <a:pt x="352" y="820"/>
                        </a:lnTo>
                        <a:lnTo>
                          <a:pt x="392" y="818"/>
                        </a:lnTo>
                        <a:lnTo>
                          <a:pt x="430" y="812"/>
                        </a:lnTo>
                        <a:lnTo>
                          <a:pt x="470" y="810"/>
                        </a:lnTo>
                        <a:lnTo>
                          <a:pt x="508" y="808"/>
                        </a:lnTo>
                        <a:lnTo>
                          <a:pt x="546" y="806"/>
                        </a:lnTo>
                        <a:lnTo>
                          <a:pt x="584" y="803"/>
                        </a:lnTo>
                        <a:lnTo>
                          <a:pt x="624" y="801"/>
                        </a:lnTo>
                        <a:lnTo>
                          <a:pt x="658" y="797"/>
                        </a:lnTo>
                        <a:lnTo>
                          <a:pt x="694" y="793"/>
                        </a:lnTo>
                        <a:lnTo>
                          <a:pt x="728" y="787"/>
                        </a:lnTo>
                        <a:lnTo>
                          <a:pt x="764" y="780"/>
                        </a:lnTo>
                        <a:lnTo>
                          <a:pt x="787" y="858"/>
                        </a:lnTo>
                        <a:lnTo>
                          <a:pt x="753" y="865"/>
                        </a:lnTo>
                        <a:lnTo>
                          <a:pt x="719" y="871"/>
                        </a:lnTo>
                        <a:lnTo>
                          <a:pt x="685" y="873"/>
                        </a:lnTo>
                        <a:lnTo>
                          <a:pt x="650" y="879"/>
                        </a:lnTo>
                        <a:lnTo>
                          <a:pt x="614" y="879"/>
                        </a:lnTo>
                        <a:lnTo>
                          <a:pt x="576" y="881"/>
                        </a:lnTo>
                        <a:lnTo>
                          <a:pt x="540" y="881"/>
                        </a:lnTo>
                        <a:lnTo>
                          <a:pt x="504" y="883"/>
                        </a:lnTo>
                        <a:lnTo>
                          <a:pt x="466" y="883"/>
                        </a:lnTo>
                        <a:lnTo>
                          <a:pt x="430" y="884"/>
                        </a:lnTo>
                        <a:lnTo>
                          <a:pt x="394" y="886"/>
                        </a:lnTo>
                        <a:lnTo>
                          <a:pt x="358" y="890"/>
                        </a:lnTo>
                        <a:lnTo>
                          <a:pt x="321" y="896"/>
                        </a:lnTo>
                        <a:lnTo>
                          <a:pt x="289" y="905"/>
                        </a:lnTo>
                        <a:lnTo>
                          <a:pt x="255" y="913"/>
                        </a:lnTo>
                        <a:lnTo>
                          <a:pt x="226" y="928"/>
                        </a:lnTo>
                        <a:lnTo>
                          <a:pt x="234" y="960"/>
                        </a:lnTo>
                        <a:lnTo>
                          <a:pt x="365" y="934"/>
                        </a:lnTo>
                        <a:lnTo>
                          <a:pt x="361" y="949"/>
                        </a:lnTo>
                        <a:lnTo>
                          <a:pt x="356" y="964"/>
                        </a:lnTo>
                        <a:lnTo>
                          <a:pt x="352" y="979"/>
                        </a:lnTo>
                        <a:lnTo>
                          <a:pt x="346" y="997"/>
                        </a:lnTo>
                        <a:lnTo>
                          <a:pt x="339" y="1010"/>
                        </a:lnTo>
                        <a:lnTo>
                          <a:pt x="333" y="1027"/>
                        </a:lnTo>
                        <a:lnTo>
                          <a:pt x="325" y="1040"/>
                        </a:lnTo>
                        <a:lnTo>
                          <a:pt x="320" y="1057"/>
                        </a:lnTo>
                        <a:lnTo>
                          <a:pt x="310" y="1071"/>
                        </a:lnTo>
                        <a:lnTo>
                          <a:pt x="300" y="1086"/>
                        </a:lnTo>
                        <a:lnTo>
                          <a:pt x="291" y="1099"/>
                        </a:lnTo>
                        <a:lnTo>
                          <a:pt x="285" y="1113"/>
                        </a:lnTo>
                        <a:lnTo>
                          <a:pt x="274" y="1126"/>
                        </a:lnTo>
                        <a:lnTo>
                          <a:pt x="264" y="1141"/>
                        </a:lnTo>
                        <a:lnTo>
                          <a:pt x="255" y="1154"/>
                        </a:lnTo>
                        <a:lnTo>
                          <a:pt x="245" y="1168"/>
                        </a:lnTo>
                        <a:lnTo>
                          <a:pt x="185" y="1191"/>
                        </a:lnTo>
                        <a:lnTo>
                          <a:pt x="118" y="1130"/>
                        </a:lnTo>
                        <a:lnTo>
                          <a:pt x="127" y="1126"/>
                        </a:lnTo>
                        <a:lnTo>
                          <a:pt x="103" y="1084"/>
                        </a:lnTo>
                        <a:lnTo>
                          <a:pt x="84" y="1044"/>
                        </a:lnTo>
                        <a:lnTo>
                          <a:pt x="67" y="1000"/>
                        </a:lnTo>
                        <a:lnTo>
                          <a:pt x="55" y="960"/>
                        </a:lnTo>
                        <a:lnTo>
                          <a:pt x="44" y="915"/>
                        </a:lnTo>
                        <a:lnTo>
                          <a:pt x="36" y="871"/>
                        </a:lnTo>
                        <a:lnTo>
                          <a:pt x="31" y="825"/>
                        </a:lnTo>
                        <a:lnTo>
                          <a:pt x="27" y="782"/>
                        </a:lnTo>
                        <a:lnTo>
                          <a:pt x="23" y="736"/>
                        </a:lnTo>
                        <a:lnTo>
                          <a:pt x="21" y="690"/>
                        </a:lnTo>
                        <a:lnTo>
                          <a:pt x="17" y="643"/>
                        </a:lnTo>
                        <a:lnTo>
                          <a:pt x="15" y="597"/>
                        </a:lnTo>
                        <a:lnTo>
                          <a:pt x="13" y="552"/>
                        </a:lnTo>
                        <a:lnTo>
                          <a:pt x="10" y="506"/>
                        </a:lnTo>
                        <a:lnTo>
                          <a:pt x="6" y="460"/>
                        </a:lnTo>
                        <a:lnTo>
                          <a:pt x="0" y="419"/>
                        </a:lnTo>
                        <a:lnTo>
                          <a:pt x="19" y="403"/>
                        </a:lnTo>
                        <a:lnTo>
                          <a:pt x="38" y="386"/>
                        </a:lnTo>
                        <a:lnTo>
                          <a:pt x="55" y="367"/>
                        </a:lnTo>
                        <a:lnTo>
                          <a:pt x="72" y="350"/>
                        </a:lnTo>
                        <a:lnTo>
                          <a:pt x="86" y="329"/>
                        </a:lnTo>
                        <a:lnTo>
                          <a:pt x="99" y="308"/>
                        </a:lnTo>
                        <a:lnTo>
                          <a:pt x="112" y="285"/>
                        </a:lnTo>
                        <a:lnTo>
                          <a:pt x="127" y="263"/>
                        </a:lnTo>
                        <a:lnTo>
                          <a:pt x="141" y="238"/>
                        </a:lnTo>
                        <a:lnTo>
                          <a:pt x="152" y="215"/>
                        </a:lnTo>
                        <a:lnTo>
                          <a:pt x="166" y="192"/>
                        </a:lnTo>
                        <a:lnTo>
                          <a:pt x="181" y="169"/>
                        </a:lnTo>
                        <a:lnTo>
                          <a:pt x="194" y="147"/>
                        </a:lnTo>
                        <a:lnTo>
                          <a:pt x="207" y="126"/>
                        </a:lnTo>
                        <a:lnTo>
                          <a:pt x="223" y="103"/>
                        </a:lnTo>
                        <a:lnTo>
                          <a:pt x="242" y="86"/>
                        </a:lnTo>
                        <a:close/>
                      </a:path>
                    </a:pathLst>
                  </a:custGeom>
                  <a:solidFill>
                    <a:srgbClr val="000000"/>
                  </a:solidFill>
                  <a:ln w="9525">
                    <a:noFill/>
                    <a:round/>
                    <a:headEnd/>
                    <a:tailEnd/>
                  </a:ln>
                </p:spPr>
                <p:txBody>
                  <a:bodyPr/>
                  <a:lstStyle/>
                  <a:p>
                    <a:endParaRPr lang="en-CA"/>
                  </a:p>
                </p:txBody>
              </p:sp>
              <p:sp>
                <p:nvSpPr>
                  <p:cNvPr id="13380" name="Freeform 29"/>
                  <p:cNvSpPr>
                    <a:spLocks/>
                  </p:cNvSpPr>
                  <p:nvPr/>
                </p:nvSpPr>
                <p:spPr bwMode="auto">
                  <a:xfrm flipH="1">
                    <a:off x="2448" y="2520"/>
                    <a:ext cx="182" cy="711"/>
                  </a:xfrm>
                  <a:custGeom>
                    <a:avLst/>
                    <a:gdLst>
                      <a:gd name="T0" fmla="*/ 9 w 837"/>
                      <a:gd name="T1" fmla="*/ 23 h 1898"/>
                      <a:gd name="T2" fmla="*/ 8 w 837"/>
                      <a:gd name="T3" fmla="*/ 56 h 1898"/>
                      <a:gd name="T4" fmla="*/ 8 w 837"/>
                      <a:gd name="T5" fmla="*/ 88 h 1898"/>
                      <a:gd name="T6" fmla="*/ 7 w 837"/>
                      <a:gd name="T7" fmla="*/ 95 h 1898"/>
                      <a:gd name="T8" fmla="*/ 7 w 837"/>
                      <a:gd name="T9" fmla="*/ 83 h 1898"/>
                      <a:gd name="T10" fmla="*/ 7 w 837"/>
                      <a:gd name="T11" fmla="*/ 70 h 1898"/>
                      <a:gd name="T12" fmla="*/ 7 w 837"/>
                      <a:gd name="T13" fmla="*/ 62 h 1898"/>
                      <a:gd name="T14" fmla="*/ 5 w 837"/>
                      <a:gd name="T15" fmla="*/ 66 h 1898"/>
                      <a:gd name="T16" fmla="*/ 3 w 837"/>
                      <a:gd name="T17" fmla="*/ 68 h 1898"/>
                      <a:gd name="T18" fmla="*/ 1 w 837"/>
                      <a:gd name="T19" fmla="*/ 70 h 1898"/>
                      <a:gd name="T20" fmla="*/ 2 w 837"/>
                      <a:gd name="T21" fmla="*/ 64 h 1898"/>
                      <a:gd name="T22" fmla="*/ 4 w 837"/>
                      <a:gd name="T23" fmla="*/ 63 h 1898"/>
                      <a:gd name="T24" fmla="*/ 5 w 837"/>
                      <a:gd name="T25" fmla="*/ 60 h 1898"/>
                      <a:gd name="T26" fmla="*/ 6 w 837"/>
                      <a:gd name="T27" fmla="*/ 58 h 1898"/>
                      <a:gd name="T28" fmla="*/ 4 w 837"/>
                      <a:gd name="T29" fmla="*/ 59 h 1898"/>
                      <a:gd name="T30" fmla="*/ 3 w 837"/>
                      <a:gd name="T31" fmla="*/ 60 h 1898"/>
                      <a:gd name="T32" fmla="*/ 2 w 837"/>
                      <a:gd name="T33" fmla="*/ 59 h 1898"/>
                      <a:gd name="T34" fmla="*/ 3 w 837"/>
                      <a:gd name="T35" fmla="*/ 57 h 1898"/>
                      <a:gd name="T36" fmla="*/ 5 w 837"/>
                      <a:gd name="T37" fmla="*/ 54 h 1898"/>
                      <a:gd name="T38" fmla="*/ 6 w 837"/>
                      <a:gd name="T39" fmla="*/ 51 h 1898"/>
                      <a:gd name="T40" fmla="*/ 6 w 837"/>
                      <a:gd name="T41" fmla="*/ 49 h 1898"/>
                      <a:gd name="T42" fmla="*/ 4 w 837"/>
                      <a:gd name="T43" fmla="*/ 52 h 1898"/>
                      <a:gd name="T44" fmla="*/ 2 w 837"/>
                      <a:gd name="T45" fmla="*/ 54 h 1898"/>
                      <a:gd name="T46" fmla="*/ 3 w 837"/>
                      <a:gd name="T47" fmla="*/ 52 h 1898"/>
                      <a:gd name="T48" fmla="*/ 4 w 837"/>
                      <a:gd name="T49" fmla="*/ 49 h 1898"/>
                      <a:gd name="T50" fmla="*/ 6 w 837"/>
                      <a:gd name="T51" fmla="*/ 45 h 1898"/>
                      <a:gd name="T52" fmla="*/ 7 w 837"/>
                      <a:gd name="T53" fmla="*/ 41 h 1898"/>
                      <a:gd name="T54" fmla="*/ 5 w 837"/>
                      <a:gd name="T55" fmla="*/ 44 h 1898"/>
                      <a:gd name="T56" fmla="*/ 4 w 837"/>
                      <a:gd name="T57" fmla="*/ 45 h 1898"/>
                      <a:gd name="T58" fmla="*/ 3 w 837"/>
                      <a:gd name="T59" fmla="*/ 47 h 1898"/>
                      <a:gd name="T60" fmla="*/ 6 w 837"/>
                      <a:gd name="T61" fmla="*/ 36 h 1898"/>
                      <a:gd name="T62" fmla="*/ 4 w 837"/>
                      <a:gd name="T63" fmla="*/ 38 h 1898"/>
                      <a:gd name="T64" fmla="*/ 3 w 837"/>
                      <a:gd name="T65" fmla="*/ 40 h 1898"/>
                      <a:gd name="T66" fmla="*/ 2 w 837"/>
                      <a:gd name="T67" fmla="*/ 39 h 1898"/>
                      <a:gd name="T68" fmla="*/ 4 w 837"/>
                      <a:gd name="T69" fmla="*/ 36 h 1898"/>
                      <a:gd name="T70" fmla="*/ 5 w 837"/>
                      <a:gd name="T71" fmla="*/ 33 h 1898"/>
                      <a:gd name="T72" fmla="*/ 7 w 837"/>
                      <a:gd name="T73" fmla="*/ 28 h 1898"/>
                      <a:gd name="T74" fmla="*/ 5 w 837"/>
                      <a:gd name="T75" fmla="*/ 31 h 1898"/>
                      <a:gd name="T76" fmla="*/ 4 w 837"/>
                      <a:gd name="T77" fmla="*/ 33 h 1898"/>
                      <a:gd name="T78" fmla="*/ 2 w 837"/>
                      <a:gd name="T79" fmla="*/ 34 h 1898"/>
                      <a:gd name="T80" fmla="*/ 4 w 837"/>
                      <a:gd name="T81" fmla="*/ 26 h 1898"/>
                      <a:gd name="T82" fmla="*/ 3 w 837"/>
                      <a:gd name="T83" fmla="*/ 28 h 1898"/>
                      <a:gd name="T84" fmla="*/ 2 w 837"/>
                      <a:gd name="T85" fmla="*/ 30 h 1898"/>
                      <a:gd name="T86" fmla="*/ 2 w 837"/>
                      <a:gd name="T87" fmla="*/ 27 h 1898"/>
                      <a:gd name="T88" fmla="*/ 1 w 837"/>
                      <a:gd name="T89" fmla="*/ 27 h 1898"/>
                      <a:gd name="T90" fmla="*/ 1 w 837"/>
                      <a:gd name="T91" fmla="*/ 28 h 1898"/>
                      <a:gd name="T92" fmla="*/ 0 w 837"/>
                      <a:gd name="T93" fmla="*/ 28 h 1898"/>
                      <a:gd name="T94" fmla="*/ 1 w 837"/>
                      <a:gd name="T95" fmla="*/ 24 h 1898"/>
                      <a:gd name="T96" fmla="*/ 3 w 837"/>
                      <a:gd name="T97" fmla="*/ 20 h 1898"/>
                      <a:gd name="T98" fmla="*/ 6 w 837"/>
                      <a:gd name="T99" fmla="*/ 15 h 1898"/>
                      <a:gd name="T100" fmla="*/ 7 w 837"/>
                      <a:gd name="T101" fmla="*/ 12 h 1898"/>
                      <a:gd name="T102" fmla="*/ 8 w 837"/>
                      <a:gd name="T103" fmla="*/ 7 h 1898"/>
                      <a:gd name="T104" fmla="*/ 8 w 837"/>
                      <a:gd name="T105" fmla="*/ 2 h 1898"/>
                      <a:gd name="T106" fmla="*/ 8 w 837"/>
                      <a:gd name="T107" fmla="*/ 0 h 1898"/>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837"/>
                      <a:gd name="T163" fmla="*/ 0 h 1898"/>
                      <a:gd name="T164" fmla="*/ 837 w 837"/>
                      <a:gd name="T165" fmla="*/ 1898 h 1898"/>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837" h="1898">
                        <a:moveTo>
                          <a:pt x="780" y="0"/>
                        </a:moveTo>
                        <a:lnTo>
                          <a:pt x="799" y="101"/>
                        </a:lnTo>
                        <a:lnTo>
                          <a:pt x="816" y="205"/>
                        </a:lnTo>
                        <a:lnTo>
                          <a:pt x="827" y="318"/>
                        </a:lnTo>
                        <a:lnTo>
                          <a:pt x="835" y="435"/>
                        </a:lnTo>
                        <a:lnTo>
                          <a:pt x="837" y="555"/>
                        </a:lnTo>
                        <a:lnTo>
                          <a:pt x="837" y="681"/>
                        </a:lnTo>
                        <a:lnTo>
                          <a:pt x="833" y="804"/>
                        </a:lnTo>
                        <a:lnTo>
                          <a:pt x="829" y="934"/>
                        </a:lnTo>
                        <a:lnTo>
                          <a:pt x="824" y="1061"/>
                        </a:lnTo>
                        <a:lnTo>
                          <a:pt x="816" y="1188"/>
                        </a:lnTo>
                        <a:lnTo>
                          <a:pt x="806" y="1312"/>
                        </a:lnTo>
                        <a:lnTo>
                          <a:pt x="803" y="1437"/>
                        </a:lnTo>
                        <a:lnTo>
                          <a:pt x="797" y="1557"/>
                        </a:lnTo>
                        <a:lnTo>
                          <a:pt x="795" y="1675"/>
                        </a:lnTo>
                        <a:lnTo>
                          <a:pt x="793" y="1789"/>
                        </a:lnTo>
                        <a:lnTo>
                          <a:pt x="799" y="1898"/>
                        </a:lnTo>
                        <a:lnTo>
                          <a:pt x="711" y="1890"/>
                        </a:lnTo>
                        <a:lnTo>
                          <a:pt x="711" y="1846"/>
                        </a:lnTo>
                        <a:lnTo>
                          <a:pt x="711" y="1803"/>
                        </a:lnTo>
                        <a:lnTo>
                          <a:pt x="713" y="1757"/>
                        </a:lnTo>
                        <a:lnTo>
                          <a:pt x="715" y="1711"/>
                        </a:lnTo>
                        <a:lnTo>
                          <a:pt x="715" y="1666"/>
                        </a:lnTo>
                        <a:lnTo>
                          <a:pt x="717" y="1620"/>
                        </a:lnTo>
                        <a:lnTo>
                          <a:pt x="719" y="1574"/>
                        </a:lnTo>
                        <a:lnTo>
                          <a:pt x="721" y="1529"/>
                        </a:lnTo>
                        <a:lnTo>
                          <a:pt x="721" y="1481"/>
                        </a:lnTo>
                        <a:lnTo>
                          <a:pt x="721" y="1436"/>
                        </a:lnTo>
                        <a:lnTo>
                          <a:pt x="721" y="1390"/>
                        </a:lnTo>
                        <a:lnTo>
                          <a:pt x="721" y="1344"/>
                        </a:lnTo>
                        <a:lnTo>
                          <a:pt x="721" y="1299"/>
                        </a:lnTo>
                        <a:lnTo>
                          <a:pt x="721" y="1253"/>
                        </a:lnTo>
                        <a:lnTo>
                          <a:pt x="721" y="1211"/>
                        </a:lnTo>
                        <a:lnTo>
                          <a:pt x="721" y="1169"/>
                        </a:lnTo>
                        <a:lnTo>
                          <a:pt x="687" y="1185"/>
                        </a:lnTo>
                        <a:lnTo>
                          <a:pt x="651" y="1200"/>
                        </a:lnTo>
                        <a:lnTo>
                          <a:pt x="614" y="1213"/>
                        </a:lnTo>
                        <a:lnTo>
                          <a:pt x="578" y="1228"/>
                        </a:lnTo>
                        <a:lnTo>
                          <a:pt x="540" y="1238"/>
                        </a:lnTo>
                        <a:lnTo>
                          <a:pt x="504" y="1249"/>
                        </a:lnTo>
                        <a:lnTo>
                          <a:pt x="466" y="1259"/>
                        </a:lnTo>
                        <a:lnTo>
                          <a:pt x="430" y="1266"/>
                        </a:lnTo>
                        <a:lnTo>
                          <a:pt x="392" y="1274"/>
                        </a:lnTo>
                        <a:lnTo>
                          <a:pt x="354" y="1282"/>
                        </a:lnTo>
                        <a:lnTo>
                          <a:pt x="316" y="1289"/>
                        </a:lnTo>
                        <a:lnTo>
                          <a:pt x="278" y="1297"/>
                        </a:lnTo>
                        <a:lnTo>
                          <a:pt x="240" y="1301"/>
                        </a:lnTo>
                        <a:lnTo>
                          <a:pt x="202" y="1308"/>
                        </a:lnTo>
                        <a:lnTo>
                          <a:pt x="164" y="1316"/>
                        </a:lnTo>
                        <a:lnTo>
                          <a:pt x="128" y="1323"/>
                        </a:lnTo>
                        <a:lnTo>
                          <a:pt x="107" y="1245"/>
                        </a:lnTo>
                        <a:lnTo>
                          <a:pt x="137" y="1240"/>
                        </a:lnTo>
                        <a:lnTo>
                          <a:pt x="168" y="1236"/>
                        </a:lnTo>
                        <a:lnTo>
                          <a:pt x="200" y="1230"/>
                        </a:lnTo>
                        <a:lnTo>
                          <a:pt x="230" y="1226"/>
                        </a:lnTo>
                        <a:lnTo>
                          <a:pt x="263" y="1221"/>
                        </a:lnTo>
                        <a:lnTo>
                          <a:pt x="293" y="1215"/>
                        </a:lnTo>
                        <a:lnTo>
                          <a:pt x="325" y="1209"/>
                        </a:lnTo>
                        <a:lnTo>
                          <a:pt x="358" y="1204"/>
                        </a:lnTo>
                        <a:lnTo>
                          <a:pt x="388" y="1194"/>
                        </a:lnTo>
                        <a:lnTo>
                          <a:pt x="419" y="1187"/>
                        </a:lnTo>
                        <a:lnTo>
                          <a:pt x="449" y="1177"/>
                        </a:lnTo>
                        <a:lnTo>
                          <a:pt x="479" y="1167"/>
                        </a:lnTo>
                        <a:lnTo>
                          <a:pt x="508" y="1156"/>
                        </a:lnTo>
                        <a:lnTo>
                          <a:pt x="538" y="1145"/>
                        </a:lnTo>
                        <a:lnTo>
                          <a:pt x="569" y="1131"/>
                        </a:lnTo>
                        <a:lnTo>
                          <a:pt x="599" y="1118"/>
                        </a:lnTo>
                        <a:lnTo>
                          <a:pt x="599" y="1093"/>
                        </a:lnTo>
                        <a:lnTo>
                          <a:pt x="573" y="1099"/>
                        </a:lnTo>
                        <a:lnTo>
                          <a:pt x="546" y="1107"/>
                        </a:lnTo>
                        <a:lnTo>
                          <a:pt x="521" y="1112"/>
                        </a:lnTo>
                        <a:lnTo>
                          <a:pt x="495" y="1118"/>
                        </a:lnTo>
                        <a:lnTo>
                          <a:pt x="466" y="1122"/>
                        </a:lnTo>
                        <a:lnTo>
                          <a:pt x="440" y="1126"/>
                        </a:lnTo>
                        <a:lnTo>
                          <a:pt x="413" y="1129"/>
                        </a:lnTo>
                        <a:lnTo>
                          <a:pt x="386" y="1133"/>
                        </a:lnTo>
                        <a:lnTo>
                          <a:pt x="358" y="1133"/>
                        </a:lnTo>
                        <a:lnTo>
                          <a:pt x="331" y="1135"/>
                        </a:lnTo>
                        <a:lnTo>
                          <a:pt x="303" y="1135"/>
                        </a:lnTo>
                        <a:lnTo>
                          <a:pt x="278" y="1137"/>
                        </a:lnTo>
                        <a:lnTo>
                          <a:pt x="249" y="1137"/>
                        </a:lnTo>
                        <a:lnTo>
                          <a:pt x="223" y="1137"/>
                        </a:lnTo>
                        <a:lnTo>
                          <a:pt x="198" y="1137"/>
                        </a:lnTo>
                        <a:lnTo>
                          <a:pt x="173" y="1139"/>
                        </a:lnTo>
                        <a:lnTo>
                          <a:pt x="200" y="1129"/>
                        </a:lnTo>
                        <a:lnTo>
                          <a:pt x="229" y="1120"/>
                        </a:lnTo>
                        <a:lnTo>
                          <a:pt x="257" y="1110"/>
                        </a:lnTo>
                        <a:lnTo>
                          <a:pt x="286" y="1103"/>
                        </a:lnTo>
                        <a:lnTo>
                          <a:pt x="314" y="1093"/>
                        </a:lnTo>
                        <a:lnTo>
                          <a:pt x="341" y="1084"/>
                        </a:lnTo>
                        <a:lnTo>
                          <a:pt x="371" y="1074"/>
                        </a:lnTo>
                        <a:lnTo>
                          <a:pt x="400" y="1065"/>
                        </a:lnTo>
                        <a:lnTo>
                          <a:pt x="428" y="1053"/>
                        </a:lnTo>
                        <a:lnTo>
                          <a:pt x="455" y="1044"/>
                        </a:lnTo>
                        <a:lnTo>
                          <a:pt x="483" y="1032"/>
                        </a:lnTo>
                        <a:lnTo>
                          <a:pt x="512" y="1021"/>
                        </a:lnTo>
                        <a:lnTo>
                          <a:pt x="538" y="1010"/>
                        </a:lnTo>
                        <a:lnTo>
                          <a:pt x="567" y="996"/>
                        </a:lnTo>
                        <a:lnTo>
                          <a:pt x="594" y="985"/>
                        </a:lnTo>
                        <a:lnTo>
                          <a:pt x="622" y="974"/>
                        </a:lnTo>
                        <a:lnTo>
                          <a:pt x="641" y="922"/>
                        </a:lnTo>
                        <a:lnTo>
                          <a:pt x="635" y="922"/>
                        </a:lnTo>
                        <a:lnTo>
                          <a:pt x="624" y="926"/>
                        </a:lnTo>
                        <a:lnTo>
                          <a:pt x="603" y="932"/>
                        </a:lnTo>
                        <a:lnTo>
                          <a:pt x="578" y="941"/>
                        </a:lnTo>
                        <a:lnTo>
                          <a:pt x="548" y="951"/>
                        </a:lnTo>
                        <a:lnTo>
                          <a:pt x="516" y="960"/>
                        </a:lnTo>
                        <a:lnTo>
                          <a:pt x="476" y="972"/>
                        </a:lnTo>
                        <a:lnTo>
                          <a:pt x="438" y="983"/>
                        </a:lnTo>
                        <a:lnTo>
                          <a:pt x="396" y="993"/>
                        </a:lnTo>
                        <a:lnTo>
                          <a:pt x="358" y="1004"/>
                        </a:lnTo>
                        <a:lnTo>
                          <a:pt x="318" y="1013"/>
                        </a:lnTo>
                        <a:lnTo>
                          <a:pt x="280" y="1021"/>
                        </a:lnTo>
                        <a:lnTo>
                          <a:pt x="246" y="1025"/>
                        </a:lnTo>
                        <a:lnTo>
                          <a:pt x="215" y="1029"/>
                        </a:lnTo>
                        <a:lnTo>
                          <a:pt x="187" y="1029"/>
                        </a:lnTo>
                        <a:lnTo>
                          <a:pt x="168" y="1027"/>
                        </a:lnTo>
                        <a:lnTo>
                          <a:pt x="200" y="1013"/>
                        </a:lnTo>
                        <a:lnTo>
                          <a:pt x="230" y="1004"/>
                        </a:lnTo>
                        <a:lnTo>
                          <a:pt x="263" y="993"/>
                        </a:lnTo>
                        <a:lnTo>
                          <a:pt x="295" y="981"/>
                        </a:lnTo>
                        <a:lnTo>
                          <a:pt x="325" y="970"/>
                        </a:lnTo>
                        <a:lnTo>
                          <a:pt x="358" y="958"/>
                        </a:lnTo>
                        <a:lnTo>
                          <a:pt x="388" y="945"/>
                        </a:lnTo>
                        <a:lnTo>
                          <a:pt x="421" y="934"/>
                        </a:lnTo>
                        <a:lnTo>
                          <a:pt x="451" y="918"/>
                        </a:lnTo>
                        <a:lnTo>
                          <a:pt x="481" y="903"/>
                        </a:lnTo>
                        <a:lnTo>
                          <a:pt x="510" y="888"/>
                        </a:lnTo>
                        <a:lnTo>
                          <a:pt x="540" y="875"/>
                        </a:lnTo>
                        <a:lnTo>
                          <a:pt x="569" y="858"/>
                        </a:lnTo>
                        <a:lnTo>
                          <a:pt x="597" y="840"/>
                        </a:lnTo>
                        <a:lnTo>
                          <a:pt x="626" y="823"/>
                        </a:lnTo>
                        <a:lnTo>
                          <a:pt x="656" y="808"/>
                        </a:lnTo>
                        <a:lnTo>
                          <a:pt x="656" y="776"/>
                        </a:lnTo>
                        <a:lnTo>
                          <a:pt x="633" y="785"/>
                        </a:lnTo>
                        <a:lnTo>
                          <a:pt x="609" y="797"/>
                        </a:lnTo>
                        <a:lnTo>
                          <a:pt x="586" y="806"/>
                        </a:lnTo>
                        <a:lnTo>
                          <a:pt x="563" y="816"/>
                        </a:lnTo>
                        <a:lnTo>
                          <a:pt x="538" y="823"/>
                        </a:lnTo>
                        <a:lnTo>
                          <a:pt x="516" y="831"/>
                        </a:lnTo>
                        <a:lnTo>
                          <a:pt x="493" y="839"/>
                        </a:lnTo>
                        <a:lnTo>
                          <a:pt x="470" y="848"/>
                        </a:lnTo>
                        <a:lnTo>
                          <a:pt x="445" y="854"/>
                        </a:lnTo>
                        <a:lnTo>
                          <a:pt x="421" y="861"/>
                        </a:lnTo>
                        <a:lnTo>
                          <a:pt x="396" y="865"/>
                        </a:lnTo>
                        <a:lnTo>
                          <a:pt x="373" y="871"/>
                        </a:lnTo>
                        <a:lnTo>
                          <a:pt x="350" y="877"/>
                        </a:lnTo>
                        <a:lnTo>
                          <a:pt x="325" y="880"/>
                        </a:lnTo>
                        <a:lnTo>
                          <a:pt x="301" y="884"/>
                        </a:lnTo>
                        <a:lnTo>
                          <a:pt x="278" y="888"/>
                        </a:lnTo>
                        <a:lnTo>
                          <a:pt x="652" y="688"/>
                        </a:lnTo>
                        <a:lnTo>
                          <a:pt x="656" y="666"/>
                        </a:lnTo>
                        <a:lnTo>
                          <a:pt x="624" y="673"/>
                        </a:lnTo>
                        <a:lnTo>
                          <a:pt x="594" y="681"/>
                        </a:lnTo>
                        <a:lnTo>
                          <a:pt x="563" y="688"/>
                        </a:lnTo>
                        <a:lnTo>
                          <a:pt x="533" y="698"/>
                        </a:lnTo>
                        <a:lnTo>
                          <a:pt x="500" y="705"/>
                        </a:lnTo>
                        <a:lnTo>
                          <a:pt x="472" y="713"/>
                        </a:lnTo>
                        <a:lnTo>
                          <a:pt x="440" y="721"/>
                        </a:lnTo>
                        <a:lnTo>
                          <a:pt x="411" y="728"/>
                        </a:lnTo>
                        <a:lnTo>
                          <a:pt x="379" y="736"/>
                        </a:lnTo>
                        <a:lnTo>
                          <a:pt x="348" y="742"/>
                        </a:lnTo>
                        <a:lnTo>
                          <a:pt x="318" y="747"/>
                        </a:lnTo>
                        <a:lnTo>
                          <a:pt x="286" y="753"/>
                        </a:lnTo>
                        <a:lnTo>
                          <a:pt x="255" y="759"/>
                        </a:lnTo>
                        <a:lnTo>
                          <a:pt x="223" y="762"/>
                        </a:lnTo>
                        <a:lnTo>
                          <a:pt x="190" y="766"/>
                        </a:lnTo>
                        <a:lnTo>
                          <a:pt x="160" y="774"/>
                        </a:lnTo>
                        <a:lnTo>
                          <a:pt x="189" y="757"/>
                        </a:lnTo>
                        <a:lnTo>
                          <a:pt x="219" y="743"/>
                        </a:lnTo>
                        <a:lnTo>
                          <a:pt x="248" y="730"/>
                        </a:lnTo>
                        <a:lnTo>
                          <a:pt x="280" y="719"/>
                        </a:lnTo>
                        <a:lnTo>
                          <a:pt x="310" y="704"/>
                        </a:lnTo>
                        <a:lnTo>
                          <a:pt x="341" y="694"/>
                        </a:lnTo>
                        <a:lnTo>
                          <a:pt x="371" y="683"/>
                        </a:lnTo>
                        <a:lnTo>
                          <a:pt x="403" y="671"/>
                        </a:lnTo>
                        <a:lnTo>
                          <a:pt x="432" y="660"/>
                        </a:lnTo>
                        <a:lnTo>
                          <a:pt x="462" y="648"/>
                        </a:lnTo>
                        <a:lnTo>
                          <a:pt x="493" y="635"/>
                        </a:lnTo>
                        <a:lnTo>
                          <a:pt x="523" y="624"/>
                        </a:lnTo>
                        <a:lnTo>
                          <a:pt x="554" y="608"/>
                        </a:lnTo>
                        <a:lnTo>
                          <a:pt x="582" y="593"/>
                        </a:lnTo>
                        <a:lnTo>
                          <a:pt x="611" y="578"/>
                        </a:lnTo>
                        <a:lnTo>
                          <a:pt x="641" y="561"/>
                        </a:lnTo>
                        <a:lnTo>
                          <a:pt x="637" y="538"/>
                        </a:lnTo>
                        <a:lnTo>
                          <a:pt x="609" y="548"/>
                        </a:lnTo>
                        <a:lnTo>
                          <a:pt x="580" y="557"/>
                        </a:lnTo>
                        <a:lnTo>
                          <a:pt x="554" y="567"/>
                        </a:lnTo>
                        <a:lnTo>
                          <a:pt x="525" y="576"/>
                        </a:lnTo>
                        <a:lnTo>
                          <a:pt x="497" y="584"/>
                        </a:lnTo>
                        <a:lnTo>
                          <a:pt x="466" y="593"/>
                        </a:lnTo>
                        <a:lnTo>
                          <a:pt x="438" y="601"/>
                        </a:lnTo>
                        <a:lnTo>
                          <a:pt x="411" y="608"/>
                        </a:lnTo>
                        <a:lnTo>
                          <a:pt x="381" y="616"/>
                        </a:lnTo>
                        <a:lnTo>
                          <a:pt x="350" y="622"/>
                        </a:lnTo>
                        <a:lnTo>
                          <a:pt x="320" y="627"/>
                        </a:lnTo>
                        <a:lnTo>
                          <a:pt x="293" y="633"/>
                        </a:lnTo>
                        <a:lnTo>
                          <a:pt x="263" y="639"/>
                        </a:lnTo>
                        <a:lnTo>
                          <a:pt x="232" y="643"/>
                        </a:lnTo>
                        <a:lnTo>
                          <a:pt x="204" y="647"/>
                        </a:lnTo>
                        <a:lnTo>
                          <a:pt x="175" y="650"/>
                        </a:lnTo>
                        <a:lnTo>
                          <a:pt x="468" y="513"/>
                        </a:lnTo>
                        <a:lnTo>
                          <a:pt x="460" y="489"/>
                        </a:lnTo>
                        <a:lnTo>
                          <a:pt x="438" y="494"/>
                        </a:lnTo>
                        <a:lnTo>
                          <a:pt x="417" y="502"/>
                        </a:lnTo>
                        <a:lnTo>
                          <a:pt x="396" y="510"/>
                        </a:lnTo>
                        <a:lnTo>
                          <a:pt x="373" y="517"/>
                        </a:lnTo>
                        <a:lnTo>
                          <a:pt x="350" y="523"/>
                        </a:lnTo>
                        <a:lnTo>
                          <a:pt x="329" y="531"/>
                        </a:lnTo>
                        <a:lnTo>
                          <a:pt x="306" y="538"/>
                        </a:lnTo>
                        <a:lnTo>
                          <a:pt x="286" y="546"/>
                        </a:lnTo>
                        <a:lnTo>
                          <a:pt x="263" y="553"/>
                        </a:lnTo>
                        <a:lnTo>
                          <a:pt x="238" y="559"/>
                        </a:lnTo>
                        <a:lnTo>
                          <a:pt x="215" y="563"/>
                        </a:lnTo>
                        <a:lnTo>
                          <a:pt x="194" y="569"/>
                        </a:lnTo>
                        <a:lnTo>
                          <a:pt x="171" y="572"/>
                        </a:lnTo>
                        <a:lnTo>
                          <a:pt x="151" y="578"/>
                        </a:lnTo>
                        <a:lnTo>
                          <a:pt x="128" y="580"/>
                        </a:lnTo>
                        <a:lnTo>
                          <a:pt x="107" y="584"/>
                        </a:lnTo>
                        <a:lnTo>
                          <a:pt x="173" y="508"/>
                        </a:lnTo>
                        <a:lnTo>
                          <a:pt x="164" y="512"/>
                        </a:lnTo>
                        <a:lnTo>
                          <a:pt x="154" y="513"/>
                        </a:lnTo>
                        <a:lnTo>
                          <a:pt x="145" y="517"/>
                        </a:lnTo>
                        <a:lnTo>
                          <a:pt x="137" y="521"/>
                        </a:lnTo>
                        <a:lnTo>
                          <a:pt x="128" y="523"/>
                        </a:lnTo>
                        <a:lnTo>
                          <a:pt x="120" y="527"/>
                        </a:lnTo>
                        <a:lnTo>
                          <a:pt x="111" y="529"/>
                        </a:lnTo>
                        <a:lnTo>
                          <a:pt x="103" y="532"/>
                        </a:lnTo>
                        <a:lnTo>
                          <a:pt x="94" y="534"/>
                        </a:lnTo>
                        <a:lnTo>
                          <a:pt x="84" y="536"/>
                        </a:lnTo>
                        <a:lnTo>
                          <a:pt x="75" y="536"/>
                        </a:lnTo>
                        <a:lnTo>
                          <a:pt x="65" y="540"/>
                        </a:lnTo>
                        <a:lnTo>
                          <a:pt x="57" y="540"/>
                        </a:lnTo>
                        <a:lnTo>
                          <a:pt x="48" y="542"/>
                        </a:lnTo>
                        <a:lnTo>
                          <a:pt x="38" y="542"/>
                        </a:lnTo>
                        <a:lnTo>
                          <a:pt x="31" y="544"/>
                        </a:lnTo>
                        <a:lnTo>
                          <a:pt x="0" y="458"/>
                        </a:lnTo>
                        <a:lnTo>
                          <a:pt x="10" y="458"/>
                        </a:lnTo>
                        <a:lnTo>
                          <a:pt x="33" y="456"/>
                        </a:lnTo>
                        <a:lnTo>
                          <a:pt x="65" y="451"/>
                        </a:lnTo>
                        <a:lnTo>
                          <a:pt x="109" y="441"/>
                        </a:lnTo>
                        <a:lnTo>
                          <a:pt x="158" y="426"/>
                        </a:lnTo>
                        <a:lnTo>
                          <a:pt x="213" y="415"/>
                        </a:lnTo>
                        <a:lnTo>
                          <a:pt x="270" y="397"/>
                        </a:lnTo>
                        <a:lnTo>
                          <a:pt x="333" y="382"/>
                        </a:lnTo>
                        <a:lnTo>
                          <a:pt x="396" y="363"/>
                        </a:lnTo>
                        <a:lnTo>
                          <a:pt x="457" y="344"/>
                        </a:lnTo>
                        <a:lnTo>
                          <a:pt x="516" y="325"/>
                        </a:lnTo>
                        <a:lnTo>
                          <a:pt x="571" y="308"/>
                        </a:lnTo>
                        <a:lnTo>
                          <a:pt x="620" y="289"/>
                        </a:lnTo>
                        <a:lnTo>
                          <a:pt x="666" y="274"/>
                        </a:lnTo>
                        <a:lnTo>
                          <a:pt x="700" y="259"/>
                        </a:lnTo>
                        <a:lnTo>
                          <a:pt x="727" y="251"/>
                        </a:lnTo>
                        <a:lnTo>
                          <a:pt x="727" y="242"/>
                        </a:lnTo>
                        <a:lnTo>
                          <a:pt x="727" y="230"/>
                        </a:lnTo>
                        <a:lnTo>
                          <a:pt x="728" y="217"/>
                        </a:lnTo>
                        <a:lnTo>
                          <a:pt x="732" y="200"/>
                        </a:lnTo>
                        <a:lnTo>
                          <a:pt x="736" y="181"/>
                        </a:lnTo>
                        <a:lnTo>
                          <a:pt x="738" y="160"/>
                        </a:lnTo>
                        <a:lnTo>
                          <a:pt x="744" y="139"/>
                        </a:lnTo>
                        <a:lnTo>
                          <a:pt x="747" y="116"/>
                        </a:lnTo>
                        <a:lnTo>
                          <a:pt x="751" y="93"/>
                        </a:lnTo>
                        <a:lnTo>
                          <a:pt x="755" y="74"/>
                        </a:lnTo>
                        <a:lnTo>
                          <a:pt x="759" y="53"/>
                        </a:lnTo>
                        <a:lnTo>
                          <a:pt x="765" y="38"/>
                        </a:lnTo>
                        <a:lnTo>
                          <a:pt x="767" y="21"/>
                        </a:lnTo>
                        <a:lnTo>
                          <a:pt x="772" y="10"/>
                        </a:lnTo>
                        <a:lnTo>
                          <a:pt x="774" y="2"/>
                        </a:lnTo>
                        <a:lnTo>
                          <a:pt x="780" y="0"/>
                        </a:lnTo>
                        <a:close/>
                      </a:path>
                    </a:pathLst>
                  </a:custGeom>
                  <a:solidFill>
                    <a:srgbClr val="000000"/>
                  </a:solidFill>
                  <a:ln w="9525">
                    <a:noFill/>
                    <a:round/>
                    <a:headEnd/>
                    <a:tailEnd/>
                  </a:ln>
                </p:spPr>
                <p:txBody>
                  <a:bodyPr/>
                  <a:lstStyle/>
                  <a:p>
                    <a:endParaRPr lang="en-CA"/>
                  </a:p>
                </p:txBody>
              </p:sp>
              <p:sp>
                <p:nvSpPr>
                  <p:cNvPr id="13381" name="Freeform 30"/>
                  <p:cNvSpPr>
                    <a:spLocks/>
                  </p:cNvSpPr>
                  <p:nvPr/>
                </p:nvSpPr>
                <p:spPr bwMode="auto">
                  <a:xfrm flipH="1">
                    <a:off x="2551" y="2732"/>
                    <a:ext cx="174" cy="258"/>
                  </a:xfrm>
                  <a:custGeom>
                    <a:avLst/>
                    <a:gdLst>
                      <a:gd name="T0" fmla="*/ 7 w 802"/>
                      <a:gd name="T1" fmla="*/ 1 h 686"/>
                      <a:gd name="T2" fmla="*/ 5 w 802"/>
                      <a:gd name="T3" fmla="*/ 2 h 686"/>
                      <a:gd name="T4" fmla="*/ 5 w 802"/>
                      <a:gd name="T5" fmla="*/ 0 h 686"/>
                      <a:gd name="T6" fmla="*/ 3 w 802"/>
                      <a:gd name="T7" fmla="*/ 1 h 686"/>
                      <a:gd name="T8" fmla="*/ 4 w 802"/>
                      <a:gd name="T9" fmla="*/ 3 h 686"/>
                      <a:gd name="T10" fmla="*/ 2 w 802"/>
                      <a:gd name="T11" fmla="*/ 6 h 686"/>
                      <a:gd name="T12" fmla="*/ 3 w 802"/>
                      <a:gd name="T13" fmla="*/ 6 h 686"/>
                      <a:gd name="T14" fmla="*/ 1 w 802"/>
                      <a:gd name="T15" fmla="*/ 12 h 686"/>
                      <a:gd name="T16" fmla="*/ 3 w 802"/>
                      <a:gd name="T17" fmla="*/ 13 h 686"/>
                      <a:gd name="T18" fmla="*/ 1 w 802"/>
                      <a:gd name="T19" fmla="*/ 20 h 686"/>
                      <a:gd name="T20" fmla="*/ 2 w 802"/>
                      <a:gd name="T21" fmla="*/ 20 h 686"/>
                      <a:gd name="T22" fmla="*/ 0 w 802"/>
                      <a:gd name="T23" fmla="*/ 27 h 686"/>
                      <a:gd name="T24" fmla="*/ 2 w 802"/>
                      <a:gd name="T25" fmla="*/ 27 h 686"/>
                      <a:gd name="T26" fmla="*/ 0 w 802"/>
                      <a:gd name="T27" fmla="*/ 34 h 686"/>
                      <a:gd name="T28" fmla="*/ 2 w 802"/>
                      <a:gd name="T29" fmla="*/ 32 h 686"/>
                      <a:gd name="T30" fmla="*/ 1 w 802"/>
                      <a:gd name="T31" fmla="*/ 36 h 686"/>
                      <a:gd name="T32" fmla="*/ 6 w 802"/>
                      <a:gd name="T33" fmla="*/ 34 h 686"/>
                      <a:gd name="T34" fmla="*/ 8 w 802"/>
                      <a:gd name="T35" fmla="*/ 32 h 686"/>
                      <a:gd name="T36" fmla="*/ 5 w 802"/>
                      <a:gd name="T37" fmla="*/ 32 h 686"/>
                      <a:gd name="T38" fmla="*/ 7 w 802"/>
                      <a:gd name="T39" fmla="*/ 26 h 686"/>
                      <a:gd name="T40" fmla="*/ 5 w 802"/>
                      <a:gd name="T41" fmla="*/ 26 h 686"/>
                      <a:gd name="T42" fmla="*/ 8 w 802"/>
                      <a:gd name="T43" fmla="*/ 20 h 686"/>
                      <a:gd name="T44" fmla="*/ 6 w 802"/>
                      <a:gd name="T45" fmla="*/ 19 h 686"/>
                      <a:gd name="T46" fmla="*/ 8 w 802"/>
                      <a:gd name="T47" fmla="*/ 11 h 686"/>
                      <a:gd name="T48" fmla="*/ 5 w 802"/>
                      <a:gd name="T49" fmla="*/ 15 h 686"/>
                      <a:gd name="T50" fmla="*/ 6 w 802"/>
                      <a:gd name="T51" fmla="*/ 11 h 686"/>
                      <a:gd name="T52" fmla="*/ 7 w 802"/>
                      <a:gd name="T53" fmla="*/ 6 h 686"/>
                      <a:gd name="T54" fmla="*/ 5 w 802"/>
                      <a:gd name="T55" fmla="*/ 6 h 686"/>
                      <a:gd name="T56" fmla="*/ 7 w 802"/>
                      <a:gd name="T57" fmla="*/ 1 h 686"/>
                      <a:gd name="T58" fmla="*/ 7 w 802"/>
                      <a:gd name="T59" fmla="*/ 1 h 68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802"/>
                      <a:gd name="T91" fmla="*/ 0 h 686"/>
                      <a:gd name="T92" fmla="*/ 802 w 802"/>
                      <a:gd name="T93" fmla="*/ 686 h 686"/>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802" h="686">
                        <a:moveTo>
                          <a:pt x="652" y="22"/>
                        </a:moveTo>
                        <a:lnTo>
                          <a:pt x="456" y="38"/>
                        </a:lnTo>
                        <a:lnTo>
                          <a:pt x="527" y="0"/>
                        </a:lnTo>
                        <a:lnTo>
                          <a:pt x="266" y="15"/>
                        </a:lnTo>
                        <a:lnTo>
                          <a:pt x="365" y="49"/>
                        </a:lnTo>
                        <a:lnTo>
                          <a:pt x="169" y="121"/>
                        </a:lnTo>
                        <a:lnTo>
                          <a:pt x="306" y="118"/>
                        </a:lnTo>
                        <a:lnTo>
                          <a:pt x="103" y="232"/>
                        </a:lnTo>
                        <a:lnTo>
                          <a:pt x="283" y="241"/>
                        </a:lnTo>
                        <a:lnTo>
                          <a:pt x="80" y="374"/>
                        </a:lnTo>
                        <a:lnTo>
                          <a:pt x="238" y="370"/>
                        </a:lnTo>
                        <a:lnTo>
                          <a:pt x="0" y="517"/>
                        </a:lnTo>
                        <a:lnTo>
                          <a:pt x="196" y="513"/>
                        </a:lnTo>
                        <a:lnTo>
                          <a:pt x="46" y="633"/>
                        </a:lnTo>
                        <a:lnTo>
                          <a:pt x="226" y="610"/>
                        </a:lnTo>
                        <a:lnTo>
                          <a:pt x="131" y="686"/>
                        </a:lnTo>
                        <a:lnTo>
                          <a:pt x="597" y="640"/>
                        </a:lnTo>
                        <a:lnTo>
                          <a:pt x="795" y="604"/>
                        </a:lnTo>
                        <a:lnTo>
                          <a:pt x="506" y="597"/>
                        </a:lnTo>
                        <a:lnTo>
                          <a:pt x="707" y="498"/>
                        </a:lnTo>
                        <a:lnTo>
                          <a:pt x="456" y="494"/>
                        </a:lnTo>
                        <a:lnTo>
                          <a:pt x="762" y="363"/>
                        </a:lnTo>
                        <a:lnTo>
                          <a:pt x="603" y="355"/>
                        </a:lnTo>
                        <a:lnTo>
                          <a:pt x="802" y="216"/>
                        </a:lnTo>
                        <a:lnTo>
                          <a:pt x="506" y="279"/>
                        </a:lnTo>
                        <a:lnTo>
                          <a:pt x="550" y="201"/>
                        </a:lnTo>
                        <a:lnTo>
                          <a:pt x="715" y="114"/>
                        </a:lnTo>
                        <a:lnTo>
                          <a:pt x="498" y="121"/>
                        </a:lnTo>
                        <a:lnTo>
                          <a:pt x="652" y="22"/>
                        </a:lnTo>
                        <a:close/>
                      </a:path>
                    </a:pathLst>
                  </a:custGeom>
                  <a:solidFill>
                    <a:srgbClr val="B3FFFF"/>
                  </a:solidFill>
                  <a:ln w="9525">
                    <a:noFill/>
                    <a:round/>
                    <a:headEnd/>
                    <a:tailEnd/>
                  </a:ln>
                </p:spPr>
                <p:txBody>
                  <a:bodyPr/>
                  <a:lstStyle/>
                  <a:p>
                    <a:endParaRPr lang="en-CA"/>
                  </a:p>
                </p:txBody>
              </p:sp>
              <p:sp>
                <p:nvSpPr>
                  <p:cNvPr id="13382" name="Freeform 31"/>
                  <p:cNvSpPr>
                    <a:spLocks/>
                  </p:cNvSpPr>
                  <p:nvPr/>
                </p:nvSpPr>
                <p:spPr bwMode="auto">
                  <a:xfrm flipH="1">
                    <a:off x="2751" y="2906"/>
                    <a:ext cx="53" cy="228"/>
                  </a:xfrm>
                  <a:custGeom>
                    <a:avLst/>
                    <a:gdLst>
                      <a:gd name="T0" fmla="*/ 2 w 241"/>
                      <a:gd name="T1" fmla="*/ 0 h 606"/>
                      <a:gd name="T2" fmla="*/ 2 w 241"/>
                      <a:gd name="T3" fmla="*/ 9 h 606"/>
                      <a:gd name="T4" fmla="*/ 2 w 241"/>
                      <a:gd name="T5" fmla="*/ 19 h 606"/>
                      <a:gd name="T6" fmla="*/ 3 w 241"/>
                      <a:gd name="T7" fmla="*/ 28 h 606"/>
                      <a:gd name="T8" fmla="*/ 1 w 241"/>
                      <a:gd name="T9" fmla="*/ 32 h 606"/>
                      <a:gd name="T10" fmla="*/ 2 w 241"/>
                      <a:gd name="T11" fmla="*/ 27 h 606"/>
                      <a:gd name="T12" fmla="*/ 0 w 241"/>
                      <a:gd name="T13" fmla="*/ 30 h 606"/>
                      <a:gd name="T14" fmla="*/ 1 w 241"/>
                      <a:gd name="T15" fmla="*/ 26 h 606"/>
                      <a:gd name="T16" fmla="*/ 0 w 241"/>
                      <a:gd name="T17" fmla="*/ 27 h 606"/>
                      <a:gd name="T18" fmla="*/ 2 w 241"/>
                      <a:gd name="T19" fmla="*/ 21 h 606"/>
                      <a:gd name="T20" fmla="*/ 1 w 241"/>
                      <a:gd name="T21" fmla="*/ 21 h 606"/>
                      <a:gd name="T22" fmla="*/ 2 w 241"/>
                      <a:gd name="T23" fmla="*/ 14 h 606"/>
                      <a:gd name="T24" fmla="*/ 1 w 241"/>
                      <a:gd name="T25" fmla="*/ 15 h 606"/>
                      <a:gd name="T26" fmla="*/ 2 w 241"/>
                      <a:gd name="T27" fmla="*/ 8 h 606"/>
                      <a:gd name="T28" fmla="*/ 0 w 241"/>
                      <a:gd name="T29" fmla="*/ 10 h 606"/>
                      <a:gd name="T30" fmla="*/ 1 w 241"/>
                      <a:gd name="T31" fmla="*/ 6 h 606"/>
                      <a:gd name="T32" fmla="*/ 0 w 241"/>
                      <a:gd name="T33" fmla="*/ 7 h 606"/>
                      <a:gd name="T34" fmla="*/ 2 w 241"/>
                      <a:gd name="T35" fmla="*/ 0 h 606"/>
                      <a:gd name="T36" fmla="*/ 2 w 241"/>
                      <a:gd name="T37" fmla="*/ 0 h 60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241"/>
                      <a:gd name="T58" fmla="*/ 0 h 606"/>
                      <a:gd name="T59" fmla="*/ 241 w 241"/>
                      <a:gd name="T60" fmla="*/ 606 h 60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241" h="606">
                        <a:moveTo>
                          <a:pt x="143" y="0"/>
                        </a:moveTo>
                        <a:lnTo>
                          <a:pt x="162" y="173"/>
                        </a:lnTo>
                        <a:lnTo>
                          <a:pt x="188" y="353"/>
                        </a:lnTo>
                        <a:lnTo>
                          <a:pt x="241" y="530"/>
                        </a:lnTo>
                        <a:lnTo>
                          <a:pt x="123" y="606"/>
                        </a:lnTo>
                        <a:lnTo>
                          <a:pt x="162" y="511"/>
                        </a:lnTo>
                        <a:lnTo>
                          <a:pt x="32" y="561"/>
                        </a:lnTo>
                        <a:lnTo>
                          <a:pt x="78" y="498"/>
                        </a:lnTo>
                        <a:lnTo>
                          <a:pt x="8" y="511"/>
                        </a:lnTo>
                        <a:lnTo>
                          <a:pt x="162" y="395"/>
                        </a:lnTo>
                        <a:lnTo>
                          <a:pt x="55" y="395"/>
                        </a:lnTo>
                        <a:lnTo>
                          <a:pt x="158" y="271"/>
                        </a:lnTo>
                        <a:lnTo>
                          <a:pt x="82" y="275"/>
                        </a:lnTo>
                        <a:lnTo>
                          <a:pt x="135" y="154"/>
                        </a:lnTo>
                        <a:lnTo>
                          <a:pt x="32" y="192"/>
                        </a:lnTo>
                        <a:lnTo>
                          <a:pt x="116" y="116"/>
                        </a:lnTo>
                        <a:lnTo>
                          <a:pt x="0" y="131"/>
                        </a:lnTo>
                        <a:lnTo>
                          <a:pt x="143" y="0"/>
                        </a:lnTo>
                        <a:close/>
                      </a:path>
                    </a:pathLst>
                  </a:custGeom>
                  <a:solidFill>
                    <a:srgbClr val="B3FFFF"/>
                  </a:solidFill>
                  <a:ln w="9525">
                    <a:noFill/>
                    <a:round/>
                    <a:headEnd/>
                    <a:tailEnd/>
                  </a:ln>
                </p:spPr>
                <p:txBody>
                  <a:bodyPr/>
                  <a:lstStyle/>
                  <a:p>
                    <a:endParaRPr lang="en-CA"/>
                  </a:p>
                </p:txBody>
              </p:sp>
              <p:sp>
                <p:nvSpPr>
                  <p:cNvPr id="13383" name="Line 32"/>
                  <p:cNvSpPr>
                    <a:spLocks noChangeShapeType="1"/>
                  </p:cNvSpPr>
                  <p:nvPr/>
                </p:nvSpPr>
                <p:spPr bwMode="auto">
                  <a:xfrm flipH="1">
                    <a:off x="2472" y="2622"/>
                    <a:ext cx="0" cy="1218"/>
                  </a:xfrm>
                  <a:prstGeom prst="line">
                    <a:avLst/>
                  </a:prstGeom>
                  <a:noFill/>
                  <a:ln w="57150">
                    <a:solidFill>
                      <a:schemeClr val="tx1"/>
                    </a:solidFill>
                    <a:round/>
                    <a:headEnd/>
                    <a:tailEnd/>
                  </a:ln>
                </p:spPr>
                <p:txBody>
                  <a:bodyPr/>
                  <a:lstStyle/>
                  <a:p>
                    <a:endParaRPr lang="en-CA"/>
                  </a:p>
                </p:txBody>
              </p:sp>
            </p:grpSp>
          </p:grpSp>
          <p:grpSp>
            <p:nvGrpSpPr>
              <p:cNvPr id="13340" name="Group 33"/>
              <p:cNvGrpSpPr>
                <a:grpSpLocks/>
              </p:cNvGrpSpPr>
              <p:nvPr/>
            </p:nvGrpSpPr>
            <p:grpSpPr bwMode="auto">
              <a:xfrm>
                <a:off x="3773" y="1632"/>
                <a:ext cx="1201" cy="2143"/>
                <a:chOff x="3773" y="1632"/>
                <a:chExt cx="1201" cy="2143"/>
              </a:xfrm>
            </p:grpSpPr>
            <p:sp>
              <p:nvSpPr>
                <p:cNvPr id="13341" name="Freeform 34"/>
                <p:cNvSpPr>
                  <a:spLocks/>
                </p:cNvSpPr>
                <p:nvPr/>
              </p:nvSpPr>
              <p:spPr bwMode="auto">
                <a:xfrm>
                  <a:off x="4098" y="1632"/>
                  <a:ext cx="440" cy="199"/>
                </a:xfrm>
                <a:custGeom>
                  <a:avLst/>
                  <a:gdLst>
                    <a:gd name="T0" fmla="*/ 222 w 440"/>
                    <a:gd name="T1" fmla="*/ 0 h 199"/>
                    <a:gd name="T2" fmla="*/ 0 w 440"/>
                    <a:gd name="T3" fmla="*/ 199 h 199"/>
                    <a:gd name="T4" fmla="*/ 440 w 440"/>
                    <a:gd name="T5" fmla="*/ 199 h 199"/>
                    <a:gd name="T6" fmla="*/ 222 w 440"/>
                    <a:gd name="T7" fmla="*/ 0 h 199"/>
                    <a:gd name="T8" fmla="*/ 0 60000 65536"/>
                    <a:gd name="T9" fmla="*/ 0 60000 65536"/>
                    <a:gd name="T10" fmla="*/ 0 60000 65536"/>
                    <a:gd name="T11" fmla="*/ 0 60000 65536"/>
                    <a:gd name="T12" fmla="*/ 0 w 440"/>
                    <a:gd name="T13" fmla="*/ 0 h 199"/>
                    <a:gd name="T14" fmla="*/ 440 w 440"/>
                    <a:gd name="T15" fmla="*/ 199 h 199"/>
                  </a:gdLst>
                  <a:ahLst/>
                  <a:cxnLst>
                    <a:cxn ang="T8">
                      <a:pos x="T0" y="T1"/>
                    </a:cxn>
                    <a:cxn ang="T9">
                      <a:pos x="T2" y="T3"/>
                    </a:cxn>
                    <a:cxn ang="T10">
                      <a:pos x="T4" y="T5"/>
                    </a:cxn>
                    <a:cxn ang="T11">
                      <a:pos x="T6" y="T7"/>
                    </a:cxn>
                  </a:cxnLst>
                  <a:rect l="T12" t="T13" r="T14" b="T15"/>
                  <a:pathLst>
                    <a:path w="440" h="199">
                      <a:moveTo>
                        <a:pt x="222" y="0"/>
                      </a:moveTo>
                      <a:lnTo>
                        <a:pt x="0" y="199"/>
                      </a:lnTo>
                      <a:lnTo>
                        <a:pt x="440" y="199"/>
                      </a:lnTo>
                      <a:lnTo>
                        <a:pt x="222" y="0"/>
                      </a:lnTo>
                      <a:close/>
                    </a:path>
                  </a:pathLst>
                </a:custGeom>
                <a:solidFill>
                  <a:srgbClr val="7A1111"/>
                </a:solidFill>
                <a:ln w="9525">
                  <a:noFill/>
                  <a:round/>
                  <a:headEnd/>
                  <a:tailEnd/>
                </a:ln>
              </p:spPr>
              <p:txBody>
                <a:bodyPr/>
                <a:lstStyle/>
                <a:p>
                  <a:endParaRPr lang="en-CA"/>
                </a:p>
              </p:txBody>
            </p:sp>
            <p:sp>
              <p:nvSpPr>
                <p:cNvPr id="13342" name="Freeform 35"/>
                <p:cNvSpPr>
                  <a:spLocks/>
                </p:cNvSpPr>
                <p:nvPr/>
              </p:nvSpPr>
              <p:spPr bwMode="auto">
                <a:xfrm>
                  <a:off x="3773" y="2341"/>
                  <a:ext cx="1095" cy="1317"/>
                </a:xfrm>
                <a:custGeom>
                  <a:avLst/>
                  <a:gdLst>
                    <a:gd name="T0" fmla="*/ 547 w 1095"/>
                    <a:gd name="T1" fmla="*/ 0 h 1317"/>
                    <a:gd name="T2" fmla="*/ 1095 w 1095"/>
                    <a:gd name="T3" fmla="*/ 467 h 1317"/>
                    <a:gd name="T4" fmla="*/ 1095 w 1095"/>
                    <a:gd name="T5" fmla="*/ 1317 h 1317"/>
                    <a:gd name="T6" fmla="*/ 735 w 1095"/>
                    <a:gd name="T7" fmla="*/ 1317 h 1317"/>
                    <a:gd name="T8" fmla="*/ 364 w 1095"/>
                    <a:gd name="T9" fmla="*/ 1317 h 1317"/>
                    <a:gd name="T10" fmla="*/ 0 w 1095"/>
                    <a:gd name="T11" fmla="*/ 1317 h 1317"/>
                    <a:gd name="T12" fmla="*/ 0 w 1095"/>
                    <a:gd name="T13" fmla="*/ 467 h 1317"/>
                    <a:gd name="T14" fmla="*/ 547 w 1095"/>
                    <a:gd name="T15" fmla="*/ 0 h 1317"/>
                    <a:gd name="T16" fmla="*/ 0 60000 65536"/>
                    <a:gd name="T17" fmla="*/ 0 60000 65536"/>
                    <a:gd name="T18" fmla="*/ 0 60000 65536"/>
                    <a:gd name="T19" fmla="*/ 0 60000 65536"/>
                    <a:gd name="T20" fmla="*/ 0 60000 65536"/>
                    <a:gd name="T21" fmla="*/ 0 60000 65536"/>
                    <a:gd name="T22" fmla="*/ 0 60000 65536"/>
                    <a:gd name="T23" fmla="*/ 0 60000 65536"/>
                    <a:gd name="T24" fmla="*/ 0 w 1095"/>
                    <a:gd name="T25" fmla="*/ 0 h 1317"/>
                    <a:gd name="T26" fmla="*/ 1095 w 1095"/>
                    <a:gd name="T27" fmla="*/ 1317 h 131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095" h="1317">
                      <a:moveTo>
                        <a:pt x="547" y="0"/>
                      </a:moveTo>
                      <a:lnTo>
                        <a:pt x="1095" y="467"/>
                      </a:lnTo>
                      <a:lnTo>
                        <a:pt x="1095" y="1317"/>
                      </a:lnTo>
                      <a:lnTo>
                        <a:pt x="735" y="1317"/>
                      </a:lnTo>
                      <a:lnTo>
                        <a:pt x="364" y="1317"/>
                      </a:lnTo>
                      <a:lnTo>
                        <a:pt x="0" y="1317"/>
                      </a:lnTo>
                      <a:lnTo>
                        <a:pt x="0" y="467"/>
                      </a:lnTo>
                      <a:lnTo>
                        <a:pt x="547" y="0"/>
                      </a:lnTo>
                      <a:close/>
                    </a:path>
                  </a:pathLst>
                </a:custGeom>
                <a:solidFill>
                  <a:srgbClr val="CC6633"/>
                </a:solidFill>
                <a:ln w="9525">
                  <a:noFill/>
                  <a:round/>
                  <a:headEnd/>
                  <a:tailEnd/>
                </a:ln>
              </p:spPr>
              <p:txBody>
                <a:bodyPr/>
                <a:lstStyle/>
                <a:p>
                  <a:endParaRPr lang="en-CA"/>
                </a:p>
              </p:txBody>
            </p:sp>
            <p:sp>
              <p:nvSpPr>
                <p:cNvPr id="13343" name="Freeform 36"/>
                <p:cNvSpPr>
                  <a:spLocks/>
                </p:cNvSpPr>
                <p:nvPr/>
              </p:nvSpPr>
              <p:spPr bwMode="auto">
                <a:xfrm>
                  <a:off x="4176" y="1879"/>
                  <a:ext cx="295" cy="526"/>
                </a:xfrm>
                <a:custGeom>
                  <a:avLst/>
                  <a:gdLst>
                    <a:gd name="T0" fmla="*/ 295 w 295"/>
                    <a:gd name="T1" fmla="*/ 526 h 526"/>
                    <a:gd name="T2" fmla="*/ 295 w 295"/>
                    <a:gd name="T3" fmla="*/ 0 h 526"/>
                    <a:gd name="T4" fmla="*/ 0 w 295"/>
                    <a:gd name="T5" fmla="*/ 0 h 526"/>
                    <a:gd name="T6" fmla="*/ 0 w 295"/>
                    <a:gd name="T7" fmla="*/ 515 h 526"/>
                    <a:gd name="T8" fmla="*/ 144 w 295"/>
                    <a:gd name="T9" fmla="*/ 383 h 526"/>
                    <a:gd name="T10" fmla="*/ 295 w 295"/>
                    <a:gd name="T11" fmla="*/ 526 h 526"/>
                    <a:gd name="T12" fmla="*/ 0 60000 65536"/>
                    <a:gd name="T13" fmla="*/ 0 60000 65536"/>
                    <a:gd name="T14" fmla="*/ 0 60000 65536"/>
                    <a:gd name="T15" fmla="*/ 0 60000 65536"/>
                    <a:gd name="T16" fmla="*/ 0 60000 65536"/>
                    <a:gd name="T17" fmla="*/ 0 60000 65536"/>
                    <a:gd name="T18" fmla="*/ 0 w 295"/>
                    <a:gd name="T19" fmla="*/ 0 h 526"/>
                    <a:gd name="T20" fmla="*/ 295 w 295"/>
                    <a:gd name="T21" fmla="*/ 526 h 526"/>
                  </a:gdLst>
                  <a:ahLst/>
                  <a:cxnLst>
                    <a:cxn ang="T12">
                      <a:pos x="T0" y="T1"/>
                    </a:cxn>
                    <a:cxn ang="T13">
                      <a:pos x="T2" y="T3"/>
                    </a:cxn>
                    <a:cxn ang="T14">
                      <a:pos x="T4" y="T5"/>
                    </a:cxn>
                    <a:cxn ang="T15">
                      <a:pos x="T6" y="T7"/>
                    </a:cxn>
                    <a:cxn ang="T16">
                      <a:pos x="T8" y="T9"/>
                    </a:cxn>
                    <a:cxn ang="T17">
                      <a:pos x="T10" y="T11"/>
                    </a:cxn>
                  </a:cxnLst>
                  <a:rect l="T18" t="T19" r="T20" b="T21"/>
                  <a:pathLst>
                    <a:path w="295" h="526">
                      <a:moveTo>
                        <a:pt x="295" y="526"/>
                      </a:moveTo>
                      <a:lnTo>
                        <a:pt x="295" y="0"/>
                      </a:lnTo>
                      <a:lnTo>
                        <a:pt x="0" y="0"/>
                      </a:lnTo>
                      <a:lnTo>
                        <a:pt x="0" y="515"/>
                      </a:lnTo>
                      <a:lnTo>
                        <a:pt x="144" y="383"/>
                      </a:lnTo>
                      <a:lnTo>
                        <a:pt x="295" y="526"/>
                      </a:lnTo>
                      <a:close/>
                    </a:path>
                  </a:pathLst>
                </a:custGeom>
                <a:solidFill>
                  <a:srgbClr val="CC6633"/>
                </a:solidFill>
                <a:ln w="9525">
                  <a:noFill/>
                  <a:round/>
                  <a:headEnd/>
                  <a:tailEnd/>
                </a:ln>
              </p:spPr>
              <p:txBody>
                <a:bodyPr/>
                <a:lstStyle/>
                <a:p>
                  <a:endParaRPr lang="en-CA"/>
                </a:p>
              </p:txBody>
            </p:sp>
            <p:sp>
              <p:nvSpPr>
                <p:cNvPr id="13344" name="Rectangle 37"/>
                <p:cNvSpPr>
                  <a:spLocks noChangeArrowheads="1"/>
                </p:cNvSpPr>
                <p:nvPr/>
              </p:nvSpPr>
              <p:spPr bwMode="auto">
                <a:xfrm>
                  <a:off x="3773" y="3726"/>
                  <a:ext cx="1095" cy="49"/>
                </a:xfrm>
                <a:prstGeom prst="rect">
                  <a:avLst/>
                </a:prstGeom>
                <a:solidFill>
                  <a:srgbClr val="7A1111"/>
                </a:solidFill>
                <a:ln w="9525">
                  <a:noFill/>
                  <a:miter lim="800000"/>
                  <a:headEnd/>
                  <a:tailEnd/>
                </a:ln>
              </p:spPr>
              <p:txBody>
                <a:bodyPr/>
                <a:lstStyle/>
                <a:p>
                  <a:endParaRPr lang="en-CA"/>
                </a:p>
              </p:txBody>
            </p:sp>
            <p:sp>
              <p:nvSpPr>
                <p:cNvPr id="13345" name="Freeform 38"/>
                <p:cNvSpPr>
                  <a:spLocks/>
                </p:cNvSpPr>
                <p:nvPr/>
              </p:nvSpPr>
              <p:spPr bwMode="auto">
                <a:xfrm>
                  <a:off x="4470" y="2350"/>
                  <a:ext cx="504" cy="458"/>
                </a:xfrm>
                <a:custGeom>
                  <a:avLst/>
                  <a:gdLst>
                    <a:gd name="T0" fmla="*/ 504 w 504"/>
                    <a:gd name="T1" fmla="*/ 458 h 458"/>
                    <a:gd name="T2" fmla="*/ 0 w 504"/>
                    <a:gd name="T3" fmla="*/ 51 h 458"/>
                    <a:gd name="T4" fmla="*/ 0 w 504"/>
                    <a:gd name="T5" fmla="*/ 44 h 458"/>
                    <a:gd name="T6" fmla="*/ 0 w 504"/>
                    <a:gd name="T7" fmla="*/ 31 h 458"/>
                    <a:gd name="T8" fmla="*/ 0 w 504"/>
                    <a:gd name="T9" fmla="*/ 17 h 458"/>
                    <a:gd name="T10" fmla="*/ 0 w 504"/>
                    <a:gd name="T11" fmla="*/ 0 h 458"/>
                    <a:gd name="T12" fmla="*/ 504 w 504"/>
                    <a:gd name="T13" fmla="*/ 405 h 458"/>
                    <a:gd name="T14" fmla="*/ 504 w 504"/>
                    <a:gd name="T15" fmla="*/ 458 h 458"/>
                    <a:gd name="T16" fmla="*/ 0 60000 65536"/>
                    <a:gd name="T17" fmla="*/ 0 60000 65536"/>
                    <a:gd name="T18" fmla="*/ 0 60000 65536"/>
                    <a:gd name="T19" fmla="*/ 0 60000 65536"/>
                    <a:gd name="T20" fmla="*/ 0 60000 65536"/>
                    <a:gd name="T21" fmla="*/ 0 60000 65536"/>
                    <a:gd name="T22" fmla="*/ 0 60000 65536"/>
                    <a:gd name="T23" fmla="*/ 0 60000 65536"/>
                    <a:gd name="T24" fmla="*/ 0 w 504"/>
                    <a:gd name="T25" fmla="*/ 0 h 458"/>
                    <a:gd name="T26" fmla="*/ 504 w 504"/>
                    <a:gd name="T27" fmla="*/ 458 h 458"/>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504" h="458">
                      <a:moveTo>
                        <a:pt x="504" y="458"/>
                      </a:moveTo>
                      <a:lnTo>
                        <a:pt x="0" y="51"/>
                      </a:lnTo>
                      <a:lnTo>
                        <a:pt x="0" y="44"/>
                      </a:lnTo>
                      <a:lnTo>
                        <a:pt x="0" y="31"/>
                      </a:lnTo>
                      <a:lnTo>
                        <a:pt x="0" y="17"/>
                      </a:lnTo>
                      <a:lnTo>
                        <a:pt x="0" y="0"/>
                      </a:lnTo>
                      <a:lnTo>
                        <a:pt x="504" y="405"/>
                      </a:lnTo>
                      <a:lnTo>
                        <a:pt x="504" y="458"/>
                      </a:lnTo>
                      <a:close/>
                    </a:path>
                  </a:pathLst>
                </a:custGeom>
                <a:solidFill>
                  <a:srgbClr val="7A1111"/>
                </a:solidFill>
                <a:ln w="9525">
                  <a:noFill/>
                  <a:round/>
                  <a:headEnd/>
                  <a:tailEnd/>
                </a:ln>
              </p:spPr>
              <p:txBody>
                <a:bodyPr/>
                <a:lstStyle/>
                <a:p>
                  <a:endParaRPr lang="en-CA"/>
                </a:p>
              </p:txBody>
            </p:sp>
            <p:sp>
              <p:nvSpPr>
                <p:cNvPr id="13346" name="Rectangle 39"/>
                <p:cNvSpPr>
                  <a:spLocks noChangeArrowheads="1"/>
                </p:cNvSpPr>
                <p:nvPr/>
              </p:nvSpPr>
              <p:spPr bwMode="auto">
                <a:xfrm>
                  <a:off x="4201" y="3041"/>
                  <a:ext cx="248" cy="620"/>
                </a:xfrm>
                <a:prstGeom prst="rect">
                  <a:avLst/>
                </a:prstGeom>
                <a:solidFill>
                  <a:srgbClr val="FFFFFF"/>
                </a:solidFill>
                <a:ln w="9525">
                  <a:noFill/>
                  <a:miter lim="800000"/>
                  <a:headEnd/>
                  <a:tailEnd/>
                </a:ln>
              </p:spPr>
              <p:txBody>
                <a:bodyPr/>
                <a:lstStyle/>
                <a:p>
                  <a:endParaRPr lang="en-CA"/>
                </a:p>
              </p:txBody>
            </p:sp>
            <p:sp>
              <p:nvSpPr>
                <p:cNvPr id="13347" name="Freeform 40"/>
                <p:cNvSpPr>
                  <a:spLocks/>
                </p:cNvSpPr>
                <p:nvPr/>
              </p:nvSpPr>
              <p:spPr bwMode="auto">
                <a:xfrm>
                  <a:off x="4244" y="1936"/>
                  <a:ext cx="153" cy="266"/>
                </a:xfrm>
                <a:custGeom>
                  <a:avLst/>
                  <a:gdLst>
                    <a:gd name="T0" fmla="*/ 79 w 153"/>
                    <a:gd name="T1" fmla="*/ 0 h 266"/>
                    <a:gd name="T2" fmla="*/ 61 w 153"/>
                    <a:gd name="T3" fmla="*/ 3 h 266"/>
                    <a:gd name="T4" fmla="*/ 46 w 153"/>
                    <a:gd name="T5" fmla="*/ 10 h 266"/>
                    <a:gd name="T6" fmla="*/ 33 w 153"/>
                    <a:gd name="T7" fmla="*/ 20 h 266"/>
                    <a:gd name="T8" fmla="*/ 21 w 153"/>
                    <a:gd name="T9" fmla="*/ 36 h 266"/>
                    <a:gd name="T10" fmla="*/ 12 w 153"/>
                    <a:gd name="T11" fmla="*/ 54 h 266"/>
                    <a:gd name="T12" fmla="*/ 6 w 153"/>
                    <a:gd name="T13" fmla="*/ 75 h 266"/>
                    <a:gd name="T14" fmla="*/ 1 w 153"/>
                    <a:gd name="T15" fmla="*/ 98 h 266"/>
                    <a:gd name="T16" fmla="*/ 0 w 153"/>
                    <a:gd name="T17" fmla="*/ 122 h 266"/>
                    <a:gd name="T18" fmla="*/ 0 w 153"/>
                    <a:gd name="T19" fmla="*/ 167 h 266"/>
                    <a:gd name="T20" fmla="*/ 0 w 153"/>
                    <a:gd name="T21" fmla="*/ 204 h 266"/>
                    <a:gd name="T22" fmla="*/ 0 w 153"/>
                    <a:gd name="T23" fmla="*/ 237 h 266"/>
                    <a:gd name="T24" fmla="*/ 0 w 153"/>
                    <a:gd name="T25" fmla="*/ 266 h 266"/>
                    <a:gd name="T26" fmla="*/ 33 w 153"/>
                    <a:gd name="T27" fmla="*/ 266 h 266"/>
                    <a:gd name="T28" fmla="*/ 54 w 153"/>
                    <a:gd name="T29" fmla="*/ 266 h 266"/>
                    <a:gd name="T30" fmla="*/ 67 w 153"/>
                    <a:gd name="T31" fmla="*/ 266 h 266"/>
                    <a:gd name="T32" fmla="*/ 78 w 153"/>
                    <a:gd name="T33" fmla="*/ 266 h 266"/>
                    <a:gd name="T34" fmla="*/ 88 w 153"/>
                    <a:gd name="T35" fmla="*/ 266 h 266"/>
                    <a:gd name="T36" fmla="*/ 101 w 153"/>
                    <a:gd name="T37" fmla="*/ 266 h 266"/>
                    <a:gd name="T38" fmla="*/ 121 w 153"/>
                    <a:gd name="T39" fmla="*/ 266 h 266"/>
                    <a:gd name="T40" fmla="*/ 153 w 153"/>
                    <a:gd name="T41" fmla="*/ 266 h 266"/>
                    <a:gd name="T42" fmla="*/ 153 w 153"/>
                    <a:gd name="T43" fmla="*/ 223 h 266"/>
                    <a:gd name="T44" fmla="*/ 153 w 153"/>
                    <a:gd name="T45" fmla="*/ 184 h 266"/>
                    <a:gd name="T46" fmla="*/ 153 w 153"/>
                    <a:gd name="T47" fmla="*/ 149 h 266"/>
                    <a:gd name="T48" fmla="*/ 153 w 153"/>
                    <a:gd name="T49" fmla="*/ 118 h 266"/>
                    <a:gd name="T50" fmla="*/ 152 w 153"/>
                    <a:gd name="T51" fmla="*/ 102 h 266"/>
                    <a:gd name="T52" fmla="*/ 149 w 153"/>
                    <a:gd name="T53" fmla="*/ 84 h 266"/>
                    <a:gd name="T54" fmla="*/ 143 w 153"/>
                    <a:gd name="T55" fmla="*/ 64 h 266"/>
                    <a:gd name="T56" fmla="*/ 136 w 153"/>
                    <a:gd name="T57" fmla="*/ 45 h 266"/>
                    <a:gd name="T58" fmla="*/ 125 w 153"/>
                    <a:gd name="T59" fmla="*/ 27 h 266"/>
                    <a:gd name="T60" fmla="*/ 112 w 153"/>
                    <a:gd name="T61" fmla="*/ 13 h 266"/>
                    <a:gd name="T62" fmla="*/ 97 w 153"/>
                    <a:gd name="T63" fmla="*/ 3 h 266"/>
                    <a:gd name="T64" fmla="*/ 79 w 153"/>
                    <a:gd name="T65" fmla="*/ 0 h 26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53"/>
                    <a:gd name="T100" fmla="*/ 0 h 266"/>
                    <a:gd name="T101" fmla="*/ 153 w 153"/>
                    <a:gd name="T102" fmla="*/ 266 h 26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53" h="266">
                      <a:moveTo>
                        <a:pt x="79" y="0"/>
                      </a:moveTo>
                      <a:lnTo>
                        <a:pt x="61" y="3"/>
                      </a:lnTo>
                      <a:lnTo>
                        <a:pt x="46" y="10"/>
                      </a:lnTo>
                      <a:lnTo>
                        <a:pt x="33" y="20"/>
                      </a:lnTo>
                      <a:lnTo>
                        <a:pt x="21" y="36"/>
                      </a:lnTo>
                      <a:lnTo>
                        <a:pt x="12" y="54"/>
                      </a:lnTo>
                      <a:lnTo>
                        <a:pt x="6" y="75"/>
                      </a:lnTo>
                      <a:lnTo>
                        <a:pt x="1" y="98"/>
                      </a:lnTo>
                      <a:lnTo>
                        <a:pt x="0" y="122"/>
                      </a:lnTo>
                      <a:lnTo>
                        <a:pt x="0" y="167"/>
                      </a:lnTo>
                      <a:lnTo>
                        <a:pt x="0" y="204"/>
                      </a:lnTo>
                      <a:lnTo>
                        <a:pt x="0" y="237"/>
                      </a:lnTo>
                      <a:lnTo>
                        <a:pt x="0" y="266"/>
                      </a:lnTo>
                      <a:lnTo>
                        <a:pt x="33" y="266"/>
                      </a:lnTo>
                      <a:lnTo>
                        <a:pt x="54" y="266"/>
                      </a:lnTo>
                      <a:lnTo>
                        <a:pt x="67" y="266"/>
                      </a:lnTo>
                      <a:lnTo>
                        <a:pt x="78" y="266"/>
                      </a:lnTo>
                      <a:lnTo>
                        <a:pt x="88" y="266"/>
                      </a:lnTo>
                      <a:lnTo>
                        <a:pt x="101" y="266"/>
                      </a:lnTo>
                      <a:lnTo>
                        <a:pt x="121" y="266"/>
                      </a:lnTo>
                      <a:lnTo>
                        <a:pt x="153" y="266"/>
                      </a:lnTo>
                      <a:lnTo>
                        <a:pt x="153" y="223"/>
                      </a:lnTo>
                      <a:lnTo>
                        <a:pt x="153" y="184"/>
                      </a:lnTo>
                      <a:lnTo>
                        <a:pt x="153" y="149"/>
                      </a:lnTo>
                      <a:lnTo>
                        <a:pt x="153" y="118"/>
                      </a:lnTo>
                      <a:lnTo>
                        <a:pt x="152" y="102"/>
                      </a:lnTo>
                      <a:lnTo>
                        <a:pt x="149" y="84"/>
                      </a:lnTo>
                      <a:lnTo>
                        <a:pt x="143" y="64"/>
                      </a:lnTo>
                      <a:lnTo>
                        <a:pt x="136" y="45"/>
                      </a:lnTo>
                      <a:lnTo>
                        <a:pt x="125" y="27"/>
                      </a:lnTo>
                      <a:lnTo>
                        <a:pt x="112" y="13"/>
                      </a:lnTo>
                      <a:lnTo>
                        <a:pt x="97" y="3"/>
                      </a:lnTo>
                      <a:lnTo>
                        <a:pt x="79" y="0"/>
                      </a:lnTo>
                      <a:close/>
                    </a:path>
                  </a:pathLst>
                </a:custGeom>
                <a:solidFill>
                  <a:srgbClr val="FFFFFF"/>
                </a:solidFill>
                <a:ln w="9525">
                  <a:noFill/>
                  <a:round/>
                  <a:headEnd/>
                  <a:tailEnd/>
                </a:ln>
              </p:spPr>
              <p:txBody>
                <a:bodyPr/>
                <a:lstStyle/>
                <a:p>
                  <a:endParaRPr lang="en-CA"/>
                </a:p>
              </p:txBody>
            </p:sp>
            <p:sp>
              <p:nvSpPr>
                <p:cNvPr id="13348" name="Freeform 41"/>
                <p:cNvSpPr>
                  <a:spLocks/>
                </p:cNvSpPr>
                <p:nvPr/>
              </p:nvSpPr>
              <p:spPr bwMode="auto">
                <a:xfrm>
                  <a:off x="4119" y="2924"/>
                  <a:ext cx="12" cy="499"/>
                </a:xfrm>
                <a:custGeom>
                  <a:avLst/>
                  <a:gdLst>
                    <a:gd name="T0" fmla="*/ 6 w 12"/>
                    <a:gd name="T1" fmla="*/ 15 h 499"/>
                    <a:gd name="T2" fmla="*/ 0 w 12"/>
                    <a:gd name="T3" fmla="*/ 7 h 499"/>
                    <a:gd name="T4" fmla="*/ 0 w 12"/>
                    <a:gd name="T5" fmla="*/ 499 h 499"/>
                    <a:gd name="T6" fmla="*/ 12 w 12"/>
                    <a:gd name="T7" fmla="*/ 499 h 499"/>
                    <a:gd name="T8" fmla="*/ 12 w 12"/>
                    <a:gd name="T9" fmla="*/ 7 h 499"/>
                    <a:gd name="T10" fmla="*/ 6 w 12"/>
                    <a:gd name="T11" fmla="*/ 0 h 499"/>
                    <a:gd name="T12" fmla="*/ 12 w 12"/>
                    <a:gd name="T13" fmla="*/ 7 h 499"/>
                    <a:gd name="T14" fmla="*/ 12 w 12"/>
                    <a:gd name="T15" fmla="*/ 0 h 499"/>
                    <a:gd name="T16" fmla="*/ 6 w 12"/>
                    <a:gd name="T17" fmla="*/ 0 h 499"/>
                    <a:gd name="T18" fmla="*/ 6 w 12"/>
                    <a:gd name="T19" fmla="*/ 15 h 49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2"/>
                    <a:gd name="T31" fmla="*/ 0 h 499"/>
                    <a:gd name="T32" fmla="*/ 12 w 12"/>
                    <a:gd name="T33" fmla="*/ 499 h 49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2" h="499">
                      <a:moveTo>
                        <a:pt x="6" y="15"/>
                      </a:moveTo>
                      <a:lnTo>
                        <a:pt x="0" y="7"/>
                      </a:lnTo>
                      <a:lnTo>
                        <a:pt x="0" y="499"/>
                      </a:lnTo>
                      <a:lnTo>
                        <a:pt x="12" y="499"/>
                      </a:lnTo>
                      <a:lnTo>
                        <a:pt x="12" y="7"/>
                      </a:lnTo>
                      <a:lnTo>
                        <a:pt x="6" y="0"/>
                      </a:lnTo>
                      <a:lnTo>
                        <a:pt x="12" y="7"/>
                      </a:lnTo>
                      <a:lnTo>
                        <a:pt x="12" y="0"/>
                      </a:lnTo>
                      <a:lnTo>
                        <a:pt x="6" y="0"/>
                      </a:lnTo>
                      <a:lnTo>
                        <a:pt x="6" y="15"/>
                      </a:lnTo>
                      <a:close/>
                    </a:path>
                  </a:pathLst>
                </a:custGeom>
                <a:solidFill>
                  <a:srgbClr val="FFFFFF"/>
                </a:solidFill>
                <a:ln w="9525">
                  <a:noFill/>
                  <a:round/>
                  <a:headEnd/>
                  <a:tailEnd/>
                </a:ln>
              </p:spPr>
              <p:txBody>
                <a:bodyPr/>
                <a:lstStyle/>
                <a:p>
                  <a:endParaRPr lang="en-CA"/>
                </a:p>
              </p:txBody>
            </p:sp>
            <p:sp>
              <p:nvSpPr>
                <p:cNvPr id="13349" name="Freeform 42"/>
                <p:cNvSpPr>
                  <a:spLocks/>
                </p:cNvSpPr>
                <p:nvPr/>
              </p:nvSpPr>
              <p:spPr bwMode="auto">
                <a:xfrm>
                  <a:off x="3901" y="2924"/>
                  <a:ext cx="224" cy="15"/>
                </a:xfrm>
                <a:custGeom>
                  <a:avLst/>
                  <a:gdLst>
                    <a:gd name="T0" fmla="*/ 12 w 224"/>
                    <a:gd name="T1" fmla="*/ 7 h 15"/>
                    <a:gd name="T2" fmla="*/ 6 w 224"/>
                    <a:gd name="T3" fmla="*/ 15 h 15"/>
                    <a:gd name="T4" fmla="*/ 224 w 224"/>
                    <a:gd name="T5" fmla="*/ 15 h 15"/>
                    <a:gd name="T6" fmla="*/ 224 w 224"/>
                    <a:gd name="T7" fmla="*/ 0 h 15"/>
                    <a:gd name="T8" fmla="*/ 6 w 224"/>
                    <a:gd name="T9" fmla="*/ 0 h 15"/>
                    <a:gd name="T10" fmla="*/ 0 w 224"/>
                    <a:gd name="T11" fmla="*/ 7 h 15"/>
                    <a:gd name="T12" fmla="*/ 6 w 224"/>
                    <a:gd name="T13" fmla="*/ 0 h 15"/>
                    <a:gd name="T14" fmla="*/ 0 w 224"/>
                    <a:gd name="T15" fmla="*/ 0 h 15"/>
                    <a:gd name="T16" fmla="*/ 0 w 224"/>
                    <a:gd name="T17" fmla="*/ 7 h 15"/>
                    <a:gd name="T18" fmla="*/ 12 w 224"/>
                    <a:gd name="T19" fmla="*/ 7 h 1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24"/>
                    <a:gd name="T31" fmla="*/ 0 h 15"/>
                    <a:gd name="T32" fmla="*/ 224 w 224"/>
                    <a:gd name="T33" fmla="*/ 15 h 15"/>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24" h="15">
                      <a:moveTo>
                        <a:pt x="12" y="7"/>
                      </a:moveTo>
                      <a:lnTo>
                        <a:pt x="6" y="15"/>
                      </a:lnTo>
                      <a:lnTo>
                        <a:pt x="224" y="15"/>
                      </a:lnTo>
                      <a:lnTo>
                        <a:pt x="224" y="0"/>
                      </a:lnTo>
                      <a:lnTo>
                        <a:pt x="6" y="0"/>
                      </a:lnTo>
                      <a:lnTo>
                        <a:pt x="0" y="7"/>
                      </a:lnTo>
                      <a:lnTo>
                        <a:pt x="6" y="0"/>
                      </a:lnTo>
                      <a:lnTo>
                        <a:pt x="0" y="0"/>
                      </a:lnTo>
                      <a:lnTo>
                        <a:pt x="0" y="7"/>
                      </a:lnTo>
                      <a:lnTo>
                        <a:pt x="12" y="7"/>
                      </a:lnTo>
                      <a:close/>
                    </a:path>
                  </a:pathLst>
                </a:custGeom>
                <a:solidFill>
                  <a:srgbClr val="FFFFFF"/>
                </a:solidFill>
                <a:ln w="9525">
                  <a:noFill/>
                  <a:round/>
                  <a:headEnd/>
                  <a:tailEnd/>
                </a:ln>
              </p:spPr>
              <p:txBody>
                <a:bodyPr/>
                <a:lstStyle/>
                <a:p>
                  <a:endParaRPr lang="en-CA"/>
                </a:p>
              </p:txBody>
            </p:sp>
            <p:sp>
              <p:nvSpPr>
                <p:cNvPr id="13350" name="Freeform 43"/>
                <p:cNvSpPr>
                  <a:spLocks/>
                </p:cNvSpPr>
                <p:nvPr/>
              </p:nvSpPr>
              <p:spPr bwMode="auto">
                <a:xfrm>
                  <a:off x="3901" y="2931"/>
                  <a:ext cx="12" cy="499"/>
                </a:xfrm>
                <a:custGeom>
                  <a:avLst/>
                  <a:gdLst>
                    <a:gd name="T0" fmla="*/ 6 w 12"/>
                    <a:gd name="T1" fmla="*/ 484 h 499"/>
                    <a:gd name="T2" fmla="*/ 12 w 12"/>
                    <a:gd name="T3" fmla="*/ 492 h 499"/>
                    <a:gd name="T4" fmla="*/ 12 w 12"/>
                    <a:gd name="T5" fmla="*/ 0 h 499"/>
                    <a:gd name="T6" fmla="*/ 0 w 12"/>
                    <a:gd name="T7" fmla="*/ 0 h 499"/>
                    <a:gd name="T8" fmla="*/ 0 w 12"/>
                    <a:gd name="T9" fmla="*/ 492 h 499"/>
                    <a:gd name="T10" fmla="*/ 6 w 12"/>
                    <a:gd name="T11" fmla="*/ 499 h 499"/>
                    <a:gd name="T12" fmla="*/ 0 w 12"/>
                    <a:gd name="T13" fmla="*/ 492 h 499"/>
                    <a:gd name="T14" fmla="*/ 0 w 12"/>
                    <a:gd name="T15" fmla="*/ 499 h 499"/>
                    <a:gd name="T16" fmla="*/ 6 w 12"/>
                    <a:gd name="T17" fmla="*/ 499 h 499"/>
                    <a:gd name="T18" fmla="*/ 6 w 12"/>
                    <a:gd name="T19" fmla="*/ 484 h 49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2"/>
                    <a:gd name="T31" fmla="*/ 0 h 499"/>
                    <a:gd name="T32" fmla="*/ 12 w 12"/>
                    <a:gd name="T33" fmla="*/ 499 h 49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2" h="499">
                      <a:moveTo>
                        <a:pt x="6" y="484"/>
                      </a:moveTo>
                      <a:lnTo>
                        <a:pt x="12" y="492"/>
                      </a:lnTo>
                      <a:lnTo>
                        <a:pt x="12" y="0"/>
                      </a:lnTo>
                      <a:lnTo>
                        <a:pt x="0" y="0"/>
                      </a:lnTo>
                      <a:lnTo>
                        <a:pt x="0" y="492"/>
                      </a:lnTo>
                      <a:lnTo>
                        <a:pt x="6" y="499"/>
                      </a:lnTo>
                      <a:lnTo>
                        <a:pt x="0" y="492"/>
                      </a:lnTo>
                      <a:lnTo>
                        <a:pt x="0" y="499"/>
                      </a:lnTo>
                      <a:lnTo>
                        <a:pt x="6" y="499"/>
                      </a:lnTo>
                      <a:lnTo>
                        <a:pt x="6" y="484"/>
                      </a:lnTo>
                      <a:close/>
                    </a:path>
                  </a:pathLst>
                </a:custGeom>
                <a:solidFill>
                  <a:srgbClr val="FFFFFF"/>
                </a:solidFill>
                <a:ln w="9525">
                  <a:noFill/>
                  <a:round/>
                  <a:headEnd/>
                  <a:tailEnd/>
                </a:ln>
              </p:spPr>
              <p:txBody>
                <a:bodyPr/>
                <a:lstStyle/>
                <a:p>
                  <a:endParaRPr lang="en-CA"/>
                </a:p>
              </p:txBody>
            </p:sp>
            <p:sp>
              <p:nvSpPr>
                <p:cNvPr id="13351" name="Freeform 44"/>
                <p:cNvSpPr>
                  <a:spLocks/>
                </p:cNvSpPr>
                <p:nvPr/>
              </p:nvSpPr>
              <p:spPr bwMode="auto">
                <a:xfrm>
                  <a:off x="3907" y="3415"/>
                  <a:ext cx="224" cy="15"/>
                </a:xfrm>
                <a:custGeom>
                  <a:avLst/>
                  <a:gdLst>
                    <a:gd name="T0" fmla="*/ 212 w 224"/>
                    <a:gd name="T1" fmla="*/ 8 h 15"/>
                    <a:gd name="T2" fmla="*/ 218 w 224"/>
                    <a:gd name="T3" fmla="*/ 0 h 15"/>
                    <a:gd name="T4" fmla="*/ 0 w 224"/>
                    <a:gd name="T5" fmla="*/ 0 h 15"/>
                    <a:gd name="T6" fmla="*/ 0 w 224"/>
                    <a:gd name="T7" fmla="*/ 15 h 15"/>
                    <a:gd name="T8" fmla="*/ 218 w 224"/>
                    <a:gd name="T9" fmla="*/ 15 h 15"/>
                    <a:gd name="T10" fmla="*/ 224 w 224"/>
                    <a:gd name="T11" fmla="*/ 8 h 15"/>
                    <a:gd name="T12" fmla="*/ 218 w 224"/>
                    <a:gd name="T13" fmla="*/ 15 h 15"/>
                    <a:gd name="T14" fmla="*/ 224 w 224"/>
                    <a:gd name="T15" fmla="*/ 15 h 15"/>
                    <a:gd name="T16" fmla="*/ 224 w 224"/>
                    <a:gd name="T17" fmla="*/ 8 h 15"/>
                    <a:gd name="T18" fmla="*/ 212 w 224"/>
                    <a:gd name="T19" fmla="*/ 8 h 1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24"/>
                    <a:gd name="T31" fmla="*/ 0 h 15"/>
                    <a:gd name="T32" fmla="*/ 224 w 224"/>
                    <a:gd name="T33" fmla="*/ 15 h 15"/>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24" h="15">
                      <a:moveTo>
                        <a:pt x="212" y="8"/>
                      </a:moveTo>
                      <a:lnTo>
                        <a:pt x="218" y="0"/>
                      </a:lnTo>
                      <a:lnTo>
                        <a:pt x="0" y="0"/>
                      </a:lnTo>
                      <a:lnTo>
                        <a:pt x="0" y="15"/>
                      </a:lnTo>
                      <a:lnTo>
                        <a:pt x="218" y="15"/>
                      </a:lnTo>
                      <a:lnTo>
                        <a:pt x="224" y="8"/>
                      </a:lnTo>
                      <a:lnTo>
                        <a:pt x="218" y="15"/>
                      </a:lnTo>
                      <a:lnTo>
                        <a:pt x="224" y="15"/>
                      </a:lnTo>
                      <a:lnTo>
                        <a:pt x="224" y="8"/>
                      </a:lnTo>
                      <a:lnTo>
                        <a:pt x="212" y="8"/>
                      </a:lnTo>
                      <a:close/>
                    </a:path>
                  </a:pathLst>
                </a:custGeom>
                <a:solidFill>
                  <a:srgbClr val="FFFFFF"/>
                </a:solidFill>
                <a:ln w="9525">
                  <a:noFill/>
                  <a:round/>
                  <a:headEnd/>
                  <a:tailEnd/>
                </a:ln>
              </p:spPr>
              <p:txBody>
                <a:bodyPr/>
                <a:lstStyle/>
                <a:p>
                  <a:endParaRPr lang="en-CA"/>
                </a:p>
              </p:txBody>
            </p:sp>
            <p:sp>
              <p:nvSpPr>
                <p:cNvPr id="13352" name="Freeform 45"/>
                <p:cNvSpPr>
                  <a:spLocks/>
                </p:cNvSpPr>
                <p:nvPr/>
              </p:nvSpPr>
              <p:spPr bwMode="auto">
                <a:xfrm>
                  <a:off x="3908" y="3067"/>
                  <a:ext cx="216" cy="16"/>
                </a:xfrm>
                <a:custGeom>
                  <a:avLst/>
                  <a:gdLst>
                    <a:gd name="T0" fmla="*/ 216 w 216"/>
                    <a:gd name="T1" fmla="*/ 8 h 16"/>
                    <a:gd name="T2" fmla="*/ 216 w 216"/>
                    <a:gd name="T3" fmla="*/ 0 h 16"/>
                    <a:gd name="T4" fmla="*/ 0 w 216"/>
                    <a:gd name="T5" fmla="*/ 0 h 16"/>
                    <a:gd name="T6" fmla="*/ 0 w 216"/>
                    <a:gd name="T7" fmla="*/ 16 h 16"/>
                    <a:gd name="T8" fmla="*/ 216 w 216"/>
                    <a:gd name="T9" fmla="*/ 16 h 16"/>
                    <a:gd name="T10" fmla="*/ 216 w 216"/>
                    <a:gd name="T11" fmla="*/ 8 h 16"/>
                    <a:gd name="T12" fmla="*/ 0 60000 65536"/>
                    <a:gd name="T13" fmla="*/ 0 60000 65536"/>
                    <a:gd name="T14" fmla="*/ 0 60000 65536"/>
                    <a:gd name="T15" fmla="*/ 0 60000 65536"/>
                    <a:gd name="T16" fmla="*/ 0 60000 65536"/>
                    <a:gd name="T17" fmla="*/ 0 60000 65536"/>
                    <a:gd name="T18" fmla="*/ 0 w 216"/>
                    <a:gd name="T19" fmla="*/ 0 h 16"/>
                    <a:gd name="T20" fmla="*/ 216 w 216"/>
                    <a:gd name="T21" fmla="*/ 16 h 16"/>
                  </a:gdLst>
                  <a:ahLst/>
                  <a:cxnLst>
                    <a:cxn ang="T12">
                      <a:pos x="T0" y="T1"/>
                    </a:cxn>
                    <a:cxn ang="T13">
                      <a:pos x="T2" y="T3"/>
                    </a:cxn>
                    <a:cxn ang="T14">
                      <a:pos x="T4" y="T5"/>
                    </a:cxn>
                    <a:cxn ang="T15">
                      <a:pos x="T6" y="T7"/>
                    </a:cxn>
                    <a:cxn ang="T16">
                      <a:pos x="T8" y="T9"/>
                    </a:cxn>
                    <a:cxn ang="T17">
                      <a:pos x="T10" y="T11"/>
                    </a:cxn>
                  </a:cxnLst>
                  <a:rect l="T18" t="T19" r="T20" b="T21"/>
                  <a:pathLst>
                    <a:path w="216" h="16">
                      <a:moveTo>
                        <a:pt x="216" y="8"/>
                      </a:moveTo>
                      <a:lnTo>
                        <a:pt x="216" y="0"/>
                      </a:lnTo>
                      <a:lnTo>
                        <a:pt x="0" y="0"/>
                      </a:lnTo>
                      <a:lnTo>
                        <a:pt x="0" y="16"/>
                      </a:lnTo>
                      <a:lnTo>
                        <a:pt x="216" y="16"/>
                      </a:lnTo>
                      <a:lnTo>
                        <a:pt x="216" y="8"/>
                      </a:lnTo>
                      <a:close/>
                    </a:path>
                  </a:pathLst>
                </a:custGeom>
                <a:solidFill>
                  <a:srgbClr val="FFFFFF"/>
                </a:solidFill>
                <a:ln w="9525">
                  <a:noFill/>
                  <a:round/>
                  <a:headEnd/>
                  <a:tailEnd/>
                </a:ln>
              </p:spPr>
              <p:txBody>
                <a:bodyPr/>
                <a:lstStyle/>
                <a:p>
                  <a:endParaRPr lang="en-CA"/>
                </a:p>
              </p:txBody>
            </p:sp>
            <p:sp>
              <p:nvSpPr>
                <p:cNvPr id="13353" name="Freeform 46"/>
                <p:cNvSpPr>
                  <a:spLocks/>
                </p:cNvSpPr>
                <p:nvPr/>
              </p:nvSpPr>
              <p:spPr bwMode="auto">
                <a:xfrm>
                  <a:off x="3908" y="3247"/>
                  <a:ext cx="216" cy="15"/>
                </a:xfrm>
                <a:custGeom>
                  <a:avLst/>
                  <a:gdLst>
                    <a:gd name="T0" fmla="*/ 216 w 216"/>
                    <a:gd name="T1" fmla="*/ 7 h 15"/>
                    <a:gd name="T2" fmla="*/ 216 w 216"/>
                    <a:gd name="T3" fmla="*/ 0 h 15"/>
                    <a:gd name="T4" fmla="*/ 0 w 216"/>
                    <a:gd name="T5" fmla="*/ 0 h 15"/>
                    <a:gd name="T6" fmla="*/ 0 w 216"/>
                    <a:gd name="T7" fmla="*/ 15 h 15"/>
                    <a:gd name="T8" fmla="*/ 216 w 216"/>
                    <a:gd name="T9" fmla="*/ 15 h 15"/>
                    <a:gd name="T10" fmla="*/ 216 w 216"/>
                    <a:gd name="T11" fmla="*/ 7 h 15"/>
                    <a:gd name="T12" fmla="*/ 0 60000 65536"/>
                    <a:gd name="T13" fmla="*/ 0 60000 65536"/>
                    <a:gd name="T14" fmla="*/ 0 60000 65536"/>
                    <a:gd name="T15" fmla="*/ 0 60000 65536"/>
                    <a:gd name="T16" fmla="*/ 0 60000 65536"/>
                    <a:gd name="T17" fmla="*/ 0 60000 65536"/>
                    <a:gd name="T18" fmla="*/ 0 w 216"/>
                    <a:gd name="T19" fmla="*/ 0 h 15"/>
                    <a:gd name="T20" fmla="*/ 216 w 216"/>
                    <a:gd name="T21" fmla="*/ 15 h 15"/>
                  </a:gdLst>
                  <a:ahLst/>
                  <a:cxnLst>
                    <a:cxn ang="T12">
                      <a:pos x="T0" y="T1"/>
                    </a:cxn>
                    <a:cxn ang="T13">
                      <a:pos x="T2" y="T3"/>
                    </a:cxn>
                    <a:cxn ang="T14">
                      <a:pos x="T4" y="T5"/>
                    </a:cxn>
                    <a:cxn ang="T15">
                      <a:pos x="T6" y="T7"/>
                    </a:cxn>
                    <a:cxn ang="T16">
                      <a:pos x="T8" y="T9"/>
                    </a:cxn>
                    <a:cxn ang="T17">
                      <a:pos x="T10" y="T11"/>
                    </a:cxn>
                  </a:cxnLst>
                  <a:rect l="T18" t="T19" r="T20" b="T21"/>
                  <a:pathLst>
                    <a:path w="216" h="15">
                      <a:moveTo>
                        <a:pt x="216" y="7"/>
                      </a:moveTo>
                      <a:lnTo>
                        <a:pt x="216" y="0"/>
                      </a:lnTo>
                      <a:lnTo>
                        <a:pt x="0" y="0"/>
                      </a:lnTo>
                      <a:lnTo>
                        <a:pt x="0" y="15"/>
                      </a:lnTo>
                      <a:lnTo>
                        <a:pt x="216" y="15"/>
                      </a:lnTo>
                      <a:lnTo>
                        <a:pt x="216" y="7"/>
                      </a:lnTo>
                      <a:close/>
                    </a:path>
                  </a:pathLst>
                </a:custGeom>
                <a:solidFill>
                  <a:srgbClr val="FFFFFF"/>
                </a:solidFill>
                <a:ln w="9525">
                  <a:noFill/>
                  <a:round/>
                  <a:headEnd/>
                  <a:tailEnd/>
                </a:ln>
              </p:spPr>
              <p:txBody>
                <a:bodyPr/>
                <a:lstStyle/>
                <a:p>
                  <a:endParaRPr lang="en-CA"/>
                </a:p>
              </p:txBody>
            </p:sp>
            <p:sp>
              <p:nvSpPr>
                <p:cNvPr id="13354" name="Freeform 47"/>
                <p:cNvSpPr>
                  <a:spLocks/>
                </p:cNvSpPr>
                <p:nvPr/>
              </p:nvSpPr>
              <p:spPr bwMode="auto">
                <a:xfrm>
                  <a:off x="4007" y="2939"/>
                  <a:ext cx="12" cy="479"/>
                </a:xfrm>
                <a:custGeom>
                  <a:avLst/>
                  <a:gdLst>
                    <a:gd name="T0" fmla="*/ 6 w 12"/>
                    <a:gd name="T1" fmla="*/ 479 h 479"/>
                    <a:gd name="T2" fmla="*/ 12 w 12"/>
                    <a:gd name="T3" fmla="*/ 479 h 479"/>
                    <a:gd name="T4" fmla="*/ 12 w 12"/>
                    <a:gd name="T5" fmla="*/ 0 h 479"/>
                    <a:gd name="T6" fmla="*/ 0 w 12"/>
                    <a:gd name="T7" fmla="*/ 0 h 479"/>
                    <a:gd name="T8" fmla="*/ 0 w 12"/>
                    <a:gd name="T9" fmla="*/ 479 h 479"/>
                    <a:gd name="T10" fmla="*/ 6 w 12"/>
                    <a:gd name="T11" fmla="*/ 479 h 479"/>
                    <a:gd name="T12" fmla="*/ 0 60000 65536"/>
                    <a:gd name="T13" fmla="*/ 0 60000 65536"/>
                    <a:gd name="T14" fmla="*/ 0 60000 65536"/>
                    <a:gd name="T15" fmla="*/ 0 60000 65536"/>
                    <a:gd name="T16" fmla="*/ 0 60000 65536"/>
                    <a:gd name="T17" fmla="*/ 0 60000 65536"/>
                    <a:gd name="T18" fmla="*/ 0 w 12"/>
                    <a:gd name="T19" fmla="*/ 0 h 479"/>
                    <a:gd name="T20" fmla="*/ 12 w 12"/>
                    <a:gd name="T21" fmla="*/ 479 h 479"/>
                  </a:gdLst>
                  <a:ahLst/>
                  <a:cxnLst>
                    <a:cxn ang="T12">
                      <a:pos x="T0" y="T1"/>
                    </a:cxn>
                    <a:cxn ang="T13">
                      <a:pos x="T2" y="T3"/>
                    </a:cxn>
                    <a:cxn ang="T14">
                      <a:pos x="T4" y="T5"/>
                    </a:cxn>
                    <a:cxn ang="T15">
                      <a:pos x="T6" y="T7"/>
                    </a:cxn>
                    <a:cxn ang="T16">
                      <a:pos x="T8" y="T9"/>
                    </a:cxn>
                    <a:cxn ang="T17">
                      <a:pos x="T10" y="T11"/>
                    </a:cxn>
                  </a:cxnLst>
                  <a:rect l="T18" t="T19" r="T20" b="T21"/>
                  <a:pathLst>
                    <a:path w="12" h="479">
                      <a:moveTo>
                        <a:pt x="6" y="479"/>
                      </a:moveTo>
                      <a:lnTo>
                        <a:pt x="12" y="479"/>
                      </a:lnTo>
                      <a:lnTo>
                        <a:pt x="12" y="0"/>
                      </a:lnTo>
                      <a:lnTo>
                        <a:pt x="0" y="0"/>
                      </a:lnTo>
                      <a:lnTo>
                        <a:pt x="0" y="479"/>
                      </a:lnTo>
                      <a:lnTo>
                        <a:pt x="6" y="479"/>
                      </a:lnTo>
                      <a:close/>
                    </a:path>
                  </a:pathLst>
                </a:custGeom>
                <a:solidFill>
                  <a:srgbClr val="FFFFFF"/>
                </a:solidFill>
                <a:ln w="9525">
                  <a:noFill/>
                  <a:round/>
                  <a:headEnd/>
                  <a:tailEnd/>
                </a:ln>
              </p:spPr>
              <p:txBody>
                <a:bodyPr/>
                <a:lstStyle/>
                <a:p>
                  <a:endParaRPr lang="en-CA"/>
                </a:p>
              </p:txBody>
            </p:sp>
            <p:sp>
              <p:nvSpPr>
                <p:cNvPr id="13355" name="Freeform 48"/>
                <p:cNvSpPr>
                  <a:spLocks/>
                </p:cNvSpPr>
                <p:nvPr/>
              </p:nvSpPr>
              <p:spPr bwMode="auto">
                <a:xfrm>
                  <a:off x="4730" y="2924"/>
                  <a:ext cx="12" cy="499"/>
                </a:xfrm>
                <a:custGeom>
                  <a:avLst/>
                  <a:gdLst>
                    <a:gd name="T0" fmla="*/ 6 w 12"/>
                    <a:gd name="T1" fmla="*/ 15 h 499"/>
                    <a:gd name="T2" fmla="*/ 0 w 12"/>
                    <a:gd name="T3" fmla="*/ 7 h 499"/>
                    <a:gd name="T4" fmla="*/ 0 w 12"/>
                    <a:gd name="T5" fmla="*/ 499 h 499"/>
                    <a:gd name="T6" fmla="*/ 12 w 12"/>
                    <a:gd name="T7" fmla="*/ 499 h 499"/>
                    <a:gd name="T8" fmla="*/ 12 w 12"/>
                    <a:gd name="T9" fmla="*/ 7 h 499"/>
                    <a:gd name="T10" fmla="*/ 6 w 12"/>
                    <a:gd name="T11" fmla="*/ 0 h 499"/>
                    <a:gd name="T12" fmla="*/ 12 w 12"/>
                    <a:gd name="T13" fmla="*/ 7 h 499"/>
                    <a:gd name="T14" fmla="*/ 12 w 12"/>
                    <a:gd name="T15" fmla="*/ 0 h 499"/>
                    <a:gd name="T16" fmla="*/ 6 w 12"/>
                    <a:gd name="T17" fmla="*/ 0 h 499"/>
                    <a:gd name="T18" fmla="*/ 6 w 12"/>
                    <a:gd name="T19" fmla="*/ 15 h 49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2"/>
                    <a:gd name="T31" fmla="*/ 0 h 499"/>
                    <a:gd name="T32" fmla="*/ 12 w 12"/>
                    <a:gd name="T33" fmla="*/ 499 h 49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2" h="499">
                      <a:moveTo>
                        <a:pt x="6" y="15"/>
                      </a:moveTo>
                      <a:lnTo>
                        <a:pt x="0" y="7"/>
                      </a:lnTo>
                      <a:lnTo>
                        <a:pt x="0" y="499"/>
                      </a:lnTo>
                      <a:lnTo>
                        <a:pt x="12" y="499"/>
                      </a:lnTo>
                      <a:lnTo>
                        <a:pt x="12" y="7"/>
                      </a:lnTo>
                      <a:lnTo>
                        <a:pt x="6" y="0"/>
                      </a:lnTo>
                      <a:lnTo>
                        <a:pt x="12" y="7"/>
                      </a:lnTo>
                      <a:lnTo>
                        <a:pt x="12" y="0"/>
                      </a:lnTo>
                      <a:lnTo>
                        <a:pt x="6" y="0"/>
                      </a:lnTo>
                      <a:lnTo>
                        <a:pt x="6" y="15"/>
                      </a:lnTo>
                      <a:close/>
                    </a:path>
                  </a:pathLst>
                </a:custGeom>
                <a:solidFill>
                  <a:srgbClr val="FFFFFF"/>
                </a:solidFill>
                <a:ln w="9525">
                  <a:noFill/>
                  <a:round/>
                  <a:headEnd/>
                  <a:tailEnd/>
                </a:ln>
              </p:spPr>
              <p:txBody>
                <a:bodyPr/>
                <a:lstStyle/>
                <a:p>
                  <a:endParaRPr lang="en-CA"/>
                </a:p>
              </p:txBody>
            </p:sp>
            <p:sp>
              <p:nvSpPr>
                <p:cNvPr id="13356" name="Freeform 49"/>
                <p:cNvSpPr>
                  <a:spLocks/>
                </p:cNvSpPr>
                <p:nvPr/>
              </p:nvSpPr>
              <p:spPr bwMode="auto">
                <a:xfrm>
                  <a:off x="4513" y="2924"/>
                  <a:ext cx="223" cy="15"/>
                </a:xfrm>
                <a:custGeom>
                  <a:avLst/>
                  <a:gdLst>
                    <a:gd name="T0" fmla="*/ 12 w 223"/>
                    <a:gd name="T1" fmla="*/ 7 h 15"/>
                    <a:gd name="T2" fmla="*/ 6 w 223"/>
                    <a:gd name="T3" fmla="*/ 15 h 15"/>
                    <a:gd name="T4" fmla="*/ 223 w 223"/>
                    <a:gd name="T5" fmla="*/ 15 h 15"/>
                    <a:gd name="T6" fmla="*/ 223 w 223"/>
                    <a:gd name="T7" fmla="*/ 0 h 15"/>
                    <a:gd name="T8" fmla="*/ 6 w 223"/>
                    <a:gd name="T9" fmla="*/ 0 h 15"/>
                    <a:gd name="T10" fmla="*/ 0 w 223"/>
                    <a:gd name="T11" fmla="*/ 7 h 15"/>
                    <a:gd name="T12" fmla="*/ 6 w 223"/>
                    <a:gd name="T13" fmla="*/ 0 h 15"/>
                    <a:gd name="T14" fmla="*/ 0 w 223"/>
                    <a:gd name="T15" fmla="*/ 0 h 15"/>
                    <a:gd name="T16" fmla="*/ 0 w 223"/>
                    <a:gd name="T17" fmla="*/ 7 h 15"/>
                    <a:gd name="T18" fmla="*/ 12 w 223"/>
                    <a:gd name="T19" fmla="*/ 7 h 1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23"/>
                    <a:gd name="T31" fmla="*/ 0 h 15"/>
                    <a:gd name="T32" fmla="*/ 223 w 223"/>
                    <a:gd name="T33" fmla="*/ 15 h 15"/>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23" h="15">
                      <a:moveTo>
                        <a:pt x="12" y="7"/>
                      </a:moveTo>
                      <a:lnTo>
                        <a:pt x="6" y="15"/>
                      </a:lnTo>
                      <a:lnTo>
                        <a:pt x="223" y="15"/>
                      </a:lnTo>
                      <a:lnTo>
                        <a:pt x="223" y="0"/>
                      </a:lnTo>
                      <a:lnTo>
                        <a:pt x="6" y="0"/>
                      </a:lnTo>
                      <a:lnTo>
                        <a:pt x="0" y="7"/>
                      </a:lnTo>
                      <a:lnTo>
                        <a:pt x="6" y="0"/>
                      </a:lnTo>
                      <a:lnTo>
                        <a:pt x="0" y="0"/>
                      </a:lnTo>
                      <a:lnTo>
                        <a:pt x="0" y="7"/>
                      </a:lnTo>
                      <a:lnTo>
                        <a:pt x="12" y="7"/>
                      </a:lnTo>
                      <a:close/>
                    </a:path>
                  </a:pathLst>
                </a:custGeom>
                <a:solidFill>
                  <a:srgbClr val="FFFFFF"/>
                </a:solidFill>
                <a:ln w="9525">
                  <a:noFill/>
                  <a:round/>
                  <a:headEnd/>
                  <a:tailEnd/>
                </a:ln>
              </p:spPr>
              <p:txBody>
                <a:bodyPr/>
                <a:lstStyle/>
                <a:p>
                  <a:endParaRPr lang="en-CA"/>
                </a:p>
              </p:txBody>
            </p:sp>
            <p:sp>
              <p:nvSpPr>
                <p:cNvPr id="13357" name="Freeform 50"/>
                <p:cNvSpPr>
                  <a:spLocks/>
                </p:cNvSpPr>
                <p:nvPr/>
              </p:nvSpPr>
              <p:spPr bwMode="auto">
                <a:xfrm>
                  <a:off x="4513" y="2931"/>
                  <a:ext cx="12" cy="499"/>
                </a:xfrm>
                <a:custGeom>
                  <a:avLst/>
                  <a:gdLst>
                    <a:gd name="T0" fmla="*/ 6 w 12"/>
                    <a:gd name="T1" fmla="*/ 484 h 499"/>
                    <a:gd name="T2" fmla="*/ 12 w 12"/>
                    <a:gd name="T3" fmla="*/ 492 h 499"/>
                    <a:gd name="T4" fmla="*/ 12 w 12"/>
                    <a:gd name="T5" fmla="*/ 0 h 499"/>
                    <a:gd name="T6" fmla="*/ 0 w 12"/>
                    <a:gd name="T7" fmla="*/ 0 h 499"/>
                    <a:gd name="T8" fmla="*/ 0 w 12"/>
                    <a:gd name="T9" fmla="*/ 492 h 499"/>
                    <a:gd name="T10" fmla="*/ 6 w 12"/>
                    <a:gd name="T11" fmla="*/ 499 h 499"/>
                    <a:gd name="T12" fmla="*/ 0 w 12"/>
                    <a:gd name="T13" fmla="*/ 492 h 499"/>
                    <a:gd name="T14" fmla="*/ 0 w 12"/>
                    <a:gd name="T15" fmla="*/ 499 h 499"/>
                    <a:gd name="T16" fmla="*/ 6 w 12"/>
                    <a:gd name="T17" fmla="*/ 499 h 499"/>
                    <a:gd name="T18" fmla="*/ 6 w 12"/>
                    <a:gd name="T19" fmla="*/ 484 h 49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2"/>
                    <a:gd name="T31" fmla="*/ 0 h 499"/>
                    <a:gd name="T32" fmla="*/ 12 w 12"/>
                    <a:gd name="T33" fmla="*/ 499 h 49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2" h="499">
                      <a:moveTo>
                        <a:pt x="6" y="484"/>
                      </a:moveTo>
                      <a:lnTo>
                        <a:pt x="12" y="492"/>
                      </a:lnTo>
                      <a:lnTo>
                        <a:pt x="12" y="0"/>
                      </a:lnTo>
                      <a:lnTo>
                        <a:pt x="0" y="0"/>
                      </a:lnTo>
                      <a:lnTo>
                        <a:pt x="0" y="492"/>
                      </a:lnTo>
                      <a:lnTo>
                        <a:pt x="6" y="499"/>
                      </a:lnTo>
                      <a:lnTo>
                        <a:pt x="0" y="492"/>
                      </a:lnTo>
                      <a:lnTo>
                        <a:pt x="0" y="499"/>
                      </a:lnTo>
                      <a:lnTo>
                        <a:pt x="6" y="499"/>
                      </a:lnTo>
                      <a:lnTo>
                        <a:pt x="6" y="484"/>
                      </a:lnTo>
                      <a:close/>
                    </a:path>
                  </a:pathLst>
                </a:custGeom>
                <a:solidFill>
                  <a:srgbClr val="FFFFFF"/>
                </a:solidFill>
                <a:ln w="9525">
                  <a:noFill/>
                  <a:round/>
                  <a:headEnd/>
                  <a:tailEnd/>
                </a:ln>
              </p:spPr>
              <p:txBody>
                <a:bodyPr/>
                <a:lstStyle/>
                <a:p>
                  <a:endParaRPr lang="en-CA"/>
                </a:p>
              </p:txBody>
            </p:sp>
            <p:sp>
              <p:nvSpPr>
                <p:cNvPr id="13358" name="Freeform 51"/>
                <p:cNvSpPr>
                  <a:spLocks/>
                </p:cNvSpPr>
                <p:nvPr/>
              </p:nvSpPr>
              <p:spPr bwMode="auto">
                <a:xfrm>
                  <a:off x="4519" y="3415"/>
                  <a:ext cx="223" cy="15"/>
                </a:xfrm>
                <a:custGeom>
                  <a:avLst/>
                  <a:gdLst>
                    <a:gd name="T0" fmla="*/ 211 w 223"/>
                    <a:gd name="T1" fmla="*/ 8 h 15"/>
                    <a:gd name="T2" fmla="*/ 217 w 223"/>
                    <a:gd name="T3" fmla="*/ 0 h 15"/>
                    <a:gd name="T4" fmla="*/ 0 w 223"/>
                    <a:gd name="T5" fmla="*/ 0 h 15"/>
                    <a:gd name="T6" fmla="*/ 0 w 223"/>
                    <a:gd name="T7" fmla="*/ 15 h 15"/>
                    <a:gd name="T8" fmla="*/ 217 w 223"/>
                    <a:gd name="T9" fmla="*/ 15 h 15"/>
                    <a:gd name="T10" fmla="*/ 223 w 223"/>
                    <a:gd name="T11" fmla="*/ 8 h 15"/>
                    <a:gd name="T12" fmla="*/ 217 w 223"/>
                    <a:gd name="T13" fmla="*/ 15 h 15"/>
                    <a:gd name="T14" fmla="*/ 223 w 223"/>
                    <a:gd name="T15" fmla="*/ 15 h 15"/>
                    <a:gd name="T16" fmla="*/ 223 w 223"/>
                    <a:gd name="T17" fmla="*/ 8 h 15"/>
                    <a:gd name="T18" fmla="*/ 211 w 223"/>
                    <a:gd name="T19" fmla="*/ 8 h 1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23"/>
                    <a:gd name="T31" fmla="*/ 0 h 15"/>
                    <a:gd name="T32" fmla="*/ 223 w 223"/>
                    <a:gd name="T33" fmla="*/ 15 h 15"/>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23" h="15">
                      <a:moveTo>
                        <a:pt x="211" y="8"/>
                      </a:moveTo>
                      <a:lnTo>
                        <a:pt x="217" y="0"/>
                      </a:lnTo>
                      <a:lnTo>
                        <a:pt x="0" y="0"/>
                      </a:lnTo>
                      <a:lnTo>
                        <a:pt x="0" y="15"/>
                      </a:lnTo>
                      <a:lnTo>
                        <a:pt x="217" y="15"/>
                      </a:lnTo>
                      <a:lnTo>
                        <a:pt x="223" y="8"/>
                      </a:lnTo>
                      <a:lnTo>
                        <a:pt x="217" y="15"/>
                      </a:lnTo>
                      <a:lnTo>
                        <a:pt x="223" y="15"/>
                      </a:lnTo>
                      <a:lnTo>
                        <a:pt x="223" y="8"/>
                      </a:lnTo>
                      <a:lnTo>
                        <a:pt x="211" y="8"/>
                      </a:lnTo>
                      <a:close/>
                    </a:path>
                  </a:pathLst>
                </a:custGeom>
                <a:solidFill>
                  <a:srgbClr val="FFFFFF"/>
                </a:solidFill>
                <a:ln w="9525">
                  <a:noFill/>
                  <a:round/>
                  <a:headEnd/>
                  <a:tailEnd/>
                </a:ln>
              </p:spPr>
              <p:txBody>
                <a:bodyPr/>
                <a:lstStyle/>
                <a:p>
                  <a:endParaRPr lang="en-CA"/>
                </a:p>
              </p:txBody>
            </p:sp>
            <p:sp>
              <p:nvSpPr>
                <p:cNvPr id="13359" name="Freeform 52"/>
                <p:cNvSpPr>
                  <a:spLocks/>
                </p:cNvSpPr>
                <p:nvPr/>
              </p:nvSpPr>
              <p:spPr bwMode="auto">
                <a:xfrm>
                  <a:off x="4522" y="3067"/>
                  <a:ext cx="211" cy="16"/>
                </a:xfrm>
                <a:custGeom>
                  <a:avLst/>
                  <a:gdLst>
                    <a:gd name="T0" fmla="*/ 211 w 211"/>
                    <a:gd name="T1" fmla="*/ 8 h 16"/>
                    <a:gd name="T2" fmla="*/ 211 w 211"/>
                    <a:gd name="T3" fmla="*/ 0 h 16"/>
                    <a:gd name="T4" fmla="*/ 0 w 211"/>
                    <a:gd name="T5" fmla="*/ 0 h 16"/>
                    <a:gd name="T6" fmla="*/ 0 w 211"/>
                    <a:gd name="T7" fmla="*/ 16 h 16"/>
                    <a:gd name="T8" fmla="*/ 211 w 211"/>
                    <a:gd name="T9" fmla="*/ 16 h 16"/>
                    <a:gd name="T10" fmla="*/ 211 w 211"/>
                    <a:gd name="T11" fmla="*/ 8 h 16"/>
                    <a:gd name="T12" fmla="*/ 0 60000 65536"/>
                    <a:gd name="T13" fmla="*/ 0 60000 65536"/>
                    <a:gd name="T14" fmla="*/ 0 60000 65536"/>
                    <a:gd name="T15" fmla="*/ 0 60000 65536"/>
                    <a:gd name="T16" fmla="*/ 0 60000 65536"/>
                    <a:gd name="T17" fmla="*/ 0 60000 65536"/>
                    <a:gd name="T18" fmla="*/ 0 w 211"/>
                    <a:gd name="T19" fmla="*/ 0 h 16"/>
                    <a:gd name="T20" fmla="*/ 211 w 211"/>
                    <a:gd name="T21" fmla="*/ 16 h 16"/>
                  </a:gdLst>
                  <a:ahLst/>
                  <a:cxnLst>
                    <a:cxn ang="T12">
                      <a:pos x="T0" y="T1"/>
                    </a:cxn>
                    <a:cxn ang="T13">
                      <a:pos x="T2" y="T3"/>
                    </a:cxn>
                    <a:cxn ang="T14">
                      <a:pos x="T4" y="T5"/>
                    </a:cxn>
                    <a:cxn ang="T15">
                      <a:pos x="T6" y="T7"/>
                    </a:cxn>
                    <a:cxn ang="T16">
                      <a:pos x="T8" y="T9"/>
                    </a:cxn>
                    <a:cxn ang="T17">
                      <a:pos x="T10" y="T11"/>
                    </a:cxn>
                  </a:cxnLst>
                  <a:rect l="T18" t="T19" r="T20" b="T21"/>
                  <a:pathLst>
                    <a:path w="211" h="16">
                      <a:moveTo>
                        <a:pt x="211" y="8"/>
                      </a:moveTo>
                      <a:lnTo>
                        <a:pt x="211" y="0"/>
                      </a:lnTo>
                      <a:lnTo>
                        <a:pt x="0" y="0"/>
                      </a:lnTo>
                      <a:lnTo>
                        <a:pt x="0" y="16"/>
                      </a:lnTo>
                      <a:lnTo>
                        <a:pt x="211" y="16"/>
                      </a:lnTo>
                      <a:lnTo>
                        <a:pt x="211" y="8"/>
                      </a:lnTo>
                      <a:close/>
                    </a:path>
                  </a:pathLst>
                </a:custGeom>
                <a:solidFill>
                  <a:srgbClr val="FFFFFF"/>
                </a:solidFill>
                <a:ln w="9525">
                  <a:noFill/>
                  <a:round/>
                  <a:headEnd/>
                  <a:tailEnd/>
                </a:ln>
              </p:spPr>
              <p:txBody>
                <a:bodyPr/>
                <a:lstStyle/>
                <a:p>
                  <a:endParaRPr lang="en-CA"/>
                </a:p>
              </p:txBody>
            </p:sp>
            <p:sp>
              <p:nvSpPr>
                <p:cNvPr id="13360" name="Freeform 53"/>
                <p:cNvSpPr>
                  <a:spLocks/>
                </p:cNvSpPr>
                <p:nvPr/>
              </p:nvSpPr>
              <p:spPr bwMode="auto">
                <a:xfrm>
                  <a:off x="4522" y="3247"/>
                  <a:ext cx="211" cy="15"/>
                </a:xfrm>
                <a:custGeom>
                  <a:avLst/>
                  <a:gdLst>
                    <a:gd name="T0" fmla="*/ 211 w 211"/>
                    <a:gd name="T1" fmla="*/ 7 h 15"/>
                    <a:gd name="T2" fmla="*/ 211 w 211"/>
                    <a:gd name="T3" fmla="*/ 0 h 15"/>
                    <a:gd name="T4" fmla="*/ 0 w 211"/>
                    <a:gd name="T5" fmla="*/ 0 h 15"/>
                    <a:gd name="T6" fmla="*/ 0 w 211"/>
                    <a:gd name="T7" fmla="*/ 15 h 15"/>
                    <a:gd name="T8" fmla="*/ 211 w 211"/>
                    <a:gd name="T9" fmla="*/ 15 h 15"/>
                    <a:gd name="T10" fmla="*/ 211 w 211"/>
                    <a:gd name="T11" fmla="*/ 7 h 15"/>
                    <a:gd name="T12" fmla="*/ 0 60000 65536"/>
                    <a:gd name="T13" fmla="*/ 0 60000 65536"/>
                    <a:gd name="T14" fmla="*/ 0 60000 65536"/>
                    <a:gd name="T15" fmla="*/ 0 60000 65536"/>
                    <a:gd name="T16" fmla="*/ 0 60000 65536"/>
                    <a:gd name="T17" fmla="*/ 0 60000 65536"/>
                    <a:gd name="T18" fmla="*/ 0 w 211"/>
                    <a:gd name="T19" fmla="*/ 0 h 15"/>
                    <a:gd name="T20" fmla="*/ 211 w 211"/>
                    <a:gd name="T21" fmla="*/ 15 h 15"/>
                  </a:gdLst>
                  <a:ahLst/>
                  <a:cxnLst>
                    <a:cxn ang="T12">
                      <a:pos x="T0" y="T1"/>
                    </a:cxn>
                    <a:cxn ang="T13">
                      <a:pos x="T2" y="T3"/>
                    </a:cxn>
                    <a:cxn ang="T14">
                      <a:pos x="T4" y="T5"/>
                    </a:cxn>
                    <a:cxn ang="T15">
                      <a:pos x="T6" y="T7"/>
                    </a:cxn>
                    <a:cxn ang="T16">
                      <a:pos x="T8" y="T9"/>
                    </a:cxn>
                    <a:cxn ang="T17">
                      <a:pos x="T10" y="T11"/>
                    </a:cxn>
                  </a:cxnLst>
                  <a:rect l="T18" t="T19" r="T20" b="T21"/>
                  <a:pathLst>
                    <a:path w="211" h="15">
                      <a:moveTo>
                        <a:pt x="211" y="7"/>
                      </a:moveTo>
                      <a:lnTo>
                        <a:pt x="211" y="0"/>
                      </a:lnTo>
                      <a:lnTo>
                        <a:pt x="0" y="0"/>
                      </a:lnTo>
                      <a:lnTo>
                        <a:pt x="0" y="15"/>
                      </a:lnTo>
                      <a:lnTo>
                        <a:pt x="211" y="15"/>
                      </a:lnTo>
                      <a:lnTo>
                        <a:pt x="211" y="7"/>
                      </a:lnTo>
                      <a:close/>
                    </a:path>
                  </a:pathLst>
                </a:custGeom>
                <a:solidFill>
                  <a:srgbClr val="FFFFFF"/>
                </a:solidFill>
                <a:ln w="9525">
                  <a:noFill/>
                  <a:round/>
                  <a:headEnd/>
                  <a:tailEnd/>
                </a:ln>
              </p:spPr>
              <p:txBody>
                <a:bodyPr/>
                <a:lstStyle/>
                <a:p>
                  <a:endParaRPr lang="en-CA"/>
                </a:p>
              </p:txBody>
            </p:sp>
            <p:sp>
              <p:nvSpPr>
                <p:cNvPr id="13361" name="Freeform 54"/>
                <p:cNvSpPr>
                  <a:spLocks/>
                </p:cNvSpPr>
                <p:nvPr/>
              </p:nvSpPr>
              <p:spPr bwMode="auto">
                <a:xfrm>
                  <a:off x="4618" y="2939"/>
                  <a:ext cx="12" cy="479"/>
                </a:xfrm>
                <a:custGeom>
                  <a:avLst/>
                  <a:gdLst>
                    <a:gd name="T0" fmla="*/ 6 w 12"/>
                    <a:gd name="T1" fmla="*/ 479 h 479"/>
                    <a:gd name="T2" fmla="*/ 12 w 12"/>
                    <a:gd name="T3" fmla="*/ 479 h 479"/>
                    <a:gd name="T4" fmla="*/ 12 w 12"/>
                    <a:gd name="T5" fmla="*/ 0 h 479"/>
                    <a:gd name="T6" fmla="*/ 0 w 12"/>
                    <a:gd name="T7" fmla="*/ 0 h 479"/>
                    <a:gd name="T8" fmla="*/ 0 w 12"/>
                    <a:gd name="T9" fmla="*/ 479 h 479"/>
                    <a:gd name="T10" fmla="*/ 6 w 12"/>
                    <a:gd name="T11" fmla="*/ 479 h 479"/>
                    <a:gd name="T12" fmla="*/ 0 60000 65536"/>
                    <a:gd name="T13" fmla="*/ 0 60000 65536"/>
                    <a:gd name="T14" fmla="*/ 0 60000 65536"/>
                    <a:gd name="T15" fmla="*/ 0 60000 65536"/>
                    <a:gd name="T16" fmla="*/ 0 60000 65536"/>
                    <a:gd name="T17" fmla="*/ 0 60000 65536"/>
                    <a:gd name="T18" fmla="*/ 0 w 12"/>
                    <a:gd name="T19" fmla="*/ 0 h 479"/>
                    <a:gd name="T20" fmla="*/ 12 w 12"/>
                    <a:gd name="T21" fmla="*/ 479 h 479"/>
                  </a:gdLst>
                  <a:ahLst/>
                  <a:cxnLst>
                    <a:cxn ang="T12">
                      <a:pos x="T0" y="T1"/>
                    </a:cxn>
                    <a:cxn ang="T13">
                      <a:pos x="T2" y="T3"/>
                    </a:cxn>
                    <a:cxn ang="T14">
                      <a:pos x="T4" y="T5"/>
                    </a:cxn>
                    <a:cxn ang="T15">
                      <a:pos x="T6" y="T7"/>
                    </a:cxn>
                    <a:cxn ang="T16">
                      <a:pos x="T8" y="T9"/>
                    </a:cxn>
                    <a:cxn ang="T17">
                      <a:pos x="T10" y="T11"/>
                    </a:cxn>
                  </a:cxnLst>
                  <a:rect l="T18" t="T19" r="T20" b="T21"/>
                  <a:pathLst>
                    <a:path w="12" h="479">
                      <a:moveTo>
                        <a:pt x="6" y="479"/>
                      </a:moveTo>
                      <a:lnTo>
                        <a:pt x="12" y="479"/>
                      </a:lnTo>
                      <a:lnTo>
                        <a:pt x="12" y="0"/>
                      </a:lnTo>
                      <a:lnTo>
                        <a:pt x="0" y="0"/>
                      </a:lnTo>
                      <a:lnTo>
                        <a:pt x="0" y="479"/>
                      </a:lnTo>
                      <a:lnTo>
                        <a:pt x="6" y="479"/>
                      </a:lnTo>
                      <a:close/>
                    </a:path>
                  </a:pathLst>
                </a:custGeom>
                <a:solidFill>
                  <a:srgbClr val="FFFFFF"/>
                </a:solidFill>
                <a:ln w="9525">
                  <a:noFill/>
                  <a:round/>
                  <a:headEnd/>
                  <a:tailEnd/>
                </a:ln>
              </p:spPr>
              <p:txBody>
                <a:bodyPr/>
                <a:lstStyle/>
                <a:p>
                  <a:endParaRPr lang="en-CA"/>
                </a:p>
              </p:txBody>
            </p:sp>
            <p:sp>
              <p:nvSpPr>
                <p:cNvPr id="13362" name="Freeform 55"/>
                <p:cNvSpPr>
                  <a:spLocks/>
                </p:cNvSpPr>
                <p:nvPr/>
              </p:nvSpPr>
              <p:spPr bwMode="auto">
                <a:xfrm>
                  <a:off x="4253" y="1981"/>
                  <a:ext cx="126" cy="181"/>
                </a:xfrm>
                <a:custGeom>
                  <a:avLst/>
                  <a:gdLst>
                    <a:gd name="T0" fmla="*/ 74 w 126"/>
                    <a:gd name="T1" fmla="*/ 179 h 181"/>
                    <a:gd name="T2" fmla="*/ 95 w 126"/>
                    <a:gd name="T3" fmla="*/ 179 h 181"/>
                    <a:gd name="T4" fmla="*/ 111 w 126"/>
                    <a:gd name="T5" fmla="*/ 176 h 181"/>
                    <a:gd name="T6" fmla="*/ 120 w 126"/>
                    <a:gd name="T7" fmla="*/ 170 h 181"/>
                    <a:gd name="T8" fmla="*/ 124 w 126"/>
                    <a:gd name="T9" fmla="*/ 169 h 181"/>
                    <a:gd name="T10" fmla="*/ 125 w 126"/>
                    <a:gd name="T11" fmla="*/ 164 h 181"/>
                    <a:gd name="T12" fmla="*/ 126 w 126"/>
                    <a:gd name="T13" fmla="*/ 156 h 181"/>
                    <a:gd name="T14" fmla="*/ 122 w 126"/>
                    <a:gd name="T15" fmla="*/ 141 h 181"/>
                    <a:gd name="T16" fmla="*/ 119 w 126"/>
                    <a:gd name="T17" fmla="*/ 125 h 181"/>
                    <a:gd name="T18" fmla="*/ 116 w 126"/>
                    <a:gd name="T19" fmla="*/ 118 h 181"/>
                    <a:gd name="T20" fmla="*/ 115 w 126"/>
                    <a:gd name="T21" fmla="*/ 111 h 181"/>
                    <a:gd name="T22" fmla="*/ 114 w 126"/>
                    <a:gd name="T23" fmla="*/ 107 h 181"/>
                    <a:gd name="T24" fmla="*/ 113 w 126"/>
                    <a:gd name="T25" fmla="*/ 98 h 181"/>
                    <a:gd name="T26" fmla="*/ 111 w 126"/>
                    <a:gd name="T27" fmla="*/ 81 h 181"/>
                    <a:gd name="T28" fmla="*/ 111 w 126"/>
                    <a:gd name="T29" fmla="*/ 71 h 181"/>
                    <a:gd name="T30" fmla="*/ 111 w 126"/>
                    <a:gd name="T31" fmla="*/ 67 h 181"/>
                    <a:gd name="T32" fmla="*/ 109 w 126"/>
                    <a:gd name="T33" fmla="*/ 54 h 181"/>
                    <a:gd name="T34" fmla="*/ 108 w 126"/>
                    <a:gd name="T35" fmla="*/ 36 h 181"/>
                    <a:gd name="T36" fmla="*/ 106 w 126"/>
                    <a:gd name="T37" fmla="*/ 17 h 181"/>
                    <a:gd name="T38" fmla="*/ 94 w 126"/>
                    <a:gd name="T39" fmla="*/ 3 h 181"/>
                    <a:gd name="T40" fmla="*/ 74 w 126"/>
                    <a:gd name="T41" fmla="*/ 0 h 181"/>
                    <a:gd name="T42" fmla="*/ 56 w 126"/>
                    <a:gd name="T43" fmla="*/ 6 h 181"/>
                    <a:gd name="T44" fmla="*/ 49 w 126"/>
                    <a:gd name="T45" fmla="*/ 23 h 181"/>
                    <a:gd name="T46" fmla="*/ 43 w 126"/>
                    <a:gd name="T47" fmla="*/ 40 h 181"/>
                    <a:gd name="T48" fmla="*/ 39 w 126"/>
                    <a:gd name="T49" fmla="*/ 51 h 181"/>
                    <a:gd name="T50" fmla="*/ 38 w 126"/>
                    <a:gd name="T51" fmla="*/ 54 h 181"/>
                    <a:gd name="T52" fmla="*/ 36 w 126"/>
                    <a:gd name="T53" fmla="*/ 64 h 181"/>
                    <a:gd name="T54" fmla="*/ 29 w 126"/>
                    <a:gd name="T55" fmla="*/ 79 h 181"/>
                    <a:gd name="T56" fmla="*/ 25 w 126"/>
                    <a:gd name="T57" fmla="*/ 87 h 181"/>
                    <a:gd name="T58" fmla="*/ 24 w 126"/>
                    <a:gd name="T59" fmla="*/ 90 h 181"/>
                    <a:gd name="T60" fmla="*/ 22 w 126"/>
                    <a:gd name="T61" fmla="*/ 94 h 181"/>
                    <a:gd name="T62" fmla="*/ 17 w 126"/>
                    <a:gd name="T63" fmla="*/ 104 h 181"/>
                    <a:gd name="T64" fmla="*/ 9 w 126"/>
                    <a:gd name="T65" fmla="*/ 116 h 181"/>
                    <a:gd name="T66" fmla="*/ 2 w 126"/>
                    <a:gd name="T67" fmla="*/ 132 h 181"/>
                    <a:gd name="T68" fmla="*/ 0 w 126"/>
                    <a:gd name="T69" fmla="*/ 139 h 181"/>
                    <a:gd name="T70" fmla="*/ 3 w 126"/>
                    <a:gd name="T71" fmla="*/ 141 h 181"/>
                    <a:gd name="T72" fmla="*/ 5 w 126"/>
                    <a:gd name="T73" fmla="*/ 145 h 181"/>
                    <a:gd name="T74" fmla="*/ 13 w 126"/>
                    <a:gd name="T75" fmla="*/ 155 h 181"/>
                    <a:gd name="T76" fmla="*/ 28 w 126"/>
                    <a:gd name="T77" fmla="*/ 166 h 181"/>
                    <a:gd name="T78" fmla="*/ 48 w 126"/>
                    <a:gd name="T79" fmla="*/ 175 h 181"/>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126"/>
                    <a:gd name="T121" fmla="*/ 0 h 181"/>
                    <a:gd name="T122" fmla="*/ 126 w 126"/>
                    <a:gd name="T123" fmla="*/ 181 h 181"/>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126" h="181">
                      <a:moveTo>
                        <a:pt x="61" y="178"/>
                      </a:moveTo>
                      <a:lnTo>
                        <a:pt x="74" y="179"/>
                      </a:lnTo>
                      <a:lnTo>
                        <a:pt x="86" y="181"/>
                      </a:lnTo>
                      <a:lnTo>
                        <a:pt x="95" y="179"/>
                      </a:lnTo>
                      <a:lnTo>
                        <a:pt x="103" y="178"/>
                      </a:lnTo>
                      <a:lnTo>
                        <a:pt x="111" y="176"/>
                      </a:lnTo>
                      <a:lnTo>
                        <a:pt x="115" y="173"/>
                      </a:lnTo>
                      <a:lnTo>
                        <a:pt x="120" y="170"/>
                      </a:lnTo>
                      <a:lnTo>
                        <a:pt x="122" y="169"/>
                      </a:lnTo>
                      <a:lnTo>
                        <a:pt x="124" y="169"/>
                      </a:lnTo>
                      <a:lnTo>
                        <a:pt x="124" y="167"/>
                      </a:lnTo>
                      <a:lnTo>
                        <a:pt x="125" y="164"/>
                      </a:lnTo>
                      <a:lnTo>
                        <a:pt x="126" y="162"/>
                      </a:lnTo>
                      <a:lnTo>
                        <a:pt x="126" y="156"/>
                      </a:lnTo>
                      <a:lnTo>
                        <a:pt x="125" y="150"/>
                      </a:lnTo>
                      <a:lnTo>
                        <a:pt x="122" y="141"/>
                      </a:lnTo>
                      <a:lnTo>
                        <a:pt x="120" y="130"/>
                      </a:lnTo>
                      <a:lnTo>
                        <a:pt x="119" y="125"/>
                      </a:lnTo>
                      <a:lnTo>
                        <a:pt x="118" y="121"/>
                      </a:lnTo>
                      <a:lnTo>
                        <a:pt x="116" y="118"/>
                      </a:lnTo>
                      <a:lnTo>
                        <a:pt x="116" y="113"/>
                      </a:lnTo>
                      <a:lnTo>
                        <a:pt x="115" y="111"/>
                      </a:lnTo>
                      <a:lnTo>
                        <a:pt x="114" y="108"/>
                      </a:lnTo>
                      <a:lnTo>
                        <a:pt x="114" y="107"/>
                      </a:lnTo>
                      <a:lnTo>
                        <a:pt x="114" y="105"/>
                      </a:lnTo>
                      <a:lnTo>
                        <a:pt x="113" y="98"/>
                      </a:lnTo>
                      <a:lnTo>
                        <a:pt x="112" y="88"/>
                      </a:lnTo>
                      <a:lnTo>
                        <a:pt x="111" y="81"/>
                      </a:lnTo>
                      <a:lnTo>
                        <a:pt x="111" y="73"/>
                      </a:lnTo>
                      <a:lnTo>
                        <a:pt x="111" y="71"/>
                      </a:lnTo>
                      <a:lnTo>
                        <a:pt x="111" y="68"/>
                      </a:lnTo>
                      <a:lnTo>
                        <a:pt x="111" y="67"/>
                      </a:lnTo>
                      <a:lnTo>
                        <a:pt x="111" y="65"/>
                      </a:lnTo>
                      <a:lnTo>
                        <a:pt x="109" y="54"/>
                      </a:lnTo>
                      <a:lnTo>
                        <a:pt x="108" y="45"/>
                      </a:lnTo>
                      <a:lnTo>
                        <a:pt x="108" y="36"/>
                      </a:lnTo>
                      <a:lnTo>
                        <a:pt x="107" y="30"/>
                      </a:lnTo>
                      <a:lnTo>
                        <a:pt x="106" y="17"/>
                      </a:lnTo>
                      <a:lnTo>
                        <a:pt x="101" y="8"/>
                      </a:lnTo>
                      <a:lnTo>
                        <a:pt x="94" y="3"/>
                      </a:lnTo>
                      <a:lnTo>
                        <a:pt x="83" y="2"/>
                      </a:lnTo>
                      <a:lnTo>
                        <a:pt x="74" y="0"/>
                      </a:lnTo>
                      <a:lnTo>
                        <a:pt x="64" y="0"/>
                      </a:lnTo>
                      <a:lnTo>
                        <a:pt x="56" y="6"/>
                      </a:lnTo>
                      <a:lnTo>
                        <a:pt x="51" y="17"/>
                      </a:lnTo>
                      <a:lnTo>
                        <a:pt x="49" y="23"/>
                      </a:lnTo>
                      <a:lnTo>
                        <a:pt x="47" y="31"/>
                      </a:lnTo>
                      <a:lnTo>
                        <a:pt x="43" y="40"/>
                      </a:lnTo>
                      <a:lnTo>
                        <a:pt x="39" y="50"/>
                      </a:lnTo>
                      <a:lnTo>
                        <a:pt x="39" y="51"/>
                      </a:lnTo>
                      <a:lnTo>
                        <a:pt x="39" y="53"/>
                      </a:lnTo>
                      <a:lnTo>
                        <a:pt x="38" y="54"/>
                      </a:lnTo>
                      <a:lnTo>
                        <a:pt x="37" y="54"/>
                      </a:lnTo>
                      <a:lnTo>
                        <a:pt x="36" y="64"/>
                      </a:lnTo>
                      <a:lnTo>
                        <a:pt x="32" y="71"/>
                      </a:lnTo>
                      <a:lnTo>
                        <a:pt x="29" y="79"/>
                      </a:lnTo>
                      <a:lnTo>
                        <a:pt x="25" y="87"/>
                      </a:lnTo>
                      <a:lnTo>
                        <a:pt x="25" y="88"/>
                      </a:lnTo>
                      <a:lnTo>
                        <a:pt x="24" y="90"/>
                      </a:lnTo>
                      <a:lnTo>
                        <a:pt x="22" y="94"/>
                      </a:lnTo>
                      <a:lnTo>
                        <a:pt x="19" y="99"/>
                      </a:lnTo>
                      <a:lnTo>
                        <a:pt x="17" y="104"/>
                      </a:lnTo>
                      <a:lnTo>
                        <a:pt x="15" y="107"/>
                      </a:lnTo>
                      <a:lnTo>
                        <a:pt x="9" y="116"/>
                      </a:lnTo>
                      <a:lnTo>
                        <a:pt x="4" y="124"/>
                      </a:lnTo>
                      <a:lnTo>
                        <a:pt x="2" y="132"/>
                      </a:lnTo>
                      <a:lnTo>
                        <a:pt x="0" y="138"/>
                      </a:lnTo>
                      <a:lnTo>
                        <a:pt x="0" y="139"/>
                      </a:lnTo>
                      <a:lnTo>
                        <a:pt x="2" y="141"/>
                      </a:lnTo>
                      <a:lnTo>
                        <a:pt x="3" y="141"/>
                      </a:lnTo>
                      <a:lnTo>
                        <a:pt x="3" y="142"/>
                      </a:lnTo>
                      <a:lnTo>
                        <a:pt x="5" y="145"/>
                      </a:lnTo>
                      <a:lnTo>
                        <a:pt x="9" y="150"/>
                      </a:lnTo>
                      <a:lnTo>
                        <a:pt x="13" y="155"/>
                      </a:lnTo>
                      <a:lnTo>
                        <a:pt x="19" y="159"/>
                      </a:lnTo>
                      <a:lnTo>
                        <a:pt x="28" y="166"/>
                      </a:lnTo>
                      <a:lnTo>
                        <a:pt x="37" y="170"/>
                      </a:lnTo>
                      <a:lnTo>
                        <a:pt x="48" y="175"/>
                      </a:lnTo>
                      <a:lnTo>
                        <a:pt x="61" y="178"/>
                      </a:lnTo>
                      <a:close/>
                    </a:path>
                  </a:pathLst>
                </a:custGeom>
                <a:solidFill>
                  <a:srgbClr val="7A1111"/>
                </a:solidFill>
                <a:ln w="9525">
                  <a:noFill/>
                  <a:round/>
                  <a:headEnd/>
                  <a:tailEnd/>
                </a:ln>
              </p:spPr>
              <p:txBody>
                <a:bodyPr/>
                <a:lstStyle/>
                <a:p>
                  <a:endParaRPr lang="en-CA"/>
                </a:p>
              </p:txBody>
            </p:sp>
            <p:sp>
              <p:nvSpPr>
                <p:cNvPr id="13363" name="Freeform 56"/>
                <p:cNvSpPr>
                  <a:spLocks/>
                </p:cNvSpPr>
                <p:nvPr/>
              </p:nvSpPr>
              <p:spPr bwMode="auto">
                <a:xfrm>
                  <a:off x="4253" y="2106"/>
                  <a:ext cx="126" cy="48"/>
                </a:xfrm>
                <a:custGeom>
                  <a:avLst/>
                  <a:gdLst>
                    <a:gd name="T0" fmla="*/ 63 w 126"/>
                    <a:gd name="T1" fmla="*/ 10 h 48"/>
                    <a:gd name="T2" fmla="*/ 83 w 126"/>
                    <a:gd name="T3" fmla="*/ 16 h 48"/>
                    <a:gd name="T4" fmla="*/ 102 w 126"/>
                    <a:gd name="T5" fmla="*/ 25 h 48"/>
                    <a:gd name="T6" fmla="*/ 116 w 126"/>
                    <a:gd name="T7" fmla="*/ 37 h 48"/>
                    <a:gd name="T8" fmla="*/ 124 w 126"/>
                    <a:gd name="T9" fmla="*/ 44 h 48"/>
                    <a:gd name="T10" fmla="*/ 125 w 126"/>
                    <a:gd name="T11" fmla="*/ 39 h 48"/>
                    <a:gd name="T12" fmla="*/ 115 w 126"/>
                    <a:gd name="T13" fmla="*/ 25 h 48"/>
                    <a:gd name="T14" fmla="*/ 84 w 126"/>
                    <a:gd name="T15" fmla="*/ 8 h 48"/>
                    <a:gd name="T16" fmla="*/ 49 w 126"/>
                    <a:gd name="T17" fmla="*/ 0 h 48"/>
                    <a:gd name="T18" fmla="*/ 15 w 126"/>
                    <a:gd name="T19" fmla="*/ 5 h 48"/>
                    <a:gd name="T20" fmla="*/ 0 w 126"/>
                    <a:gd name="T21" fmla="*/ 14 h 48"/>
                    <a:gd name="T22" fmla="*/ 3 w 126"/>
                    <a:gd name="T23" fmla="*/ 16 h 48"/>
                    <a:gd name="T24" fmla="*/ 7 w 126"/>
                    <a:gd name="T25" fmla="*/ 14 h 48"/>
                    <a:gd name="T26" fmla="*/ 18 w 126"/>
                    <a:gd name="T27" fmla="*/ 11 h 48"/>
                    <a:gd name="T28" fmla="*/ 29 w 126"/>
                    <a:gd name="T29" fmla="*/ 10 h 48"/>
                    <a:gd name="T30" fmla="*/ 41 w 126"/>
                    <a:gd name="T31" fmla="*/ 8 h 48"/>
                    <a:gd name="T32" fmla="*/ 45 w 126"/>
                    <a:gd name="T33" fmla="*/ 10 h 48"/>
                    <a:gd name="T34" fmla="*/ 43 w 126"/>
                    <a:gd name="T35" fmla="*/ 16 h 48"/>
                    <a:gd name="T36" fmla="*/ 39 w 126"/>
                    <a:gd name="T37" fmla="*/ 19 h 48"/>
                    <a:gd name="T38" fmla="*/ 34 w 126"/>
                    <a:gd name="T39" fmla="*/ 24 h 48"/>
                    <a:gd name="T40" fmla="*/ 31 w 126"/>
                    <a:gd name="T41" fmla="*/ 28 h 48"/>
                    <a:gd name="T42" fmla="*/ 32 w 126"/>
                    <a:gd name="T43" fmla="*/ 39 h 48"/>
                    <a:gd name="T44" fmla="*/ 36 w 126"/>
                    <a:gd name="T45" fmla="*/ 45 h 48"/>
                    <a:gd name="T46" fmla="*/ 36 w 126"/>
                    <a:gd name="T47" fmla="*/ 45 h 48"/>
                    <a:gd name="T48" fmla="*/ 37 w 126"/>
                    <a:gd name="T49" fmla="*/ 45 h 48"/>
                    <a:gd name="T50" fmla="*/ 39 w 126"/>
                    <a:gd name="T51" fmla="*/ 48 h 48"/>
                    <a:gd name="T52" fmla="*/ 44 w 126"/>
                    <a:gd name="T53" fmla="*/ 47 h 48"/>
                    <a:gd name="T54" fmla="*/ 49 w 126"/>
                    <a:gd name="T55" fmla="*/ 41 h 48"/>
                    <a:gd name="T56" fmla="*/ 51 w 126"/>
                    <a:gd name="T57" fmla="*/ 33 h 48"/>
                    <a:gd name="T58" fmla="*/ 50 w 126"/>
                    <a:gd name="T59" fmla="*/ 22 h 48"/>
                    <a:gd name="T60" fmla="*/ 47 w 126"/>
                    <a:gd name="T61" fmla="*/ 16 h 48"/>
                    <a:gd name="T62" fmla="*/ 50 w 126"/>
                    <a:gd name="T63" fmla="*/ 10 h 48"/>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126"/>
                    <a:gd name="T97" fmla="*/ 0 h 48"/>
                    <a:gd name="T98" fmla="*/ 126 w 126"/>
                    <a:gd name="T99" fmla="*/ 48 h 48"/>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126" h="48">
                      <a:moveTo>
                        <a:pt x="51" y="8"/>
                      </a:moveTo>
                      <a:lnTo>
                        <a:pt x="63" y="10"/>
                      </a:lnTo>
                      <a:lnTo>
                        <a:pt x="74" y="11"/>
                      </a:lnTo>
                      <a:lnTo>
                        <a:pt x="83" y="16"/>
                      </a:lnTo>
                      <a:lnTo>
                        <a:pt x="93" y="19"/>
                      </a:lnTo>
                      <a:lnTo>
                        <a:pt x="102" y="25"/>
                      </a:lnTo>
                      <a:lnTo>
                        <a:pt x="109" y="30"/>
                      </a:lnTo>
                      <a:lnTo>
                        <a:pt x="116" y="37"/>
                      </a:lnTo>
                      <a:lnTo>
                        <a:pt x="122" y="44"/>
                      </a:lnTo>
                      <a:lnTo>
                        <a:pt x="124" y="44"/>
                      </a:lnTo>
                      <a:lnTo>
                        <a:pt x="124" y="42"/>
                      </a:lnTo>
                      <a:lnTo>
                        <a:pt x="125" y="39"/>
                      </a:lnTo>
                      <a:lnTo>
                        <a:pt x="126" y="37"/>
                      </a:lnTo>
                      <a:lnTo>
                        <a:pt x="115" y="25"/>
                      </a:lnTo>
                      <a:lnTo>
                        <a:pt x="101" y="16"/>
                      </a:lnTo>
                      <a:lnTo>
                        <a:pt x="84" y="8"/>
                      </a:lnTo>
                      <a:lnTo>
                        <a:pt x="67" y="3"/>
                      </a:lnTo>
                      <a:lnTo>
                        <a:pt x="49" y="0"/>
                      </a:lnTo>
                      <a:lnTo>
                        <a:pt x="31" y="2"/>
                      </a:lnTo>
                      <a:lnTo>
                        <a:pt x="15" y="5"/>
                      </a:lnTo>
                      <a:lnTo>
                        <a:pt x="0" y="13"/>
                      </a:lnTo>
                      <a:lnTo>
                        <a:pt x="0" y="14"/>
                      </a:lnTo>
                      <a:lnTo>
                        <a:pt x="2" y="16"/>
                      </a:lnTo>
                      <a:lnTo>
                        <a:pt x="3" y="16"/>
                      </a:lnTo>
                      <a:lnTo>
                        <a:pt x="3" y="17"/>
                      </a:lnTo>
                      <a:lnTo>
                        <a:pt x="7" y="14"/>
                      </a:lnTo>
                      <a:lnTo>
                        <a:pt x="13" y="13"/>
                      </a:lnTo>
                      <a:lnTo>
                        <a:pt x="18" y="11"/>
                      </a:lnTo>
                      <a:lnTo>
                        <a:pt x="24" y="10"/>
                      </a:lnTo>
                      <a:lnTo>
                        <a:pt x="29" y="10"/>
                      </a:lnTo>
                      <a:lnTo>
                        <a:pt x="35" y="8"/>
                      </a:lnTo>
                      <a:lnTo>
                        <a:pt x="41" y="8"/>
                      </a:lnTo>
                      <a:lnTo>
                        <a:pt x="47" y="8"/>
                      </a:lnTo>
                      <a:lnTo>
                        <a:pt x="45" y="10"/>
                      </a:lnTo>
                      <a:lnTo>
                        <a:pt x="44" y="13"/>
                      </a:lnTo>
                      <a:lnTo>
                        <a:pt x="43" y="16"/>
                      </a:lnTo>
                      <a:lnTo>
                        <a:pt x="43" y="17"/>
                      </a:lnTo>
                      <a:lnTo>
                        <a:pt x="39" y="19"/>
                      </a:lnTo>
                      <a:lnTo>
                        <a:pt x="36" y="20"/>
                      </a:lnTo>
                      <a:lnTo>
                        <a:pt x="34" y="24"/>
                      </a:lnTo>
                      <a:lnTo>
                        <a:pt x="31" y="25"/>
                      </a:lnTo>
                      <a:lnTo>
                        <a:pt x="31" y="28"/>
                      </a:lnTo>
                      <a:lnTo>
                        <a:pt x="31" y="33"/>
                      </a:lnTo>
                      <a:lnTo>
                        <a:pt x="32" y="39"/>
                      </a:lnTo>
                      <a:lnTo>
                        <a:pt x="35" y="44"/>
                      </a:lnTo>
                      <a:lnTo>
                        <a:pt x="36" y="45"/>
                      </a:lnTo>
                      <a:lnTo>
                        <a:pt x="37" y="45"/>
                      </a:lnTo>
                      <a:lnTo>
                        <a:pt x="38" y="47"/>
                      </a:lnTo>
                      <a:lnTo>
                        <a:pt x="39" y="48"/>
                      </a:lnTo>
                      <a:lnTo>
                        <a:pt x="44" y="47"/>
                      </a:lnTo>
                      <a:lnTo>
                        <a:pt x="48" y="44"/>
                      </a:lnTo>
                      <a:lnTo>
                        <a:pt x="49" y="41"/>
                      </a:lnTo>
                      <a:lnTo>
                        <a:pt x="51" y="36"/>
                      </a:lnTo>
                      <a:lnTo>
                        <a:pt x="51" y="33"/>
                      </a:lnTo>
                      <a:lnTo>
                        <a:pt x="51" y="28"/>
                      </a:lnTo>
                      <a:lnTo>
                        <a:pt x="50" y="22"/>
                      </a:lnTo>
                      <a:lnTo>
                        <a:pt x="47" y="17"/>
                      </a:lnTo>
                      <a:lnTo>
                        <a:pt x="47" y="16"/>
                      </a:lnTo>
                      <a:lnTo>
                        <a:pt x="48" y="13"/>
                      </a:lnTo>
                      <a:lnTo>
                        <a:pt x="50" y="10"/>
                      </a:lnTo>
                      <a:lnTo>
                        <a:pt x="51" y="8"/>
                      </a:lnTo>
                      <a:close/>
                    </a:path>
                  </a:pathLst>
                </a:custGeom>
                <a:solidFill>
                  <a:srgbClr val="FFFFFF"/>
                </a:solidFill>
                <a:ln w="9525">
                  <a:noFill/>
                  <a:round/>
                  <a:headEnd/>
                  <a:tailEnd/>
                </a:ln>
              </p:spPr>
              <p:txBody>
                <a:bodyPr/>
                <a:lstStyle/>
                <a:p>
                  <a:endParaRPr lang="en-CA"/>
                </a:p>
              </p:txBody>
            </p:sp>
            <p:sp>
              <p:nvSpPr>
                <p:cNvPr id="13364" name="Freeform 57"/>
                <p:cNvSpPr>
                  <a:spLocks/>
                </p:cNvSpPr>
                <p:nvPr/>
              </p:nvSpPr>
              <p:spPr bwMode="auto">
                <a:xfrm>
                  <a:off x="4285" y="2150"/>
                  <a:ext cx="7" cy="12"/>
                </a:xfrm>
                <a:custGeom>
                  <a:avLst/>
                  <a:gdLst>
                    <a:gd name="T0" fmla="*/ 3 w 7"/>
                    <a:gd name="T1" fmla="*/ 0 h 12"/>
                    <a:gd name="T2" fmla="*/ 4 w 7"/>
                    <a:gd name="T3" fmla="*/ 1 h 12"/>
                    <a:gd name="T4" fmla="*/ 4 w 7"/>
                    <a:gd name="T5" fmla="*/ 1 h 12"/>
                    <a:gd name="T6" fmla="*/ 4 w 7"/>
                    <a:gd name="T7" fmla="*/ 1 h 12"/>
                    <a:gd name="T8" fmla="*/ 5 w 7"/>
                    <a:gd name="T9" fmla="*/ 1 h 12"/>
                    <a:gd name="T10" fmla="*/ 5 w 7"/>
                    <a:gd name="T11" fmla="*/ 1 h 12"/>
                    <a:gd name="T12" fmla="*/ 6 w 7"/>
                    <a:gd name="T13" fmla="*/ 3 h 12"/>
                    <a:gd name="T14" fmla="*/ 7 w 7"/>
                    <a:gd name="T15" fmla="*/ 4 h 12"/>
                    <a:gd name="T16" fmla="*/ 7 w 7"/>
                    <a:gd name="T17" fmla="*/ 4 h 12"/>
                    <a:gd name="T18" fmla="*/ 7 w 7"/>
                    <a:gd name="T19" fmla="*/ 6 h 12"/>
                    <a:gd name="T20" fmla="*/ 7 w 7"/>
                    <a:gd name="T21" fmla="*/ 7 h 12"/>
                    <a:gd name="T22" fmla="*/ 6 w 7"/>
                    <a:gd name="T23" fmla="*/ 9 h 12"/>
                    <a:gd name="T24" fmla="*/ 4 w 7"/>
                    <a:gd name="T25" fmla="*/ 9 h 12"/>
                    <a:gd name="T26" fmla="*/ 4 w 7"/>
                    <a:gd name="T27" fmla="*/ 12 h 12"/>
                    <a:gd name="T28" fmla="*/ 3 w 7"/>
                    <a:gd name="T29" fmla="*/ 12 h 12"/>
                    <a:gd name="T30" fmla="*/ 3 w 7"/>
                    <a:gd name="T31" fmla="*/ 9 h 12"/>
                    <a:gd name="T32" fmla="*/ 0 w 7"/>
                    <a:gd name="T33" fmla="*/ 7 h 12"/>
                    <a:gd name="T34" fmla="*/ 0 w 7"/>
                    <a:gd name="T35" fmla="*/ 6 h 12"/>
                    <a:gd name="T36" fmla="*/ 0 w 7"/>
                    <a:gd name="T37" fmla="*/ 3 h 12"/>
                    <a:gd name="T38" fmla="*/ 3 w 7"/>
                    <a:gd name="T39" fmla="*/ 0 h 12"/>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7"/>
                    <a:gd name="T61" fmla="*/ 0 h 12"/>
                    <a:gd name="T62" fmla="*/ 7 w 7"/>
                    <a:gd name="T63" fmla="*/ 12 h 12"/>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7" h="12">
                      <a:moveTo>
                        <a:pt x="3" y="0"/>
                      </a:moveTo>
                      <a:lnTo>
                        <a:pt x="4" y="1"/>
                      </a:lnTo>
                      <a:lnTo>
                        <a:pt x="5" y="1"/>
                      </a:lnTo>
                      <a:lnTo>
                        <a:pt x="6" y="3"/>
                      </a:lnTo>
                      <a:lnTo>
                        <a:pt x="7" y="4"/>
                      </a:lnTo>
                      <a:lnTo>
                        <a:pt x="7" y="6"/>
                      </a:lnTo>
                      <a:lnTo>
                        <a:pt x="7" y="7"/>
                      </a:lnTo>
                      <a:lnTo>
                        <a:pt x="6" y="9"/>
                      </a:lnTo>
                      <a:lnTo>
                        <a:pt x="4" y="9"/>
                      </a:lnTo>
                      <a:lnTo>
                        <a:pt x="4" y="12"/>
                      </a:lnTo>
                      <a:lnTo>
                        <a:pt x="3" y="12"/>
                      </a:lnTo>
                      <a:lnTo>
                        <a:pt x="3" y="9"/>
                      </a:lnTo>
                      <a:lnTo>
                        <a:pt x="0" y="7"/>
                      </a:lnTo>
                      <a:lnTo>
                        <a:pt x="0" y="6"/>
                      </a:lnTo>
                      <a:lnTo>
                        <a:pt x="0" y="3"/>
                      </a:lnTo>
                      <a:lnTo>
                        <a:pt x="3" y="0"/>
                      </a:lnTo>
                      <a:close/>
                    </a:path>
                  </a:pathLst>
                </a:custGeom>
                <a:solidFill>
                  <a:srgbClr val="7A1111"/>
                </a:solidFill>
                <a:ln w="9525">
                  <a:noFill/>
                  <a:round/>
                  <a:headEnd/>
                  <a:tailEnd/>
                </a:ln>
              </p:spPr>
              <p:txBody>
                <a:bodyPr/>
                <a:lstStyle/>
                <a:p>
                  <a:endParaRPr lang="en-CA"/>
                </a:p>
              </p:txBody>
            </p:sp>
            <p:sp>
              <p:nvSpPr>
                <p:cNvPr id="13365" name="Freeform 58"/>
                <p:cNvSpPr>
                  <a:spLocks/>
                </p:cNvSpPr>
                <p:nvPr/>
              </p:nvSpPr>
              <p:spPr bwMode="auto">
                <a:xfrm>
                  <a:off x="4438" y="2908"/>
                  <a:ext cx="12" cy="28"/>
                </a:xfrm>
                <a:custGeom>
                  <a:avLst/>
                  <a:gdLst>
                    <a:gd name="T0" fmla="*/ 0 w 12"/>
                    <a:gd name="T1" fmla="*/ 0 h 28"/>
                    <a:gd name="T2" fmla="*/ 0 w 12"/>
                    <a:gd name="T3" fmla="*/ 0 h 28"/>
                    <a:gd name="T4" fmla="*/ 0 w 12"/>
                    <a:gd name="T5" fmla="*/ 16 h 28"/>
                    <a:gd name="T6" fmla="*/ 0 w 12"/>
                    <a:gd name="T7" fmla="*/ 25 h 28"/>
                    <a:gd name="T8" fmla="*/ 0 w 12"/>
                    <a:gd name="T9" fmla="*/ 28 h 28"/>
                    <a:gd name="T10" fmla="*/ 6 w 12"/>
                    <a:gd name="T11" fmla="*/ 28 h 28"/>
                    <a:gd name="T12" fmla="*/ 6 w 12"/>
                    <a:gd name="T13" fmla="*/ 28 h 28"/>
                    <a:gd name="T14" fmla="*/ 12 w 12"/>
                    <a:gd name="T15" fmla="*/ 28 h 28"/>
                    <a:gd name="T16" fmla="*/ 12 w 12"/>
                    <a:gd name="T17" fmla="*/ 25 h 28"/>
                    <a:gd name="T18" fmla="*/ 12 w 12"/>
                    <a:gd name="T19" fmla="*/ 16 h 28"/>
                    <a:gd name="T20" fmla="*/ 12 w 12"/>
                    <a:gd name="T21" fmla="*/ 0 h 28"/>
                    <a:gd name="T22" fmla="*/ 12 w 12"/>
                    <a:gd name="T23" fmla="*/ 0 h 28"/>
                    <a:gd name="T24" fmla="*/ 0 w 12"/>
                    <a:gd name="T25" fmla="*/ 0 h 28"/>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2"/>
                    <a:gd name="T40" fmla="*/ 0 h 28"/>
                    <a:gd name="T41" fmla="*/ 12 w 12"/>
                    <a:gd name="T42" fmla="*/ 28 h 28"/>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2" h="28">
                      <a:moveTo>
                        <a:pt x="0" y="0"/>
                      </a:moveTo>
                      <a:lnTo>
                        <a:pt x="0" y="0"/>
                      </a:lnTo>
                      <a:lnTo>
                        <a:pt x="0" y="16"/>
                      </a:lnTo>
                      <a:lnTo>
                        <a:pt x="0" y="25"/>
                      </a:lnTo>
                      <a:lnTo>
                        <a:pt x="0" y="28"/>
                      </a:lnTo>
                      <a:lnTo>
                        <a:pt x="6" y="28"/>
                      </a:lnTo>
                      <a:lnTo>
                        <a:pt x="12" y="28"/>
                      </a:lnTo>
                      <a:lnTo>
                        <a:pt x="12" y="25"/>
                      </a:lnTo>
                      <a:lnTo>
                        <a:pt x="12" y="16"/>
                      </a:lnTo>
                      <a:lnTo>
                        <a:pt x="12" y="0"/>
                      </a:lnTo>
                      <a:lnTo>
                        <a:pt x="0" y="0"/>
                      </a:lnTo>
                      <a:close/>
                    </a:path>
                  </a:pathLst>
                </a:custGeom>
                <a:solidFill>
                  <a:srgbClr val="FFFFFF"/>
                </a:solidFill>
                <a:ln w="9525">
                  <a:noFill/>
                  <a:round/>
                  <a:headEnd/>
                  <a:tailEnd/>
                </a:ln>
              </p:spPr>
              <p:txBody>
                <a:bodyPr/>
                <a:lstStyle/>
                <a:p>
                  <a:endParaRPr lang="en-CA"/>
                </a:p>
              </p:txBody>
            </p:sp>
            <p:sp>
              <p:nvSpPr>
                <p:cNvPr id="13366" name="Freeform 59"/>
                <p:cNvSpPr>
                  <a:spLocks/>
                </p:cNvSpPr>
                <p:nvPr/>
              </p:nvSpPr>
              <p:spPr bwMode="auto">
                <a:xfrm>
                  <a:off x="4201" y="2766"/>
                  <a:ext cx="249" cy="142"/>
                </a:xfrm>
                <a:custGeom>
                  <a:avLst/>
                  <a:gdLst>
                    <a:gd name="T0" fmla="*/ 12 w 249"/>
                    <a:gd name="T1" fmla="*/ 142 h 142"/>
                    <a:gd name="T2" fmla="*/ 12 w 249"/>
                    <a:gd name="T3" fmla="*/ 142 h 142"/>
                    <a:gd name="T4" fmla="*/ 14 w 249"/>
                    <a:gd name="T5" fmla="*/ 111 h 142"/>
                    <a:gd name="T6" fmla="*/ 22 w 249"/>
                    <a:gd name="T7" fmla="*/ 85 h 142"/>
                    <a:gd name="T8" fmla="*/ 32 w 249"/>
                    <a:gd name="T9" fmla="*/ 63 h 142"/>
                    <a:gd name="T10" fmla="*/ 46 w 249"/>
                    <a:gd name="T11" fmla="*/ 46 h 142"/>
                    <a:gd name="T12" fmla="*/ 63 w 249"/>
                    <a:gd name="T13" fmla="*/ 31 h 142"/>
                    <a:gd name="T14" fmla="*/ 82 w 249"/>
                    <a:gd name="T15" fmla="*/ 23 h 142"/>
                    <a:gd name="T16" fmla="*/ 102 w 249"/>
                    <a:gd name="T17" fmla="*/ 17 h 142"/>
                    <a:gd name="T18" fmla="*/ 125 w 249"/>
                    <a:gd name="T19" fmla="*/ 16 h 142"/>
                    <a:gd name="T20" fmla="*/ 147 w 249"/>
                    <a:gd name="T21" fmla="*/ 19 h 142"/>
                    <a:gd name="T22" fmla="*/ 167 w 249"/>
                    <a:gd name="T23" fmla="*/ 25 h 142"/>
                    <a:gd name="T24" fmla="*/ 186 w 249"/>
                    <a:gd name="T25" fmla="*/ 34 h 142"/>
                    <a:gd name="T26" fmla="*/ 203 w 249"/>
                    <a:gd name="T27" fmla="*/ 50 h 142"/>
                    <a:gd name="T28" fmla="*/ 217 w 249"/>
                    <a:gd name="T29" fmla="*/ 67 h 142"/>
                    <a:gd name="T30" fmla="*/ 228 w 249"/>
                    <a:gd name="T31" fmla="*/ 88 h 142"/>
                    <a:gd name="T32" fmla="*/ 235 w 249"/>
                    <a:gd name="T33" fmla="*/ 113 h 142"/>
                    <a:gd name="T34" fmla="*/ 237 w 249"/>
                    <a:gd name="T35" fmla="*/ 142 h 142"/>
                    <a:gd name="T36" fmla="*/ 249 w 249"/>
                    <a:gd name="T37" fmla="*/ 142 h 142"/>
                    <a:gd name="T38" fmla="*/ 247 w 249"/>
                    <a:gd name="T39" fmla="*/ 110 h 142"/>
                    <a:gd name="T40" fmla="*/ 237 w 249"/>
                    <a:gd name="T41" fmla="*/ 82 h 142"/>
                    <a:gd name="T42" fmla="*/ 227 w 249"/>
                    <a:gd name="T43" fmla="*/ 57 h 142"/>
                    <a:gd name="T44" fmla="*/ 210 w 249"/>
                    <a:gd name="T45" fmla="*/ 37 h 142"/>
                    <a:gd name="T46" fmla="*/ 191 w 249"/>
                    <a:gd name="T47" fmla="*/ 22 h 142"/>
                    <a:gd name="T48" fmla="*/ 170 w 249"/>
                    <a:gd name="T49" fmla="*/ 9 h 142"/>
                    <a:gd name="T50" fmla="*/ 147 w 249"/>
                    <a:gd name="T51" fmla="*/ 3 h 142"/>
                    <a:gd name="T52" fmla="*/ 125 w 249"/>
                    <a:gd name="T53" fmla="*/ 0 h 142"/>
                    <a:gd name="T54" fmla="*/ 102 w 249"/>
                    <a:gd name="T55" fmla="*/ 2 h 142"/>
                    <a:gd name="T56" fmla="*/ 80 w 249"/>
                    <a:gd name="T57" fmla="*/ 8 h 142"/>
                    <a:gd name="T58" fmla="*/ 58 w 249"/>
                    <a:gd name="T59" fmla="*/ 19 h 142"/>
                    <a:gd name="T60" fmla="*/ 39 w 249"/>
                    <a:gd name="T61" fmla="*/ 34 h 142"/>
                    <a:gd name="T62" fmla="*/ 23 w 249"/>
                    <a:gd name="T63" fmla="*/ 54 h 142"/>
                    <a:gd name="T64" fmla="*/ 12 w 249"/>
                    <a:gd name="T65" fmla="*/ 79 h 142"/>
                    <a:gd name="T66" fmla="*/ 3 w 249"/>
                    <a:gd name="T67" fmla="*/ 108 h 142"/>
                    <a:gd name="T68" fmla="*/ 0 w 249"/>
                    <a:gd name="T69" fmla="*/ 142 h 142"/>
                    <a:gd name="T70" fmla="*/ 0 w 249"/>
                    <a:gd name="T71" fmla="*/ 142 h 142"/>
                    <a:gd name="T72" fmla="*/ 12 w 249"/>
                    <a:gd name="T73" fmla="*/ 142 h 142"/>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249"/>
                    <a:gd name="T112" fmla="*/ 0 h 142"/>
                    <a:gd name="T113" fmla="*/ 249 w 249"/>
                    <a:gd name="T114" fmla="*/ 142 h 142"/>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249" h="142">
                      <a:moveTo>
                        <a:pt x="12" y="142"/>
                      </a:moveTo>
                      <a:lnTo>
                        <a:pt x="12" y="142"/>
                      </a:lnTo>
                      <a:lnTo>
                        <a:pt x="14" y="111"/>
                      </a:lnTo>
                      <a:lnTo>
                        <a:pt x="22" y="85"/>
                      </a:lnTo>
                      <a:lnTo>
                        <a:pt x="32" y="63"/>
                      </a:lnTo>
                      <a:lnTo>
                        <a:pt x="46" y="46"/>
                      </a:lnTo>
                      <a:lnTo>
                        <a:pt x="63" y="31"/>
                      </a:lnTo>
                      <a:lnTo>
                        <a:pt x="82" y="23"/>
                      </a:lnTo>
                      <a:lnTo>
                        <a:pt x="102" y="17"/>
                      </a:lnTo>
                      <a:lnTo>
                        <a:pt x="125" y="16"/>
                      </a:lnTo>
                      <a:lnTo>
                        <a:pt x="147" y="19"/>
                      </a:lnTo>
                      <a:lnTo>
                        <a:pt x="167" y="25"/>
                      </a:lnTo>
                      <a:lnTo>
                        <a:pt x="186" y="34"/>
                      </a:lnTo>
                      <a:lnTo>
                        <a:pt x="203" y="50"/>
                      </a:lnTo>
                      <a:lnTo>
                        <a:pt x="217" y="67"/>
                      </a:lnTo>
                      <a:lnTo>
                        <a:pt x="228" y="88"/>
                      </a:lnTo>
                      <a:lnTo>
                        <a:pt x="235" y="113"/>
                      </a:lnTo>
                      <a:lnTo>
                        <a:pt x="237" y="142"/>
                      </a:lnTo>
                      <a:lnTo>
                        <a:pt x="249" y="142"/>
                      </a:lnTo>
                      <a:lnTo>
                        <a:pt x="247" y="110"/>
                      </a:lnTo>
                      <a:lnTo>
                        <a:pt x="237" y="82"/>
                      </a:lnTo>
                      <a:lnTo>
                        <a:pt x="227" y="57"/>
                      </a:lnTo>
                      <a:lnTo>
                        <a:pt x="210" y="37"/>
                      </a:lnTo>
                      <a:lnTo>
                        <a:pt x="191" y="22"/>
                      </a:lnTo>
                      <a:lnTo>
                        <a:pt x="170" y="9"/>
                      </a:lnTo>
                      <a:lnTo>
                        <a:pt x="147" y="3"/>
                      </a:lnTo>
                      <a:lnTo>
                        <a:pt x="125" y="0"/>
                      </a:lnTo>
                      <a:lnTo>
                        <a:pt x="102" y="2"/>
                      </a:lnTo>
                      <a:lnTo>
                        <a:pt x="80" y="8"/>
                      </a:lnTo>
                      <a:lnTo>
                        <a:pt x="58" y="19"/>
                      </a:lnTo>
                      <a:lnTo>
                        <a:pt x="39" y="34"/>
                      </a:lnTo>
                      <a:lnTo>
                        <a:pt x="23" y="54"/>
                      </a:lnTo>
                      <a:lnTo>
                        <a:pt x="12" y="79"/>
                      </a:lnTo>
                      <a:lnTo>
                        <a:pt x="3" y="108"/>
                      </a:lnTo>
                      <a:lnTo>
                        <a:pt x="0" y="142"/>
                      </a:lnTo>
                      <a:lnTo>
                        <a:pt x="12" y="142"/>
                      </a:lnTo>
                      <a:close/>
                    </a:path>
                  </a:pathLst>
                </a:custGeom>
                <a:solidFill>
                  <a:srgbClr val="FFFFFF"/>
                </a:solidFill>
                <a:ln w="9525">
                  <a:noFill/>
                  <a:round/>
                  <a:headEnd/>
                  <a:tailEnd/>
                </a:ln>
              </p:spPr>
              <p:txBody>
                <a:bodyPr/>
                <a:lstStyle/>
                <a:p>
                  <a:endParaRPr lang="en-CA"/>
                </a:p>
              </p:txBody>
            </p:sp>
            <p:sp>
              <p:nvSpPr>
                <p:cNvPr id="13367" name="Freeform 60"/>
                <p:cNvSpPr>
                  <a:spLocks/>
                </p:cNvSpPr>
                <p:nvPr/>
              </p:nvSpPr>
              <p:spPr bwMode="auto">
                <a:xfrm>
                  <a:off x="4201" y="2908"/>
                  <a:ext cx="12" cy="36"/>
                </a:xfrm>
                <a:custGeom>
                  <a:avLst/>
                  <a:gdLst>
                    <a:gd name="T0" fmla="*/ 6 w 12"/>
                    <a:gd name="T1" fmla="*/ 20 h 36"/>
                    <a:gd name="T2" fmla="*/ 6 w 12"/>
                    <a:gd name="T3" fmla="*/ 28 h 36"/>
                    <a:gd name="T4" fmla="*/ 12 w 12"/>
                    <a:gd name="T5" fmla="*/ 28 h 36"/>
                    <a:gd name="T6" fmla="*/ 12 w 12"/>
                    <a:gd name="T7" fmla="*/ 25 h 36"/>
                    <a:gd name="T8" fmla="*/ 12 w 12"/>
                    <a:gd name="T9" fmla="*/ 16 h 36"/>
                    <a:gd name="T10" fmla="*/ 12 w 12"/>
                    <a:gd name="T11" fmla="*/ 0 h 36"/>
                    <a:gd name="T12" fmla="*/ 0 w 12"/>
                    <a:gd name="T13" fmla="*/ 0 h 36"/>
                    <a:gd name="T14" fmla="*/ 0 w 12"/>
                    <a:gd name="T15" fmla="*/ 16 h 36"/>
                    <a:gd name="T16" fmla="*/ 0 w 12"/>
                    <a:gd name="T17" fmla="*/ 25 h 36"/>
                    <a:gd name="T18" fmla="*/ 0 w 12"/>
                    <a:gd name="T19" fmla="*/ 28 h 36"/>
                    <a:gd name="T20" fmla="*/ 6 w 12"/>
                    <a:gd name="T21" fmla="*/ 28 h 36"/>
                    <a:gd name="T22" fmla="*/ 6 w 12"/>
                    <a:gd name="T23" fmla="*/ 36 h 36"/>
                    <a:gd name="T24" fmla="*/ 0 w 12"/>
                    <a:gd name="T25" fmla="*/ 28 h 36"/>
                    <a:gd name="T26" fmla="*/ 0 w 12"/>
                    <a:gd name="T27" fmla="*/ 36 h 36"/>
                    <a:gd name="T28" fmla="*/ 6 w 12"/>
                    <a:gd name="T29" fmla="*/ 36 h 36"/>
                    <a:gd name="T30" fmla="*/ 6 w 12"/>
                    <a:gd name="T31" fmla="*/ 20 h 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12"/>
                    <a:gd name="T49" fmla="*/ 0 h 36"/>
                    <a:gd name="T50" fmla="*/ 12 w 12"/>
                    <a:gd name="T51" fmla="*/ 36 h 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12" h="36">
                      <a:moveTo>
                        <a:pt x="6" y="20"/>
                      </a:moveTo>
                      <a:lnTo>
                        <a:pt x="6" y="28"/>
                      </a:lnTo>
                      <a:lnTo>
                        <a:pt x="12" y="28"/>
                      </a:lnTo>
                      <a:lnTo>
                        <a:pt x="12" y="25"/>
                      </a:lnTo>
                      <a:lnTo>
                        <a:pt x="12" y="16"/>
                      </a:lnTo>
                      <a:lnTo>
                        <a:pt x="12" y="0"/>
                      </a:lnTo>
                      <a:lnTo>
                        <a:pt x="0" y="0"/>
                      </a:lnTo>
                      <a:lnTo>
                        <a:pt x="0" y="16"/>
                      </a:lnTo>
                      <a:lnTo>
                        <a:pt x="0" y="25"/>
                      </a:lnTo>
                      <a:lnTo>
                        <a:pt x="0" y="28"/>
                      </a:lnTo>
                      <a:lnTo>
                        <a:pt x="6" y="28"/>
                      </a:lnTo>
                      <a:lnTo>
                        <a:pt x="6" y="36"/>
                      </a:lnTo>
                      <a:lnTo>
                        <a:pt x="0" y="28"/>
                      </a:lnTo>
                      <a:lnTo>
                        <a:pt x="0" y="36"/>
                      </a:lnTo>
                      <a:lnTo>
                        <a:pt x="6" y="36"/>
                      </a:lnTo>
                      <a:lnTo>
                        <a:pt x="6" y="20"/>
                      </a:lnTo>
                      <a:close/>
                    </a:path>
                  </a:pathLst>
                </a:custGeom>
                <a:solidFill>
                  <a:srgbClr val="FFFFFF"/>
                </a:solidFill>
                <a:ln w="9525">
                  <a:noFill/>
                  <a:round/>
                  <a:headEnd/>
                  <a:tailEnd/>
                </a:ln>
              </p:spPr>
              <p:txBody>
                <a:bodyPr/>
                <a:lstStyle/>
                <a:p>
                  <a:endParaRPr lang="en-CA"/>
                </a:p>
              </p:txBody>
            </p:sp>
            <p:sp>
              <p:nvSpPr>
                <p:cNvPr id="13368" name="Freeform 61"/>
                <p:cNvSpPr>
                  <a:spLocks/>
                </p:cNvSpPr>
                <p:nvPr/>
              </p:nvSpPr>
              <p:spPr bwMode="auto">
                <a:xfrm>
                  <a:off x="4207" y="2928"/>
                  <a:ext cx="243" cy="16"/>
                </a:xfrm>
                <a:custGeom>
                  <a:avLst/>
                  <a:gdLst>
                    <a:gd name="T0" fmla="*/ 231 w 243"/>
                    <a:gd name="T1" fmla="*/ 8 h 16"/>
                    <a:gd name="T2" fmla="*/ 237 w 243"/>
                    <a:gd name="T3" fmla="*/ 0 h 16"/>
                    <a:gd name="T4" fmla="*/ 0 w 243"/>
                    <a:gd name="T5" fmla="*/ 0 h 16"/>
                    <a:gd name="T6" fmla="*/ 0 w 243"/>
                    <a:gd name="T7" fmla="*/ 16 h 16"/>
                    <a:gd name="T8" fmla="*/ 237 w 243"/>
                    <a:gd name="T9" fmla="*/ 16 h 16"/>
                    <a:gd name="T10" fmla="*/ 243 w 243"/>
                    <a:gd name="T11" fmla="*/ 8 h 16"/>
                    <a:gd name="T12" fmla="*/ 237 w 243"/>
                    <a:gd name="T13" fmla="*/ 16 h 16"/>
                    <a:gd name="T14" fmla="*/ 243 w 243"/>
                    <a:gd name="T15" fmla="*/ 16 h 16"/>
                    <a:gd name="T16" fmla="*/ 243 w 243"/>
                    <a:gd name="T17" fmla="*/ 8 h 16"/>
                    <a:gd name="T18" fmla="*/ 231 w 243"/>
                    <a:gd name="T19" fmla="*/ 8 h 1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43"/>
                    <a:gd name="T31" fmla="*/ 0 h 16"/>
                    <a:gd name="T32" fmla="*/ 243 w 243"/>
                    <a:gd name="T33" fmla="*/ 16 h 1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43" h="16">
                      <a:moveTo>
                        <a:pt x="231" y="8"/>
                      </a:moveTo>
                      <a:lnTo>
                        <a:pt x="237" y="0"/>
                      </a:lnTo>
                      <a:lnTo>
                        <a:pt x="0" y="0"/>
                      </a:lnTo>
                      <a:lnTo>
                        <a:pt x="0" y="16"/>
                      </a:lnTo>
                      <a:lnTo>
                        <a:pt x="237" y="16"/>
                      </a:lnTo>
                      <a:lnTo>
                        <a:pt x="243" y="8"/>
                      </a:lnTo>
                      <a:lnTo>
                        <a:pt x="237" y="16"/>
                      </a:lnTo>
                      <a:lnTo>
                        <a:pt x="243" y="16"/>
                      </a:lnTo>
                      <a:lnTo>
                        <a:pt x="243" y="8"/>
                      </a:lnTo>
                      <a:lnTo>
                        <a:pt x="231" y="8"/>
                      </a:lnTo>
                      <a:close/>
                    </a:path>
                  </a:pathLst>
                </a:custGeom>
                <a:solidFill>
                  <a:srgbClr val="FFFFFF"/>
                </a:solidFill>
                <a:ln w="9525">
                  <a:noFill/>
                  <a:round/>
                  <a:headEnd/>
                  <a:tailEnd/>
                </a:ln>
              </p:spPr>
              <p:txBody>
                <a:bodyPr/>
                <a:lstStyle/>
                <a:p>
                  <a:endParaRPr lang="en-CA"/>
                </a:p>
              </p:txBody>
            </p:sp>
            <p:sp>
              <p:nvSpPr>
                <p:cNvPr id="13369" name="Freeform 62"/>
                <p:cNvSpPr>
                  <a:spLocks/>
                </p:cNvSpPr>
                <p:nvPr/>
              </p:nvSpPr>
              <p:spPr bwMode="auto">
                <a:xfrm>
                  <a:off x="4321" y="2775"/>
                  <a:ext cx="12" cy="159"/>
                </a:xfrm>
                <a:custGeom>
                  <a:avLst/>
                  <a:gdLst>
                    <a:gd name="T0" fmla="*/ 6 w 12"/>
                    <a:gd name="T1" fmla="*/ 159 h 159"/>
                    <a:gd name="T2" fmla="*/ 12 w 12"/>
                    <a:gd name="T3" fmla="*/ 159 h 159"/>
                    <a:gd name="T4" fmla="*/ 12 w 12"/>
                    <a:gd name="T5" fmla="*/ 0 h 159"/>
                    <a:gd name="T6" fmla="*/ 0 w 12"/>
                    <a:gd name="T7" fmla="*/ 0 h 159"/>
                    <a:gd name="T8" fmla="*/ 0 w 12"/>
                    <a:gd name="T9" fmla="*/ 159 h 159"/>
                    <a:gd name="T10" fmla="*/ 6 w 12"/>
                    <a:gd name="T11" fmla="*/ 159 h 159"/>
                    <a:gd name="T12" fmla="*/ 0 60000 65536"/>
                    <a:gd name="T13" fmla="*/ 0 60000 65536"/>
                    <a:gd name="T14" fmla="*/ 0 60000 65536"/>
                    <a:gd name="T15" fmla="*/ 0 60000 65536"/>
                    <a:gd name="T16" fmla="*/ 0 60000 65536"/>
                    <a:gd name="T17" fmla="*/ 0 60000 65536"/>
                    <a:gd name="T18" fmla="*/ 0 w 12"/>
                    <a:gd name="T19" fmla="*/ 0 h 159"/>
                    <a:gd name="T20" fmla="*/ 12 w 12"/>
                    <a:gd name="T21" fmla="*/ 159 h 159"/>
                  </a:gdLst>
                  <a:ahLst/>
                  <a:cxnLst>
                    <a:cxn ang="T12">
                      <a:pos x="T0" y="T1"/>
                    </a:cxn>
                    <a:cxn ang="T13">
                      <a:pos x="T2" y="T3"/>
                    </a:cxn>
                    <a:cxn ang="T14">
                      <a:pos x="T4" y="T5"/>
                    </a:cxn>
                    <a:cxn ang="T15">
                      <a:pos x="T6" y="T7"/>
                    </a:cxn>
                    <a:cxn ang="T16">
                      <a:pos x="T8" y="T9"/>
                    </a:cxn>
                    <a:cxn ang="T17">
                      <a:pos x="T10" y="T11"/>
                    </a:cxn>
                  </a:cxnLst>
                  <a:rect l="T18" t="T19" r="T20" b="T21"/>
                  <a:pathLst>
                    <a:path w="12" h="159">
                      <a:moveTo>
                        <a:pt x="6" y="159"/>
                      </a:moveTo>
                      <a:lnTo>
                        <a:pt x="12" y="159"/>
                      </a:lnTo>
                      <a:lnTo>
                        <a:pt x="12" y="0"/>
                      </a:lnTo>
                      <a:lnTo>
                        <a:pt x="0" y="0"/>
                      </a:lnTo>
                      <a:lnTo>
                        <a:pt x="0" y="159"/>
                      </a:lnTo>
                      <a:lnTo>
                        <a:pt x="6" y="159"/>
                      </a:lnTo>
                      <a:close/>
                    </a:path>
                  </a:pathLst>
                </a:custGeom>
                <a:solidFill>
                  <a:srgbClr val="FFFFFF"/>
                </a:solidFill>
                <a:ln w="9525">
                  <a:noFill/>
                  <a:round/>
                  <a:headEnd/>
                  <a:tailEnd/>
                </a:ln>
              </p:spPr>
              <p:txBody>
                <a:bodyPr/>
                <a:lstStyle/>
                <a:p>
                  <a:endParaRPr lang="en-CA"/>
                </a:p>
              </p:txBody>
            </p:sp>
            <p:sp>
              <p:nvSpPr>
                <p:cNvPr id="13370" name="Freeform 63"/>
                <p:cNvSpPr>
                  <a:spLocks/>
                </p:cNvSpPr>
                <p:nvPr/>
              </p:nvSpPr>
              <p:spPr bwMode="auto">
                <a:xfrm>
                  <a:off x="4323" y="2814"/>
                  <a:ext cx="99" cy="125"/>
                </a:xfrm>
                <a:custGeom>
                  <a:avLst/>
                  <a:gdLst>
                    <a:gd name="T0" fmla="*/ 4 w 99"/>
                    <a:gd name="T1" fmla="*/ 120 h 125"/>
                    <a:gd name="T2" fmla="*/ 7 w 99"/>
                    <a:gd name="T3" fmla="*/ 125 h 125"/>
                    <a:gd name="T4" fmla="*/ 99 w 99"/>
                    <a:gd name="T5" fmla="*/ 9 h 125"/>
                    <a:gd name="T6" fmla="*/ 92 w 99"/>
                    <a:gd name="T7" fmla="*/ 0 h 125"/>
                    <a:gd name="T8" fmla="*/ 0 w 99"/>
                    <a:gd name="T9" fmla="*/ 116 h 125"/>
                    <a:gd name="T10" fmla="*/ 4 w 99"/>
                    <a:gd name="T11" fmla="*/ 120 h 125"/>
                    <a:gd name="T12" fmla="*/ 0 60000 65536"/>
                    <a:gd name="T13" fmla="*/ 0 60000 65536"/>
                    <a:gd name="T14" fmla="*/ 0 60000 65536"/>
                    <a:gd name="T15" fmla="*/ 0 60000 65536"/>
                    <a:gd name="T16" fmla="*/ 0 60000 65536"/>
                    <a:gd name="T17" fmla="*/ 0 60000 65536"/>
                    <a:gd name="T18" fmla="*/ 0 w 99"/>
                    <a:gd name="T19" fmla="*/ 0 h 125"/>
                    <a:gd name="T20" fmla="*/ 99 w 99"/>
                    <a:gd name="T21" fmla="*/ 125 h 125"/>
                  </a:gdLst>
                  <a:ahLst/>
                  <a:cxnLst>
                    <a:cxn ang="T12">
                      <a:pos x="T0" y="T1"/>
                    </a:cxn>
                    <a:cxn ang="T13">
                      <a:pos x="T2" y="T3"/>
                    </a:cxn>
                    <a:cxn ang="T14">
                      <a:pos x="T4" y="T5"/>
                    </a:cxn>
                    <a:cxn ang="T15">
                      <a:pos x="T6" y="T7"/>
                    </a:cxn>
                    <a:cxn ang="T16">
                      <a:pos x="T8" y="T9"/>
                    </a:cxn>
                    <a:cxn ang="T17">
                      <a:pos x="T10" y="T11"/>
                    </a:cxn>
                  </a:cxnLst>
                  <a:rect l="T18" t="T19" r="T20" b="T21"/>
                  <a:pathLst>
                    <a:path w="99" h="125">
                      <a:moveTo>
                        <a:pt x="4" y="120"/>
                      </a:moveTo>
                      <a:lnTo>
                        <a:pt x="7" y="125"/>
                      </a:lnTo>
                      <a:lnTo>
                        <a:pt x="99" y="9"/>
                      </a:lnTo>
                      <a:lnTo>
                        <a:pt x="92" y="0"/>
                      </a:lnTo>
                      <a:lnTo>
                        <a:pt x="0" y="116"/>
                      </a:lnTo>
                      <a:lnTo>
                        <a:pt x="4" y="120"/>
                      </a:lnTo>
                      <a:close/>
                    </a:path>
                  </a:pathLst>
                </a:custGeom>
                <a:solidFill>
                  <a:srgbClr val="FFFFFF"/>
                </a:solidFill>
                <a:ln w="9525">
                  <a:noFill/>
                  <a:round/>
                  <a:headEnd/>
                  <a:tailEnd/>
                </a:ln>
              </p:spPr>
              <p:txBody>
                <a:bodyPr/>
                <a:lstStyle/>
                <a:p>
                  <a:endParaRPr lang="en-CA"/>
                </a:p>
              </p:txBody>
            </p:sp>
            <p:sp>
              <p:nvSpPr>
                <p:cNvPr id="13371" name="Freeform 64"/>
                <p:cNvSpPr>
                  <a:spLocks/>
                </p:cNvSpPr>
                <p:nvPr/>
              </p:nvSpPr>
              <p:spPr bwMode="auto">
                <a:xfrm>
                  <a:off x="4236" y="2811"/>
                  <a:ext cx="94" cy="128"/>
                </a:xfrm>
                <a:custGeom>
                  <a:avLst/>
                  <a:gdLst>
                    <a:gd name="T0" fmla="*/ 91 w 94"/>
                    <a:gd name="T1" fmla="*/ 123 h 128"/>
                    <a:gd name="T2" fmla="*/ 94 w 94"/>
                    <a:gd name="T3" fmla="*/ 119 h 128"/>
                    <a:gd name="T4" fmla="*/ 7 w 94"/>
                    <a:gd name="T5" fmla="*/ 0 h 128"/>
                    <a:gd name="T6" fmla="*/ 0 w 94"/>
                    <a:gd name="T7" fmla="*/ 9 h 128"/>
                    <a:gd name="T8" fmla="*/ 87 w 94"/>
                    <a:gd name="T9" fmla="*/ 128 h 128"/>
                    <a:gd name="T10" fmla="*/ 91 w 94"/>
                    <a:gd name="T11" fmla="*/ 123 h 128"/>
                    <a:gd name="T12" fmla="*/ 0 60000 65536"/>
                    <a:gd name="T13" fmla="*/ 0 60000 65536"/>
                    <a:gd name="T14" fmla="*/ 0 60000 65536"/>
                    <a:gd name="T15" fmla="*/ 0 60000 65536"/>
                    <a:gd name="T16" fmla="*/ 0 60000 65536"/>
                    <a:gd name="T17" fmla="*/ 0 60000 65536"/>
                    <a:gd name="T18" fmla="*/ 0 w 94"/>
                    <a:gd name="T19" fmla="*/ 0 h 128"/>
                    <a:gd name="T20" fmla="*/ 94 w 94"/>
                    <a:gd name="T21" fmla="*/ 128 h 128"/>
                  </a:gdLst>
                  <a:ahLst/>
                  <a:cxnLst>
                    <a:cxn ang="T12">
                      <a:pos x="T0" y="T1"/>
                    </a:cxn>
                    <a:cxn ang="T13">
                      <a:pos x="T2" y="T3"/>
                    </a:cxn>
                    <a:cxn ang="T14">
                      <a:pos x="T4" y="T5"/>
                    </a:cxn>
                    <a:cxn ang="T15">
                      <a:pos x="T6" y="T7"/>
                    </a:cxn>
                    <a:cxn ang="T16">
                      <a:pos x="T8" y="T9"/>
                    </a:cxn>
                    <a:cxn ang="T17">
                      <a:pos x="T10" y="T11"/>
                    </a:cxn>
                  </a:cxnLst>
                  <a:rect l="T18" t="T19" r="T20" b="T21"/>
                  <a:pathLst>
                    <a:path w="94" h="128">
                      <a:moveTo>
                        <a:pt x="91" y="123"/>
                      </a:moveTo>
                      <a:lnTo>
                        <a:pt x="94" y="119"/>
                      </a:lnTo>
                      <a:lnTo>
                        <a:pt x="7" y="0"/>
                      </a:lnTo>
                      <a:lnTo>
                        <a:pt x="0" y="9"/>
                      </a:lnTo>
                      <a:lnTo>
                        <a:pt x="87" y="128"/>
                      </a:lnTo>
                      <a:lnTo>
                        <a:pt x="91" y="123"/>
                      </a:lnTo>
                      <a:close/>
                    </a:path>
                  </a:pathLst>
                </a:custGeom>
                <a:solidFill>
                  <a:srgbClr val="FFFFFF"/>
                </a:solidFill>
                <a:ln w="9525">
                  <a:noFill/>
                  <a:round/>
                  <a:headEnd/>
                  <a:tailEnd/>
                </a:ln>
              </p:spPr>
              <p:txBody>
                <a:bodyPr/>
                <a:lstStyle/>
                <a:p>
                  <a:endParaRPr lang="en-CA"/>
                </a:p>
              </p:txBody>
            </p:sp>
            <p:sp>
              <p:nvSpPr>
                <p:cNvPr id="13372" name="Freeform 65"/>
                <p:cNvSpPr>
                  <a:spLocks/>
                </p:cNvSpPr>
                <p:nvPr/>
              </p:nvSpPr>
              <p:spPr bwMode="auto">
                <a:xfrm>
                  <a:off x="4761" y="3313"/>
                  <a:ext cx="189" cy="368"/>
                </a:xfrm>
                <a:custGeom>
                  <a:avLst/>
                  <a:gdLst>
                    <a:gd name="T0" fmla="*/ 58 w 189"/>
                    <a:gd name="T1" fmla="*/ 54 h 368"/>
                    <a:gd name="T2" fmla="*/ 68 w 189"/>
                    <a:gd name="T3" fmla="*/ 23 h 368"/>
                    <a:gd name="T4" fmla="*/ 100 w 189"/>
                    <a:gd name="T5" fmla="*/ 12 h 368"/>
                    <a:gd name="T6" fmla="*/ 113 w 189"/>
                    <a:gd name="T7" fmla="*/ 19 h 368"/>
                    <a:gd name="T8" fmla="*/ 122 w 189"/>
                    <a:gd name="T9" fmla="*/ 12 h 368"/>
                    <a:gd name="T10" fmla="*/ 131 w 189"/>
                    <a:gd name="T11" fmla="*/ 49 h 368"/>
                    <a:gd name="T12" fmla="*/ 132 w 189"/>
                    <a:gd name="T13" fmla="*/ 59 h 368"/>
                    <a:gd name="T14" fmla="*/ 144 w 189"/>
                    <a:gd name="T15" fmla="*/ 76 h 368"/>
                    <a:gd name="T16" fmla="*/ 123 w 189"/>
                    <a:gd name="T17" fmla="*/ 82 h 368"/>
                    <a:gd name="T18" fmla="*/ 130 w 189"/>
                    <a:gd name="T19" fmla="*/ 90 h 368"/>
                    <a:gd name="T20" fmla="*/ 109 w 189"/>
                    <a:gd name="T21" fmla="*/ 82 h 368"/>
                    <a:gd name="T22" fmla="*/ 104 w 189"/>
                    <a:gd name="T23" fmla="*/ 88 h 368"/>
                    <a:gd name="T24" fmla="*/ 110 w 189"/>
                    <a:gd name="T25" fmla="*/ 90 h 368"/>
                    <a:gd name="T26" fmla="*/ 123 w 189"/>
                    <a:gd name="T27" fmla="*/ 125 h 368"/>
                    <a:gd name="T28" fmla="*/ 125 w 189"/>
                    <a:gd name="T29" fmla="*/ 151 h 368"/>
                    <a:gd name="T30" fmla="*/ 126 w 189"/>
                    <a:gd name="T31" fmla="*/ 173 h 368"/>
                    <a:gd name="T32" fmla="*/ 157 w 189"/>
                    <a:gd name="T33" fmla="*/ 209 h 368"/>
                    <a:gd name="T34" fmla="*/ 180 w 189"/>
                    <a:gd name="T35" fmla="*/ 255 h 368"/>
                    <a:gd name="T36" fmla="*/ 156 w 189"/>
                    <a:gd name="T37" fmla="*/ 264 h 368"/>
                    <a:gd name="T38" fmla="*/ 156 w 189"/>
                    <a:gd name="T39" fmla="*/ 294 h 368"/>
                    <a:gd name="T40" fmla="*/ 174 w 189"/>
                    <a:gd name="T41" fmla="*/ 323 h 368"/>
                    <a:gd name="T42" fmla="*/ 189 w 189"/>
                    <a:gd name="T43" fmla="*/ 340 h 368"/>
                    <a:gd name="T44" fmla="*/ 168 w 189"/>
                    <a:gd name="T45" fmla="*/ 368 h 368"/>
                    <a:gd name="T46" fmla="*/ 148 w 189"/>
                    <a:gd name="T47" fmla="*/ 360 h 368"/>
                    <a:gd name="T48" fmla="*/ 158 w 189"/>
                    <a:gd name="T49" fmla="*/ 351 h 368"/>
                    <a:gd name="T50" fmla="*/ 160 w 189"/>
                    <a:gd name="T51" fmla="*/ 341 h 368"/>
                    <a:gd name="T52" fmla="*/ 164 w 189"/>
                    <a:gd name="T53" fmla="*/ 335 h 368"/>
                    <a:gd name="T54" fmla="*/ 145 w 189"/>
                    <a:gd name="T55" fmla="*/ 317 h 368"/>
                    <a:gd name="T56" fmla="*/ 123 w 189"/>
                    <a:gd name="T57" fmla="*/ 295 h 368"/>
                    <a:gd name="T58" fmla="*/ 106 w 189"/>
                    <a:gd name="T59" fmla="*/ 289 h 368"/>
                    <a:gd name="T60" fmla="*/ 80 w 189"/>
                    <a:gd name="T61" fmla="*/ 275 h 368"/>
                    <a:gd name="T62" fmla="*/ 61 w 189"/>
                    <a:gd name="T63" fmla="*/ 300 h 368"/>
                    <a:gd name="T64" fmla="*/ 43 w 189"/>
                    <a:gd name="T65" fmla="*/ 340 h 368"/>
                    <a:gd name="T66" fmla="*/ 34 w 189"/>
                    <a:gd name="T67" fmla="*/ 355 h 368"/>
                    <a:gd name="T68" fmla="*/ 15 w 189"/>
                    <a:gd name="T69" fmla="*/ 341 h 368"/>
                    <a:gd name="T70" fmla="*/ 0 w 189"/>
                    <a:gd name="T71" fmla="*/ 324 h 368"/>
                    <a:gd name="T72" fmla="*/ 7 w 189"/>
                    <a:gd name="T73" fmla="*/ 321 h 368"/>
                    <a:gd name="T74" fmla="*/ 17 w 189"/>
                    <a:gd name="T75" fmla="*/ 320 h 368"/>
                    <a:gd name="T76" fmla="*/ 26 w 189"/>
                    <a:gd name="T77" fmla="*/ 320 h 368"/>
                    <a:gd name="T78" fmla="*/ 41 w 189"/>
                    <a:gd name="T79" fmla="*/ 297 h 368"/>
                    <a:gd name="T80" fmla="*/ 45 w 189"/>
                    <a:gd name="T81" fmla="*/ 250 h 368"/>
                    <a:gd name="T82" fmla="*/ 64 w 189"/>
                    <a:gd name="T83" fmla="*/ 213 h 368"/>
                    <a:gd name="T84" fmla="*/ 85 w 189"/>
                    <a:gd name="T85" fmla="*/ 172 h 368"/>
                    <a:gd name="T86" fmla="*/ 88 w 189"/>
                    <a:gd name="T87" fmla="*/ 164 h 368"/>
                    <a:gd name="T88" fmla="*/ 85 w 189"/>
                    <a:gd name="T89" fmla="*/ 155 h 368"/>
                    <a:gd name="T90" fmla="*/ 86 w 189"/>
                    <a:gd name="T91" fmla="*/ 100 h 368"/>
                    <a:gd name="T92" fmla="*/ 79 w 189"/>
                    <a:gd name="T93" fmla="*/ 93 h 368"/>
                    <a:gd name="T94" fmla="*/ 71 w 189"/>
                    <a:gd name="T95" fmla="*/ 83 h 368"/>
                    <a:gd name="T96" fmla="*/ 68 w 189"/>
                    <a:gd name="T97" fmla="*/ 77 h 368"/>
                    <a:gd name="T98" fmla="*/ 65 w 189"/>
                    <a:gd name="T99" fmla="*/ 70 h 368"/>
                    <a:gd name="T100" fmla="*/ 64 w 189"/>
                    <a:gd name="T101" fmla="*/ 60 h 368"/>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189"/>
                    <a:gd name="T154" fmla="*/ 0 h 368"/>
                    <a:gd name="T155" fmla="*/ 189 w 189"/>
                    <a:gd name="T156" fmla="*/ 368 h 368"/>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189" h="368">
                      <a:moveTo>
                        <a:pt x="64" y="49"/>
                      </a:moveTo>
                      <a:lnTo>
                        <a:pt x="61" y="49"/>
                      </a:lnTo>
                      <a:lnTo>
                        <a:pt x="60" y="49"/>
                      </a:lnTo>
                      <a:lnTo>
                        <a:pt x="59" y="51"/>
                      </a:lnTo>
                      <a:lnTo>
                        <a:pt x="58" y="54"/>
                      </a:lnTo>
                      <a:lnTo>
                        <a:pt x="55" y="48"/>
                      </a:lnTo>
                      <a:lnTo>
                        <a:pt x="56" y="40"/>
                      </a:lnTo>
                      <a:lnTo>
                        <a:pt x="60" y="34"/>
                      </a:lnTo>
                      <a:lnTo>
                        <a:pt x="67" y="32"/>
                      </a:lnTo>
                      <a:lnTo>
                        <a:pt x="68" y="23"/>
                      </a:lnTo>
                      <a:lnTo>
                        <a:pt x="73" y="17"/>
                      </a:lnTo>
                      <a:lnTo>
                        <a:pt x="78" y="12"/>
                      </a:lnTo>
                      <a:lnTo>
                        <a:pt x="85" y="12"/>
                      </a:lnTo>
                      <a:lnTo>
                        <a:pt x="93" y="14"/>
                      </a:lnTo>
                      <a:lnTo>
                        <a:pt x="100" y="12"/>
                      </a:lnTo>
                      <a:lnTo>
                        <a:pt x="106" y="9"/>
                      </a:lnTo>
                      <a:lnTo>
                        <a:pt x="107" y="0"/>
                      </a:lnTo>
                      <a:lnTo>
                        <a:pt x="111" y="3"/>
                      </a:lnTo>
                      <a:lnTo>
                        <a:pt x="113" y="11"/>
                      </a:lnTo>
                      <a:lnTo>
                        <a:pt x="113" y="19"/>
                      </a:lnTo>
                      <a:lnTo>
                        <a:pt x="107" y="25"/>
                      </a:lnTo>
                      <a:lnTo>
                        <a:pt x="112" y="26"/>
                      </a:lnTo>
                      <a:lnTo>
                        <a:pt x="118" y="26"/>
                      </a:lnTo>
                      <a:lnTo>
                        <a:pt x="122" y="22"/>
                      </a:lnTo>
                      <a:lnTo>
                        <a:pt x="122" y="12"/>
                      </a:lnTo>
                      <a:lnTo>
                        <a:pt x="128" y="17"/>
                      </a:lnTo>
                      <a:lnTo>
                        <a:pt x="134" y="26"/>
                      </a:lnTo>
                      <a:lnTo>
                        <a:pt x="136" y="36"/>
                      </a:lnTo>
                      <a:lnTo>
                        <a:pt x="135" y="45"/>
                      </a:lnTo>
                      <a:lnTo>
                        <a:pt x="131" y="49"/>
                      </a:lnTo>
                      <a:lnTo>
                        <a:pt x="128" y="53"/>
                      </a:lnTo>
                      <a:lnTo>
                        <a:pt x="124" y="54"/>
                      </a:lnTo>
                      <a:lnTo>
                        <a:pt x="122" y="54"/>
                      </a:lnTo>
                      <a:lnTo>
                        <a:pt x="126" y="57"/>
                      </a:lnTo>
                      <a:lnTo>
                        <a:pt x="132" y="59"/>
                      </a:lnTo>
                      <a:lnTo>
                        <a:pt x="137" y="57"/>
                      </a:lnTo>
                      <a:lnTo>
                        <a:pt x="141" y="54"/>
                      </a:lnTo>
                      <a:lnTo>
                        <a:pt x="143" y="60"/>
                      </a:lnTo>
                      <a:lnTo>
                        <a:pt x="144" y="68"/>
                      </a:lnTo>
                      <a:lnTo>
                        <a:pt x="144" y="76"/>
                      </a:lnTo>
                      <a:lnTo>
                        <a:pt x="143" y="80"/>
                      </a:lnTo>
                      <a:lnTo>
                        <a:pt x="138" y="83"/>
                      </a:lnTo>
                      <a:lnTo>
                        <a:pt x="134" y="83"/>
                      </a:lnTo>
                      <a:lnTo>
                        <a:pt x="128" y="83"/>
                      </a:lnTo>
                      <a:lnTo>
                        <a:pt x="123" y="82"/>
                      </a:lnTo>
                      <a:lnTo>
                        <a:pt x="125" y="83"/>
                      </a:lnTo>
                      <a:lnTo>
                        <a:pt x="129" y="85"/>
                      </a:lnTo>
                      <a:lnTo>
                        <a:pt x="131" y="87"/>
                      </a:lnTo>
                      <a:lnTo>
                        <a:pt x="134" y="88"/>
                      </a:lnTo>
                      <a:lnTo>
                        <a:pt x="130" y="90"/>
                      </a:lnTo>
                      <a:lnTo>
                        <a:pt x="125" y="91"/>
                      </a:lnTo>
                      <a:lnTo>
                        <a:pt x="118" y="91"/>
                      </a:lnTo>
                      <a:lnTo>
                        <a:pt x="113" y="88"/>
                      </a:lnTo>
                      <a:lnTo>
                        <a:pt x="110" y="83"/>
                      </a:lnTo>
                      <a:lnTo>
                        <a:pt x="109" y="82"/>
                      </a:lnTo>
                      <a:lnTo>
                        <a:pt x="107" y="82"/>
                      </a:lnTo>
                      <a:lnTo>
                        <a:pt x="106" y="82"/>
                      </a:lnTo>
                      <a:lnTo>
                        <a:pt x="105" y="85"/>
                      </a:lnTo>
                      <a:lnTo>
                        <a:pt x="104" y="87"/>
                      </a:lnTo>
                      <a:lnTo>
                        <a:pt x="104" y="88"/>
                      </a:lnTo>
                      <a:lnTo>
                        <a:pt x="104" y="90"/>
                      </a:lnTo>
                      <a:lnTo>
                        <a:pt x="106" y="90"/>
                      </a:lnTo>
                      <a:lnTo>
                        <a:pt x="109" y="90"/>
                      </a:lnTo>
                      <a:lnTo>
                        <a:pt x="110" y="90"/>
                      </a:lnTo>
                      <a:lnTo>
                        <a:pt x="112" y="93"/>
                      </a:lnTo>
                      <a:lnTo>
                        <a:pt x="116" y="94"/>
                      </a:lnTo>
                      <a:lnTo>
                        <a:pt x="119" y="100"/>
                      </a:lnTo>
                      <a:lnTo>
                        <a:pt x="122" y="111"/>
                      </a:lnTo>
                      <a:lnTo>
                        <a:pt x="123" y="125"/>
                      </a:lnTo>
                      <a:lnTo>
                        <a:pt x="123" y="138"/>
                      </a:lnTo>
                      <a:lnTo>
                        <a:pt x="123" y="144"/>
                      </a:lnTo>
                      <a:lnTo>
                        <a:pt x="124" y="145"/>
                      </a:lnTo>
                      <a:lnTo>
                        <a:pt x="125" y="148"/>
                      </a:lnTo>
                      <a:lnTo>
                        <a:pt x="125" y="151"/>
                      </a:lnTo>
                      <a:lnTo>
                        <a:pt x="126" y="155"/>
                      </a:lnTo>
                      <a:lnTo>
                        <a:pt x="125" y="156"/>
                      </a:lnTo>
                      <a:lnTo>
                        <a:pt x="122" y="158"/>
                      </a:lnTo>
                      <a:lnTo>
                        <a:pt x="123" y="165"/>
                      </a:lnTo>
                      <a:lnTo>
                        <a:pt x="126" y="173"/>
                      </a:lnTo>
                      <a:lnTo>
                        <a:pt x="129" y="178"/>
                      </a:lnTo>
                      <a:lnTo>
                        <a:pt x="134" y="181"/>
                      </a:lnTo>
                      <a:lnTo>
                        <a:pt x="138" y="187"/>
                      </a:lnTo>
                      <a:lnTo>
                        <a:pt x="148" y="196"/>
                      </a:lnTo>
                      <a:lnTo>
                        <a:pt x="157" y="209"/>
                      </a:lnTo>
                      <a:lnTo>
                        <a:pt x="166" y="221"/>
                      </a:lnTo>
                      <a:lnTo>
                        <a:pt x="171" y="232"/>
                      </a:lnTo>
                      <a:lnTo>
                        <a:pt x="175" y="241"/>
                      </a:lnTo>
                      <a:lnTo>
                        <a:pt x="177" y="249"/>
                      </a:lnTo>
                      <a:lnTo>
                        <a:pt x="180" y="255"/>
                      </a:lnTo>
                      <a:lnTo>
                        <a:pt x="175" y="255"/>
                      </a:lnTo>
                      <a:lnTo>
                        <a:pt x="169" y="257"/>
                      </a:lnTo>
                      <a:lnTo>
                        <a:pt x="163" y="258"/>
                      </a:lnTo>
                      <a:lnTo>
                        <a:pt x="160" y="261"/>
                      </a:lnTo>
                      <a:lnTo>
                        <a:pt x="156" y="264"/>
                      </a:lnTo>
                      <a:lnTo>
                        <a:pt x="152" y="269"/>
                      </a:lnTo>
                      <a:lnTo>
                        <a:pt x="148" y="274"/>
                      </a:lnTo>
                      <a:lnTo>
                        <a:pt x="144" y="277"/>
                      </a:lnTo>
                      <a:lnTo>
                        <a:pt x="149" y="284"/>
                      </a:lnTo>
                      <a:lnTo>
                        <a:pt x="156" y="294"/>
                      </a:lnTo>
                      <a:lnTo>
                        <a:pt x="161" y="303"/>
                      </a:lnTo>
                      <a:lnTo>
                        <a:pt x="164" y="311"/>
                      </a:lnTo>
                      <a:lnTo>
                        <a:pt x="168" y="315"/>
                      </a:lnTo>
                      <a:lnTo>
                        <a:pt x="171" y="320"/>
                      </a:lnTo>
                      <a:lnTo>
                        <a:pt x="174" y="323"/>
                      </a:lnTo>
                      <a:lnTo>
                        <a:pt x="177" y="324"/>
                      </a:lnTo>
                      <a:lnTo>
                        <a:pt x="182" y="328"/>
                      </a:lnTo>
                      <a:lnTo>
                        <a:pt x="186" y="332"/>
                      </a:lnTo>
                      <a:lnTo>
                        <a:pt x="188" y="337"/>
                      </a:lnTo>
                      <a:lnTo>
                        <a:pt x="189" y="340"/>
                      </a:lnTo>
                      <a:lnTo>
                        <a:pt x="189" y="343"/>
                      </a:lnTo>
                      <a:lnTo>
                        <a:pt x="187" y="349"/>
                      </a:lnTo>
                      <a:lnTo>
                        <a:pt x="182" y="357"/>
                      </a:lnTo>
                      <a:lnTo>
                        <a:pt x="175" y="363"/>
                      </a:lnTo>
                      <a:lnTo>
                        <a:pt x="168" y="368"/>
                      </a:lnTo>
                      <a:lnTo>
                        <a:pt x="160" y="368"/>
                      </a:lnTo>
                      <a:lnTo>
                        <a:pt x="154" y="366"/>
                      </a:lnTo>
                      <a:lnTo>
                        <a:pt x="149" y="365"/>
                      </a:lnTo>
                      <a:lnTo>
                        <a:pt x="147" y="363"/>
                      </a:lnTo>
                      <a:lnTo>
                        <a:pt x="148" y="360"/>
                      </a:lnTo>
                      <a:lnTo>
                        <a:pt x="150" y="357"/>
                      </a:lnTo>
                      <a:lnTo>
                        <a:pt x="152" y="355"/>
                      </a:lnTo>
                      <a:lnTo>
                        <a:pt x="155" y="355"/>
                      </a:lnTo>
                      <a:lnTo>
                        <a:pt x="157" y="354"/>
                      </a:lnTo>
                      <a:lnTo>
                        <a:pt x="158" y="351"/>
                      </a:lnTo>
                      <a:lnTo>
                        <a:pt x="160" y="348"/>
                      </a:lnTo>
                      <a:lnTo>
                        <a:pt x="156" y="348"/>
                      </a:lnTo>
                      <a:lnTo>
                        <a:pt x="156" y="346"/>
                      </a:lnTo>
                      <a:lnTo>
                        <a:pt x="158" y="343"/>
                      </a:lnTo>
                      <a:lnTo>
                        <a:pt x="160" y="341"/>
                      </a:lnTo>
                      <a:lnTo>
                        <a:pt x="160" y="340"/>
                      </a:lnTo>
                      <a:lnTo>
                        <a:pt x="162" y="343"/>
                      </a:lnTo>
                      <a:lnTo>
                        <a:pt x="163" y="340"/>
                      </a:lnTo>
                      <a:lnTo>
                        <a:pt x="164" y="337"/>
                      </a:lnTo>
                      <a:lnTo>
                        <a:pt x="164" y="335"/>
                      </a:lnTo>
                      <a:lnTo>
                        <a:pt x="162" y="332"/>
                      </a:lnTo>
                      <a:lnTo>
                        <a:pt x="160" y="331"/>
                      </a:lnTo>
                      <a:lnTo>
                        <a:pt x="156" y="328"/>
                      </a:lnTo>
                      <a:lnTo>
                        <a:pt x="151" y="323"/>
                      </a:lnTo>
                      <a:lnTo>
                        <a:pt x="145" y="317"/>
                      </a:lnTo>
                      <a:lnTo>
                        <a:pt x="139" y="311"/>
                      </a:lnTo>
                      <a:lnTo>
                        <a:pt x="135" y="304"/>
                      </a:lnTo>
                      <a:lnTo>
                        <a:pt x="129" y="300"/>
                      </a:lnTo>
                      <a:lnTo>
                        <a:pt x="125" y="297"/>
                      </a:lnTo>
                      <a:lnTo>
                        <a:pt x="123" y="295"/>
                      </a:lnTo>
                      <a:lnTo>
                        <a:pt x="122" y="292"/>
                      </a:lnTo>
                      <a:lnTo>
                        <a:pt x="122" y="290"/>
                      </a:lnTo>
                      <a:lnTo>
                        <a:pt x="122" y="289"/>
                      </a:lnTo>
                      <a:lnTo>
                        <a:pt x="115" y="290"/>
                      </a:lnTo>
                      <a:lnTo>
                        <a:pt x="106" y="289"/>
                      </a:lnTo>
                      <a:lnTo>
                        <a:pt x="100" y="287"/>
                      </a:lnTo>
                      <a:lnTo>
                        <a:pt x="94" y="284"/>
                      </a:lnTo>
                      <a:lnTo>
                        <a:pt x="90" y="281"/>
                      </a:lnTo>
                      <a:lnTo>
                        <a:pt x="85" y="277"/>
                      </a:lnTo>
                      <a:lnTo>
                        <a:pt x="80" y="275"/>
                      </a:lnTo>
                      <a:lnTo>
                        <a:pt x="75" y="277"/>
                      </a:lnTo>
                      <a:lnTo>
                        <a:pt x="74" y="281"/>
                      </a:lnTo>
                      <a:lnTo>
                        <a:pt x="72" y="287"/>
                      </a:lnTo>
                      <a:lnTo>
                        <a:pt x="67" y="294"/>
                      </a:lnTo>
                      <a:lnTo>
                        <a:pt x="61" y="300"/>
                      </a:lnTo>
                      <a:lnTo>
                        <a:pt x="56" y="306"/>
                      </a:lnTo>
                      <a:lnTo>
                        <a:pt x="51" y="314"/>
                      </a:lnTo>
                      <a:lnTo>
                        <a:pt x="46" y="323"/>
                      </a:lnTo>
                      <a:lnTo>
                        <a:pt x="43" y="332"/>
                      </a:lnTo>
                      <a:lnTo>
                        <a:pt x="43" y="340"/>
                      </a:lnTo>
                      <a:lnTo>
                        <a:pt x="42" y="348"/>
                      </a:lnTo>
                      <a:lnTo>
                        <a:pt x="41" y="352"/>
                      </a:lnTo>
                      <a:lnTo>
                        <a:pt x="38" y="355"/>
                      </a:lnTo>
                      <a:lnTo>
                        <a:pt x="36" y="355"/>
                      </a:lnTo>
                      <a:lnTo>
                        <a:pt x="34" y="355"/>
                      </a:lnTo>
                      <a:lnTo>
                        <a:pt x="32" y="354"/>
                      </a:lnTo>
                      <a:lnTo>
                        <a:pt x="27" y="351"/>
                      </a:lnTo>
                      <a:lnTo>
                        <a:pt x="23" y="346"/>
                      </a:lnTo>
                      <a:lnTo>
                        <a:pt x="20" y="343"/>
                      </a:lnTo>
                      <a:lnTo>
                        <a:pt x="15" y="341"/>
                      </a:lnTo>
                      <a:lnTo>
                        <a:pt x="11" y="340"/>
                      </a:lnTo>
                      <a:lnTo>
                        <a:pt x="8" y="337"/>
                      </a:lnTo>
                      <a:lnTo>
                        <a:pt x="4" y="334"/>
                      </a:lnTo>
                      <a:lnTo>
                        <a:pt x="1" y="329"/>
                      </a:lnTo>
                      <a:lnTo>
                        <a:pt x="0" y="324"/>
                      </a:lnTo>
                      <a:lnTo>
                        <a:pt x="0" y="321"/>
                      </a:lnTo>
                      <a:lnTo>
                        <a:pt x="1" y="320"/>
                      </a:lnTo>
                      <a:lnTo>
                        <a:pt x="3" y="320"/>
                      </a:lnTo>
                      <a:lnTo>
                        <a:pt x="6" y="320"/>
                      </a:lnTo>
                      <a:lnTo>
                        <a:pt x="7" y="321"/>
                      </a:lnTo>
                      <a:lnTo>
                        <a:pt x="10" y="323"/>
                      </a:lnTo>
                      <a:lnTo>
                        <a:pt x="14" y="323"/>
                      </a:lnTo>
                      <a:lnTo>
                        <a:pt x="19" y="323"/>
                      </a:lnTo>
                      <a:lnTo>
                        <a:pt x="16" y="320"/>
                      </a:lnTo>
                      <a:lnTo>
                        <a:pt x="17" y="320"/>
                      </a:lnTo>
                      <a:lnTo>
                        <a:pt x="19" y="318"/>
                      </a:lnTo>
                      <a:lnTo>
                        <a:pt x="22" y="317"/>
                      </a:lnTo>
                      <a:lnTo>
                        <a:pt x="24" y="317"/>
                      </a:lnTo>
                      <a:lnTo>
                        <a:pt x="24" y="320"/>
                      </a:lnTo>
                      <a:lnTo>
                        <a:pt x="26" y="320"/>
                      </a:lnTo>
                      <a:lnTo>
                        <a:pt x="28" y="320"/>
                      </a:lnTo>
                      <a:lnTo>
                        <a:pt x="29" y="320"/>
                      </a:lnTo>
                      <a:lnTo>
                        <a:pt x="30" y="320"/>
                      </a:lnTo>
                      <a:lnTo>
                        <a:pt x="34" y="312"/>
                      </a:lnTo>
                      <a:lnTo>
                        <a:pt x="41" y="297"/>
                      </a:lnTo>
                      <a:lnTo>
                        <a:pt x="48" y="280"/>
                      </a:lnTo>
                      <a:lnTo>
                        <a:pt x="52" y="267"/>
                      </a:lnTo>
                      <a:lnTo>
                        <a:pt x="49" y="263"/>
                      </a:lnTo>
                      <a:lnTo>
                        <a:pt x="47" y="257"/>
                      </a:lnTo>
                      <a:lnTo>
                        <a:pt x="45" y="250"/>
                      </a:lnTo>
                      <a:lnTo>
                        <a:pt x="43" y="247"/>
                      </a:lnTo>
                      <a:lnTo>
                        <a:pt x="47" y="241"/>
                      </a:lnTo>
                      <a:lnTo>
                        <a:pt x="52" y="235"/>
                      </a:lnTo>
                      <a:lnTo>
                        <a:pt x="58" y="226"/>
                      </a:lnTo>
                      <a:lnTo>
                        <a:pt x="64" y="213"/>
                      </a:lnTo>
                      <a:lnTo>
                        <a:pt x="68" y="201"/>
                      </a:lnTo>
                      <a:lnTo>
                        <a:pt x="73" y="189"/>
                      </a:lnTo>
                      <a:lnTo>
                        <a:pt x="77" y="179"/>
                      </a:lnTo>
                      <a:lnTo>
                        <a:pt x="80" y="173"/>
                      </a:lnTo>
                      <a:lnTo>
                        <a:pt x="85" y="172"/>
                      </a:lnTo>
                      <a:lnTo>
                        <a:pt x="88" y="170"/>
                      </a:lnTo>
                      <a:lnTo>
                        <a:pt x="91" y="167"/>
                      </a:lnTo>
                      <a:lnTo>
                        <a:pt x="91" y="164"/>
                      </a:lnTo>
                      <a:lnTo>
                        <a:pt x="90" y="164"/>
                      </a:lnTo>
                      <a:lnTo>
                        <a:pt x="88" y="164"/>
                      </a:lnTo>
                      <a:lnTo>
                        <a:pt x="86" y="164"/>
                      </a:lnTo>
                      <a:lnTo>
                        <a:pt x="85" y="164"/>
                      </a:lnTo>
                      <a:lnTo>
                        <a:pt x="86" y="159"/>
                      </a:lnTo>
                      <a:lnTo>
                        <a:pt x="86" y="158"/>
                      </a:lnTo>
                      <a:lnTo>
                        <a:pt x="85" y="155"/>
                      </a:lnTo>
                      <a:lnTo>
                        <a:pt x="83" y="151"/>
                      </a:lnTo>
                      <a:lnTo>
                        <a:pt x="80" y="144"/>
                      </a:lnTo>
                      <a:lnTo>
                        <a:pt x="79" y="130"/>
                      </a:lnTo>
                      <a:lnTo>
                        <a:pt x="80" y="114"/>
                      </a:lnTo>
                      <a:lnTo>
                        <a:pt x="86" y="100"/>
                      </a:lnTo>
                      <a:lnTo>
                        <a:pt x="86" y="97"/>
                      </a:lnTo>
                      <a:lnTo>
                        <a:pt x="86" y="96"/>
                      </a:lnTo>
                      <a:lnTo>
                        <a:pt x="85" y="93"/>
                      </a:lnTo>
                      <a:lnTo>
                        <a:pt x="83" y="93"/>
                      </a:lnTo>
                      <a:lnTo>
                        <a:pt x="79" y="93"/>
                      </a:lnTo>
                      <a:lnTo>
                        <a:pt x="75" y="93"/>
                      </a:lnTo>
                      <a:lnTo>
                        <a:pt x="72" y="91"/>
                      </a:lnTo>
                      <a:lnTo>
                        <a:pt x="71" y="88"/>
                      </a:lnTo>
                      <a:lnTo>
                        <a:pt x="71" y="87"/>
                      </a:lnTo>
                      <a:lnTo>
                        <a:pt x="71" y="83"/>
                      </a:lnTo>
                      <a:lnTo>
                        <a:pt x="70" y="82"/>
                      </a:lnTo>
                      <a:lnTo>
                        <a:pt x="70" y="80"/>
                      </a:lnTo>
                      <a:lnTo>
                        <a:pt x="70" y="79"/>
                      </a:lnTo>
                      <a:lnTo>
                        <a:pt x="68" y="77"/>
                      </a:lnTo>
                      <a:lnTo>
                        <a:pt x="67" y="76"/>
                      </a:lnTo>
                      <a:lnTo>
                        <a:pt x="65" y="76"/>
                      </a:lnTo>
                      <a:lnTo>
                        <a:pt x="65" y="74"/>
                      </a:lnTo>
                      <a:lnTo>
                        <a:pt x="64" y="71"/>
                      </a:lnTo>
                      <a:lnTo>
                        <a:pt x="65" y="70"/>
                      </a:lnTo>
                      <a:lnTo>
                        <a:pt x="66" y="68"/>
                      </a:lnTo>
                      <a:lnTo>
                        <a:pt x="67" y="66"/>
                      </a:lnTo>
                      <a:lnTo>
                        <a:pt x="66" y="65"/>
                      </a:lnTo>
                      <a:lnTo>
                        <a:pt x="65" y="62"/>
                      </a:lnTo>
                      <a:lnTo>
                        <a:pt x="64" y="60"/>
                      </a:lnTo>
                      <a:lnTo>
                        <a:pt x="64" y="57"/>
                      </a:lnTo>
                      <a:lnTo>
                        <a:pt x="64" y="54"/>
                      </a:lnTo>
                      <a:lnTo>
                        <a:pt x="64" y="49"/>
                      </a:lnTo>
                      <a:close/>
                    </a:path>
                  </a:pathLst>
                </a:custGeom>
                <a:solidFill>
                  <a:srgbClr val="0C0000"/>
                </a:solidFill>
                <a:ln w="9525">
                  <a:noFill/>
                  <a:round/>
                  <a:headEnd/>
                  <a:tailEnd/>
                </a:ln>
              </p:spPr>
              <p:txBody>
                <a:bodyPr/>
                <a:lstStyle/>
                <a:p>
                  <a:endParaRPr lang="en-CA"/>
                </a:p>
              </p:txBody>
            </p:sp>
            <p:sp>
              <p:nvSpPr>
                <p:cNvPr id="13373" name="Freeform 66"/>
                <p:cNvSpPr>
                  <a:spLocks/>
                </p:cNvSpPr>
                <p:nvPr/>
              </p:nvSpPr>
              <p:spPr bwMode="auto">
                <a:xfrm>
                  <a:off x="4772" y="3409"/>
                  <a:ext cx="106" cy="88"/>
                </a:xfrm>
                <a:custGeom>
                  <a:avLst/>
                  <a:gdLst>
                    <a:gd name="T0" fmla="*/ 75 w 106"/>
                    <a:gd name="T1" fmla="*/ 55 h 88"/>
                    <a:gd name="T2" fmla="*/ 74 w 106"/>
                    <a:gd name="T3" fmla="*/ 62 h 88"/>
                    <a:gd name="T4" fmla="*/ 70 w 106"/>
                    <a:gd name="T5" fmla="*/ 65 h 88"/>
                    <a:gd name="T6" fmla="*/ 63 w 106"/>
                    <a:gd name="T7" fmla="*/ 62 h 88"/>
                    <a:gd name="T8" fmla="*/ 53 w 106"/>
                    <a:gd name="T9" fmla="*/ 62 h 88"/>
                    <a:gd name="T10" fmla="*/ 37 w 106"/>
                    <a:gd name="T11" fmla="*/ 57 h 88"/>
                    <a:gd name="T12" fmla="*/ 34 w 106"/>
                    <a:gd name="T13" fmla="*/ 45 h 88"/>
                    <a:gd name="T14" fmla="*/ 30 w 106"/>
                    <a:gd name="T15" fmla="*/ 38 h 88"/>
                    <a:gd name="T16" fmla="*/ 27 w 106"/>
                    <a:gd name="T17" fmla="*/ 31 h 88"/>
                    <a:gd name="T18" fmla="*/ 23 w 106"/>
                    <a:gd name="T19" fmla="*/ 34 h 88"/>
                    <a:gd name="T20" fmla="*/ 25 w 106"/>
                    <a:gd name="T21" fmla="*/ 40 h 88"/>
                    <a:gd name="T22" fmla="*/ 25 w 106"/>
                    <a:gd name="T23" fmla="*/ 45 h 88"/>
                    <a:gd name="T24" fmla="*/ 19 w 106"/>
                    <a:gd name="T25" fmla="*/ 42 h 88"/>
                    <a:gd name="T26" fmla="*/ 10 w 106"/>
                    <a:gd name="T27" fmla="*/ 34 h 88"/>
                    <a:gd name="T28" fmla="*/ 6 w 106"/>
                    <a:gd name="T29" fmla="*/ 37 h 88"/>
                    <a:gd name="T30" fmla="*/ 11 w 106"/>
                    <a:gd name="T31" fmla="*/ 43 h 88"/>
                    <a:gd name="T32" fmla="*/ 15 w 106"/>
                    <a:gd name="T33" fmla="*/ 46 h 88"/>
                    <a:gd name="T34" fmla="*/ 11 w 106"/>
                    <a:gd name="T35" fmla="*/ 48 h 88"/>
                    <a:gd name="T36" fmla="*/ 4 w 106"/>
                    <a:gd name="T37" fmla="*/ 48 h 88"/>
                    <a:gd name="T38" fmla="*/ 0 w 106"/>
                    <a:gd name="T39" fmla="*/ 49 h 88"/>
                    <a:gd name="T40" fmla="*/ 5 w 106"/>
                    <a:gd name="T41" fmla="*/ 54 h 88"/>
                    <a:gd name="T42" fmla="*/ 13 w 106"/>
                    <a:gd name="T43" fmla="*/ 55 h 88"/>
                    <a:gd name="T44" fmla="*/ 12 w 106"/>
                    <a:gd name="T45" fmla="*/ 57 h 88"/>
                    <a:gd name="T46" fmla="*/ 8 w 106"/>
                    <a:gd name="T47" fmla="*/ 60 h 88"/>
                    <a:gd name="T48" fmla="*/ 3 w 106"/>
                    <a:gd name="T49" fmla="*/ 63 h 88"/>
                    <a:gd name="T50" fmla="*/ 5 w 106"/>
                    <a:gd name="T51" fmla="*/ 68 h 88"/>
                    <a:gd name="T52" fmla="*/ 12 w 106"/>
                    <a:gd name="T53" fmla="*/ 65 h 88"/>
                    <a:gd name="T54" fmla="*/ 16 w 106"/>
                    <a:gd name="T55" fmla="*/ 65 h 88"/>
                    <a:gd name="T56" fmla="*/ 12 w 106"/>
                    <a:gd name="T57" fmla="*/ 68 h 88"/>
                    <a:gd name="T58" fmla="*/ 10 w 106"/>
                    <a:gd name="T59" fmla="*/ 76 h 88"/>
                    <a:gd name="T60" fmla="*/ 10 w 106"/>
                    <a:gd name="T61" fmla="*/ 79 h 88"/>
                    <a:gd name="T62" fmla="*/ 15 w 106"/>
                    <a:gd name="T63" fmla="*/ 74 h 88"/>
                    <a:gd name="T64" fmla="*/ 19 w 106"/>
                    <a:gd name="T65" fmla="*/ 69 h 88"/>
                    <a:gd name="T66" fmla="*/ 32 w 106"/>
                    <a:gd name="T67" fmla="*/ 69 h 88"/>
                    <a:gd name="T68" fmla="*/ 44 w 106"/>
                    <a:gd name="T69" fmla="*/ 76 h 88"/>
                    <a:gd name="T70" fmla="*/ 51 w 106"/>
                    <a:gd name="T71" fmla="*/ 82 h 88"/>
                    <a:gd name="T72" fmla="*/ 64 w 106"/>
                    <a:gd name="T73" fmla="*/ 88 h 88"/>
                    <a:gd name="T74" fmla="*/ 83 w 106"/>
                    <a:gd name="T75" fmla="*/ 85 h 88"/>
                    <a:gd name="T76" fmla="*/ 93 w 106"/>
                    <a:gd name="T77" fmla="*/ 68 h 88"/>
                    <a:gd name="T78" fmla="*/ 96 w 106"/>
                    <a:gd name="T79" fmla="*/ 52 h 88"/>
                    <a:gd name="T80" fmla="*/ 102 w 106"/>
                    <a:gd name="T81" fmla="*/ 37 h 88"/>
                    <a:gd name="T82" fmla="*/ 102 w 106"/>
                    <a:gd name="T83" fmla="*/ 8 h 88"/>
                    <a:gd name="T84" fmla="*/ 79 w 106"/>
                    <a:gd name="T85" fmla="*/ 6 h 88"/>
                    <a:gd name="T86" fmla="*/ 75 w 106"/>
                    <a:gd name="T87" fmla="*/ 26 h 88"/>
                    <a:gd name="T88" fmla="*/ 72 w 106"/>
                    <a:gd name="T89" fmla="*/ 49 h 88"/>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106"/>
                    <a:gd name="T136" fmla="*/ 0 h 88"/>
                    <a:gd name="T137" fmla="*/ 106 w 106"/>
                    <a:gd name="T138" fmla="*/ 88 h 88"/>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106" h="88">
                      <a:moveTo>
                        <a:pt x="72" y="49"/>
                      </a:moveTo>
                      <a:lnTo>
                        <a:pt x="75" y="52"/>
                      </a:lnTo>
                      <a:lnTo>
                        <a:pt x="75" y="55"/>
                      </a:lnTo>
                      <a:lnTo>
                        <a:pt x="75" y="57"/>
                      </a:lnTo>
                      <a:lnTo>
                        <a:pt x="74" y="60"/>
                      </a:lnTo>
                      <a:lnTo>
                        <a:pt x="74" y="62"/>
                      </a:lnTo>
                      <a:lnTo>
                        <a:pt x="74" y="63"/>
                      </a:lnTo>
                      <a:lnTo>
                        <a:pt x="73" y="65"/>
                      </a:lnTo>
                      <a:lnTo>
                        <a:pt x="70" y="65"/>
                      </a:lnTo>
                      <a:lnTo>
                        <a:pt x="69" y="65"/>
                      </a:lnTo>
                      <a:lnTo>
                        <a:pt x="67" y="63"/>
                      </a:lnTo>
                      <a:lnTo>
                        <a:pt x="63" y="62"/>
                      </a:lnTo>
                      <a:lnTo>
                        <a:pt x="59" y="62"/>
                      </a:lnTo>
                      <a:lnTo>
                        <a:pt x="56" y="62"/>
                      </a:lnTo>
                      <a:lnTo>
                        <a:pt x="53" y="62"/>
                      </a:lnTo>
                      <a:lnTo>
                        <a:pt x="47" y="60"/>
                      </a:lnTo>
                      <a:lnTo>
                        <a:pt x="41" y="59"/>
                      </a:lnTo>
                      <a:lnTo>
                        <a:pt x="37" y="57"/>
                      </a:lnTo>
                      <a:lnTo>
                        <a:pt x="36" y="52"/>
                      </a:lnTo>
                      <a:lnTo>
                        <a:pt x="35" y="49"/>
                      </a:lnTo>
                      <a:lnTo>
                        <a:pt x="34" y="45"/>
                      </a:lnTo>
                      <a:lnTo>
                        <a:pt x="32" y="42"/>
                      </a:lnTo>
                      <a:lnTo>
                        <a:pt x="31" y="40"/>
                      </a:lnTo>
                      <a:lnTo>
                        <a:pt x="30" y="38"/>
                      </a:lnTo>
                      <a:lnTo>
                        <a:pt x="28" y="35"/>
                      </a:lnTo>
                      <a:lnTo>
                        <a:pt x="27" y="32"/>
                      </a:lnTo>
                      <a:lnTo>
                        <a:pt x="27" y="31"/>
                      </a:lnTo>
                      <a:lnTo>
                        <a:pt x="25" y="31"/>
                      </a:lnTo>
                      <a:lnTo>
                        <a:pt x="24" y="32"/>
                      </a:lnTo>
                      <a:lnTo>
                        <a:pt x="23" y="34"/>
                      </a:lnTo>
                      <a:lnTo>
                        <a:pt x="23" y="35"/>
                      </a:lnTo>
                      <a:lnTo>
                        <a:pt x="24" y="37"/>
                      </a:lnTo>
                      <a:lnTo>
                        <a:pt x="25" y="40"/>
                      </a:lnTo>
                      <a:lnTo>
                        <a:pt x="25" y="42"/>
                      </a:lnTo>
                      <a:lnTo>
                        <a:pt x="25" y="43"/>
                      </a:lnTo>
                      <a:lnTo>
                        <a:pt x="25" y="45"/>
                      </a:lnTo>
                      <a:lnTo>
                        <a:pt x="24" y="45"/>
                      </a:lnTo>
                      <a:lnTo>
                        <a:pt x="23" y="45"/>
                      </a:lnTo>
                      <a:lnTo>
                        <a:pt x="19" y="42"/>
                      </a:lnTo>
                      <a:lnTo>
                        <a:pt x="16" y="38"/>
                      </a:lnTo>
                      <a:lnTo>
                        <a:pt x="12" y="37"/>
                      </a:lnTo>
                      <a:lnTo>
                        <a:pt x="10" y="34"/>
                      </a:lnTo>
                      <a:lnTo>
                        <a:pt x="8" y="34"/>
                      </a:lnTo>
                      <a:lnTo>
                        <a:pt x="6" y="35"/>
                      </a:lnTo>
                      <a:lnTo>
                        <a:pt x="6" y="37"/>
                      </a:lnTo>
                      <a:lnTo>
                        <a:pt x="8" y="40"/>
                      </a:lnTo>
                      <a:lnTo>
                        <a:pt x="10" y="42"/>
                      </a:lnTo>
                      <a:lnTo>
                        <a:pt x="11" y="43"/>
                      </a:lnTo>
                      <a:lnTo>
                        <a:pt x="13" y="45"/>
                      </a:lnTo>
                      <a:lnTo>
                        <a:pt x="15" y="46"/>
                      </a:lnTo>
                      <a:lnTo>
                        <a:pt x="15" y="48"/>
                      </a:lnTo>
                      <a:lnTo>
                        <a:pt x="13" y="48"/>
                      </a:lnTo>
                      <a:lnTo>
                        <a:pt x="11" y="48"/>
                      </a:lnTo>
                      <a:lnTo>
                        <a:pt x="10" y="48"/>
                      </a:lnTo>
                      <a:lnTo>
                        <a:pt x="6" y="48"/>
                      </a:lnTo>
                      <a:lnTo>
                        <a:pt x="4" y="48"/>
                      </a:lnTo>
                      <a:lnTo>
                        <a:pt x="2" y="48"/>
                      </a:lnTo>
                      <a:lnTo>
                        <a:pt x="0" y="48"/>
                      </a:lnTo>
                      <a:lnTo>
                        <a:pt x="0" y="49"/>
                      </a:lnTo>
                      <a:lnTo>
                        <a:pt x="0" y="52"/>
                      </a:lnTo>
                      <a:lnTo>
                        <a:pt x="2" y="52"/>
                      </a:lnTo>
                      <a:lnTo>
                        <a:pt x="5" y="54"/>
                      </a:lnTo>
                      <a:lnTo>
                        <a:pt x="8" y="55"/>
                      </a:lnTo>
                      <a:lnTo>
                        <a:pt x="11" y="55"/>
                      </a:lnTo>
                      <a:lnTo>
                        <a:pt x="13" y="55"/>
                      </a:lnTo>
                      <a:lnTo>
                        <a:pt x="15" y="55"/>
                      </a:lnTo>
                      <a:lnTo>
                        <a:pt x="12" y="57"/>
                      </a:lnTo>
                      <a:lnTo>
                        <a:pt x="11" y="57"/>
                      </a:lnTo>
                      <a:lnTo>
                        <a:pt x="10" y="59"/>
                      </a:lnTo>
                      <a:lnTo>
                        <a:pt x="8" y="60"/>
                      </a:lnTo>
                      <a:lnTo>
                        <a:pt x="5" y="62"/>
                      </a:lnTo>
                      <a:lnTo>
                        <a:pt x="4" y="62"/>
                      </a:lnTo>
                      <a:lnTo>
                        <a:pt x="3" y="63"/>
                      </a:lnTo>
                      <a:lnTo>
                        <a:pt x="3" y="65"/>
                      </a:lnTo>
                      <a:lnTo>
                        <a:pt x="4" y="66"/>
                      </a:lnTo>
                      <a:lnTo>
                        <a:pt x="5" y="68"/>
                      </a:lnTo>
                      <a:lnTo>
                        <a:pt x="8" y="66"/>
                      </a:lnTo>
                      <a:lnTo>
                        <a:pt x="10" y="65"/>
                      </a:lnTo>
                      <a:lnTo>
                        <a:pt x="12" y="65"/>
                      </a:lnTo>
                      <a:lnTo>
                        <a:pt x="13" y="65"/>
                      </a:lnTo>
                      <a:lnTo>
                        <a:pt x="15" y="65"/>
                      </a:lnTo>
                      <a:lnTo>
                        <a:pt x="16" y="65"/>
                      </a:lnTo>
                      <a:lnTo>
                        <a:pt x="15" y="66"/>
                      </a:lnTo>
                      <a:lnTo>
                        <a:pt x="13" y="68"/>
                      </a:lnTo>
                      <a:lnTo>
                        <a:pt x="12" y="68"/>
                      </a:lnTo>
                      <a:lnTo>
                        <a:pt x="11" y="71"/>
                      </a:lnTo>
                      <a:lnTo>
                        <a:pt x="11" y="72"/>
                      </a:lnTo>
                      <a:lnTo>
                        <a:pt x="10" y="76"/>
                      </a:lnTo>
                      <a:lnTo>
                        <a:pt x="9" y="76"/>
                      </a:lnTo>
                      <a:lnTo>
                        <a:pt x="9" y="77"/>
                      </a:lnTo>
                      <a:lnTo>
                        <a:pt x="10" y="79"/>
                      </a:lnTo>
                      <a:lnTo>
                        <a:pt x="11" y="77"/>
                      </a:lnTo>
                      <a:lnTo>
                        <a:pt x="12" y="76"/>
                      </a:lnTo>
                      <a:lnTo>
                        <a:pt x="15" y="74"/>
                      </a:lnTo>
                      <a:lnTo>
                        <a:pt x="16" y="71"/>
                      </a:lnTo>
                      <a:lnTo>
                        <a:pt x="17" y="69"/>
                      </a:lnTo>
                      <a:lnTo>
                        <a:pt x="19" y="69"/>
                      </a:lnTo>
                      <a:lnTo>
                        <a:pt x="24" y="71"/>
                      </a:lnTo>
                      <a:lnTo>
                        <a:pt x="29" y="71"/>
                      </a:lnTo>
                      <a:lnTo>
                        <a:pt x="32" y="69"/>
                      </a:lnTo>
                      <a:lnTo>
                        <a:pt x="35" y="71"/>
                      </a:lnTo>
                      <a:lnTo>
                        <a:pt x="40" y="72"/>
                      </a:lnTo>
                      <a:lnTo>
                        <a:pt x="44" y="76"/>
                      </a:lnTo>
                      <a:lnTo>
                        <a:pt x="47" y="77"/>
                      </a:lnTo>
                      <a:lnTo>
                        <a:pt x="49" y="79"/>
                      </a:lnTo>
                      <a:lnTo>
                        <a:pt x="51" y="82"/>
                      </a:lnTo>
                      <a:lnTo>
                        <a:pt x="55" y="83"/>
                      </a:lnTo>
                      <a:lnTo>
                        <a:pt x="60" y="86"/>
                      </a:lnTo>
                      <a:lnTo>
                        <a:pt x="64" y="88"/>
                      </a:lnTo>
                      <a:lnTo>
                        <a:pt x="70" y="88"/>
                      </a:lnTo>
                      <a:lnTo>
                        <a:pt x="76" y="88"/>
                      </a:lnTo>
                      <a:lnTo>
                        <a:pt x="83" y="85"/>
                      </a:lnTo>
                      <a:lnTo>
                        <a:pt x="86" y="82"/>
                      </a:lnTo>
                      <a:lnTo>
                        <a:pt x="89" y="76"/>
                      </a:lnTo>
                      <a:lnTo>
                        <a:pt x="93" y="68"/>
                      </a:lnTo>
                      <a:lnTo>
                        <a:pt x="93" y="60"/>
                      </a:lnTo>
                      <a:lnTo>
                        <a:pt x="95" y="60"/>
                      </a:lnTo>
                      <a:lnTo>
                        <a:pt x="96" y="52"/>
                      </a:lnTo>
                      <a:lnTo>
                        <a:pt x="98" y="46"/>
                      </a:lnTo>
                      <a:lnTo>
                        <a:pt x="100" y="42"/>
                      </a:lnTo>
                      <a:lnTo>
                        <a:pt x="102" y="37"/>
                      </a:lnTo>
                      <a:lnTo>
                        <a:pt x="106" y="31"/>
                      </a:lnTo>
                      <a:lnTo>
                        <a:pt x="106" y="20"/>
                      </a:lnTo>
                      <a:lnTo>
                        <a:pt x="102" y="8"/>
                      </a:lnTo>
                      <a:lnTo>
                        <a:pt x="91" y="0"/>
                      </a:lnTo>
                      <a:lnTo>
                        <a:pt x="83" y="1"/>
                      </a:lnTo>
                      <a:lnTo>
                        <a:pt x="79" y="6"/>
                      </a:lnTo>
                      <a:lnTo>
                        <a:pt x="75" y="14"/>
                      </a:lnTo>
                      <a:lnTo>
                        <a:pt x="75" y="20"/>
                      </a:lnTo>
                      <a:lnTo>
                        <a:pt x="75" y="26"/>
                      </a:lnTo>
                      <a:lnTo>
                        <a:pt x="74" y="37"/>
                      </a:lnTo>
                      <a:lnTo>
                        <a:pt x="73" y="45"/>
                      </a:lnTo>
                      <a:lnTo>
                        <a:pt x="72" y="49"/>
                      </a:lnTo>
                      <a:close/>
                    </a:path>
                  </a:pathLst>
                </a:custGeom>
                <a:solidFill>
                  <a:srgbClr val="0C0000"/>
                </a:solidFill>
                <a:ln w="9525">
                  <a:noFill/>
                  <a:round/>
                  <a:headEnd/>
                  <a:tailEnd/>
                </a:ln>
              </p:spPr>
              <p:txBody>
                <a:bodyPr/>
                <a:lstStyle/>
                <a:p>
                  <a:endParaRPr lang="en-CA"/>
                </a:p>
              </p:txBody>
            </p:sp>
            <p:sp>
              <p:nvSpPr>
                <p:cNvPr id="13374" name="Freeform 67"/>
                <p:cNvSpPr>
                  <a:spLocks/>
                </p:cNvSpPr>
                <p:nvPr/>
              </p:nvSpPr>
              <p:spPr bwMode="auto">
                <a:xfrm>
                  <a:off x="4538" y="3362"/>
                  <a:ext cx="174" cy="306"/>
                </a:xfrm>
                <a:custGeom>
                  <a:avLst/>
                  <a:gdLst>
                    <a:gd name="T0" fmla="*/ 153 w 174"/>
                    <a:gd name="T1" fmla="*/ 232 h 306"/>
                    <a:gd name="T2" fmla="*/ 155 w 174"/>
                    <a:gd name="T3" fmla="*/ 237 h 306"/>
                    <a:gd name="T4" fmla="*/ 162 w 174"/>
                    <a:gd name="T5" fmla="*/ 238 h 306"/>
                    <a:gd name="T6" fmla="*/ 174 w 174"/>
                    <a:gd name="T7" fmla="*/ 282 h 306"/>
                    <a:gd name="T8" fmla="*/ 163 w 174"/>
                    <a:gd name="T9" fmla="*/ 300 h 306"/>
                    <a:gd name="T10" fmla="*/ 157 w 174"/>
                    <a:gd name="T11" fmla="*/ 288 h 306"/>
                    <a:gd name="T12" fmla="*/ 149 w 174"/>
                    <a:gd name="T13" fmla="*/ 274 h 306"/>
                    <a:gd name="T14" fmla="*/ 144 w 174"/>
                    <a:gd name="T15" fmla="*/ 260 h 306"/>
                    <a:gd name="T16" fmla="*/ 141 w 174"/>
                    <a:gd name="T17" fmla="*/ 262 h 306"/>
                    <a:gd name="T18" fmla="*/ 136 w 174"/>
                    <a:gd name="T19" fmla="*/ 262 h 306"/>
                    <a:gd name="T20" fmla="*/ 122 w 174"/>
                    <a:gd name="T21" fmla="*/ 255 h 306"/>
                    <a:gd name="T22" fmla="*/ 108 w 174"/>
                    <a:gd name="T23" fmla="*/ 248 h 306"/>
                    <a:gd name="T24" fmla="*/ 95 w 174"/>
                    <a:gd name="T25" fmla="*/ 234 h 306"/>
                    <a:gd name="T26" fmla="*/ 84 w 174"/>
                    <a:gd name="T27" fmla="*/ 214 h 306"/>
                    <a:gd name="T28" fmla="*/ 77 w 174"/>
                    <a:gd name="T29" fmla="*/ 206 h 306"/>
                    <a:gd name="T30" fmla="*/ 60 w 174"/>
                    <a:gd name="T31" fmla="*/ 228 h 306"/>
                    <a:gd name="T32" fmla="*/ 57 w 174"/>
                    <a:gd name="T33" fmla="*/ 252 h 306"/>
                    <a:gd name="T34" fmla="*/ 52 w 174"/>
                    <a:gd name="T35" fmla="*/ 275 h 306"/>
                    <a:gd name="T36" fmla="*/ 48 w 174"/>
                    <a:gd name="T37" fmla="*/ 275 h 306"/>
                    <a:gd name="T38" fmla="*/ 50 w 174"/>
                    <a:gd name="T39" fmla="*/ 300 h 306"/>
                    <a:gd name="T40" fmla="*/ 39 w 174"/>
                    <a:gd name="T41" fmla="*/ 303 h 306"/>
                    <a:gd name="T42" fmla="*/ 14 w 174"/>
                    <a:gd name="T43" fmla="*/ 292 h 306"/>
                    <a:gd name="T44" fmla="*/ 0 w 174"/>
                    <a:gd name="T45" fmla="*/ 286 h 306"/>
                    <a:gd name="T46" fmla="*/ 8 w 174"/>
                    <a:gd name="T47" fmla="*/ 272 h 306"/>
                    <a:gd name="T48" fmla="*/ 23 w 174"/>
                    <a:gd name="T49" fmla="*/ 271 h 306"/>
                    <a:gd name="T50" fmla="*/ 25 w 174"/>
                    <a:gd name="T51" fmla="*/ 268 h 306"/>
                    <a:gd name="T52" fmla="*/ 28 w 174"/>
                    <a:gd name="T53" fmla="*/ 212 h 306"/>
                    <a:gd name="T54" fmla="*/ 41 w 174"/>
                    <a:gd name="T55" fmla="*/ 189 h 306"/>
                    <a:gd name="T56" fmla="*/ 54 w 174"/>
                    <a:gd name="T57" fmla="*/ 178 h 306"/>
                    <a:gd name="T58" fmla="*/ 55 w 174"/>
                    <a:gd name="T59" fmla="*/ 167 h 306"/>
                    <a:gd name="T60" fmla="*/ 41 w 174"/>
                    <a:gd name="T61" fmla="*/ 135 h 306"/>
                    <a:gd name="T62" fmla="*/ 40 w 174"/>
                    <a:gd name="T63" fmla="*/ 99 h 306"/>
                    <a:gd name="T64" fmla="*/ 25 w 174"/>
                    <a:gd name="T65" fmla="*/ 81 h 306"/>
                    <a:gd name="T66" fmla="*/ 13 w 174"/>
                    <a:gd name="T67" fmla="*/ 76 h 306"/>
                    <a:gd name="T68" fmla="*/ 10 w 174"/>
                    <a:gd name="T69" fmla="*/ 64 h 306"/>
                    <a:gd name="T70" fmla="*/ 7 w 174"/>
                    <a:gd name="T71" fmla="*/ 58 h 306"/>
                    <a:gd name="T72" fmla="*/ 8 w 174"/>
                    <a:gd name="T73" fmla="*/ 51 h 306"/>
                    <a:gd name="T74" fmla="*/ 12 w 174"/>
                    <a:gd name="T75" fmla="*/ 47 h 306"/>
                    <a:gd name="T76" fmla="*/ 9 w 174"/>
                    <a:gd name="T77" fmla="*/ 34 h 306"/>
                    <a:gd name="T78" fmla="*/ 10 w 174"/>
                    <a:gd name="T79" fmla="*/ 13 h 306"/>
                    <a:gd name="T80" fmla="*/ 16 w 174"/>
                    <a:gd name="T81" fmla="*/ 5 h 306"/>
                    <a:gd name="T82" fmla="*/ 18 w 174"/>
                    <a:gd name="T83" fmla="*/ 13 h 306"/>
                    <a:gd name="T84" fmla="*/ 31 w 174"/>
                    <a:gd name="T85" fmla="*/ 0 h 306"/>
                    <a:gd name="T86" fmla="*/ 38 w 174"/>
                    <a:gd name="T87" fmla="*/ 7 h 306"/>
                    <a:gd name="T88" fmla="*/ 40 w 174"/>
                    <a:gd name="T89" fmla="*/ 8 h 306"/>
                    <a:gd name="T90" fmla="*/ 64 w 174"/>
                    <a:gd name="T91" fmla="*/ 27 h 306"/>
                    <a:gd name="T92" fmla="*/ 59 w 174"/>
                    <a:gd name="T93" fmla="*/ 27 h 306"/>
                    <a:gd name="T94" fmla="*/ 63 w 174"/>
                    <a:gd name="T95" fmla="*/ 31 h 306"/>
                    <a:gd name="T96" fmla="*/ 64 w 174"/>
                    <a:gd name="T97" fmla="*/ 47 h 306"/>
                    <a:gd name="T98" fmla="*/ 58 w 174"/>
                    <a:gd name="T99" fmla="*/ 48 h 306"/>
                    <a:gd name="T100" fmla="*/ 60 w 174"/>
                    <a:gd name="T101" fmla="*/ 59 h 306"/>
                    <a:gd name="T102" fmla="*/ 51 w 174"/>
                    <a:gd name="T103" fmla="*/ 68 h 306"/>
                    <a:gd name="T104" fmla="*/ 53 w 174"/>
                    <a:gd name="T105" fmla="*/ 72 h 306"/>
                    <a:gd name="T106" fmla="*/ 58 w 174"/>
                    <a:gd name="T107" fmla="*/ 81 h 306"/>
                    <a:gd name="T108" fmla="*/ 71 w 174"/>
                    <a:gd name="T109" fmla="*/ 90 h 306"/>
                    <a:gd name="T110" fmla="*/ 91 w 174"/>
                    <a:gd name="T111" fmla="*/ 124 h 306"/>
                    <a:gd name="T112" fmla="*/ 97 w 174"/>
                    <a:gd name="T113" fmla="*/ 157 h 306"/>
                    <a:gd name="T114" fmla="*/ 101 w 174"/>
                    <a:gd name="T115" fmla="*/ 155 h 306"/>
                    <a:gd name="T116" fmla="*/ 103 w 174"/>
                    <a:gd name="T117" fmla="*/ 174 h 306"/>
                    <a:gd name="T118" fmla="*/ 114 w 174"/>
                    <a:gd name="T119" fmla="*/ 195 h 306"/>
                    <a:gd name="T120" fmla="*/ 129 w 174"/>
                    <a:gd name="T121" fmla="*/ 223 h 306"/>
                    <a:gd name="T122" fmla="*/ 153 w 174"/>
                    <a:gd name="T123" fmla="*/ 228 h 30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174"/>
                    <a:gd name="T187" fmla="*/ 0 h 306"/>
                    <a:gd name="T188" fmla="*/ 174 w 174"/>
                    <a:gd name="T189" fmla="*/ 306 h 30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174" h="306">
                      <a:moveTo>
                        <a:pt x="153" y="228"/>
                      </a:moveTo>
                      <a:lnTo>
                        <a:pt x="153" y="231"/>
                      </a:lnTo>
                      <a:lnTo>
                        <a:pt x="153" y="232"/>
                      </a:lnTo>
                      <a:lnTo>
                        <a:pt x="153" y="235"/>
                      </a:lnTo>
                      <a:lnTo>
                        <a:pt x="153" y="238"/>
                      </a:lnTo>
                      <a:lnTo>
                        <a:pt x="155" y="237"/>
                      </a:lnTo>
                      <a:lnTo>
                        <a:pt x="157" y="237"/>
                      </a:lnTo>
                      <a:lnTo>
                        <a:pt x="160" y="238"/>
                      </a:lnTo>
                      <a:lnTo>
                        <a:pt x="162" y="238"/>
                      </a:lnTo>
                      <a:lnTo>
                        <a:pt x="166" y="248"/>
                      </a:lnTo>
                      <a:lnTo>
                        <a:pt x="172" y="263"/>
                      </a:lnTo>
                      <a:lnTo>
                        <a:pt x="174" y="282"/>
                      </a:lnTo>
                      <a:lnTo>
                        <a:pt x="170" y="302"/>
                      </a:lnTo>
                      <a:lnTo>
                        <a:pt x="166" y="302"/>
                      </a:lnTo>
                      <a:lnTo>
                        <a:pt x="163" y="300"/>
                      </a:lnTo>
                      <a:lnTo>
                        <a:pt x="161" y="297"/>
                      </a:lnTo>
                      <a:lnTo>
                        <a:pt x="160" y="294"/>
                      </a:lnTo>
                      <a:lnTo>
                        <a:pt x="157" y="288"/>
                      </a:lnTo>
                      <a:lnTo>
                        <a:pt x="155" y="282"/>
                      </a:lnTo>
                      <a:lnTo>
                        <a:pt x="151" y="277"/>
                      </a:lnTo>
                      <a:lnTo>
                        <a:pt x="149" y="274"/>
                      </a:lnTo>
                      <a:lnTo>
                        <a:pt x="148" y="271"/>
                      </a:lnTo>
                      <a:lnTo>
                        <a:pt x="146" y="265"/>
                      </a:lnTo>
                      <a:lnTo>
                        <a:pt x="144" y="260"/>
                      </a:lnTo>
                      <a:lnTo>
                        <a:pt x="144" y="258"/>
                      </a:lnTo>
                      <a:lnTo>
                        <a:pt x="142" y="260"/>
                      </a:lnTo>
                      <a:lnTo>
                        <a:pt x="141" y="262"/>
                      </a:lnTo>
                      <a:lnTo>
                        <a:pt x="140" y="263"/>
                      </a:lnTo>
                      <a:lnTo>
                        <a:pt x="136" y="262"/>
                      </a:lnTo>
                      <a:lnTo>
                        <a:pt x="133" y="260"/>
                      </a:lnTo>
                      <a:lnTo>
                        <a:pt x="128" y="258"/>
                      </a:lnTo>
                      <a:lnTo>
                        <a:pt x="122" y="255"/>
                      </a:lnTo>
                      <a:lnTo>
                        <a:pt x="116" y="254"/>
                      </a:lnTo>
                      <a:lnTo>
                        <a:pt x="111" y="251"/>
                      </a:lnTo>
                      <a:lnTo>
                        <a:pt x="108" y="248"/>
                      </a:lnTo>
                      <a:lnTo>
                        <a:pt x="104" y="246"/>
                      </a:lnTo>
                      <a:lnTo>
                        <a:pt x="101" y="240"/>
                      </a:lnTo>
                      <a:lnTo>
                        <a:pt x="95" y="234"/>
                      </a:lnTo>
                      <a:lnTo>
                        <a:pt x="90" y="226"/>
                      </a:lnTo>
                      <a:lnTo>
                        <a:pt x="86" y="220"/>
                      </a:lnTo>
                      <a:lnTo>
                        <a:pt x="84" y="214"/>
                      </a:lnTo>
                      <a:lnTo>
                        <a:pt x="82" y="209"/>
                      </a:lnTo>
                      <a:lnTo>
                        <a:pt x="78" y="208"/>
                      </a:lnTo>
                      <a:lnTo>
                        <a:pt x="77" y="206"/>
                      </a:lnTo>
                      <a:lnTo>
                        <a:pt x="73" y="212"/>
                      </a:lnTo>
                      <a:lnTo>
                        <a:pt x="67" y="220"/>
                      </a:lnTo>
                      <a:lnTo>
                        <a:pt x="60" y="228"/>
                      </a:lnTo>
                      <a:lnTo>
                        <a:pt x="52" y="231"/>
                      </a:lnTo>
                      <a:lnTo>
                        <a:pt x="55" y="240"/>
                      </a:lnTo>
                      <a:lnTo>
                        <a:pt x="57" y="252"/>
                      </a:lnTo>
                      <a:lnTo>
                        <a:pt x="57" y="266"/>
                      </a:lnTo>
                      <a:lnTo>
                        <a:pt x="55" y="275"/>
                      </a:lnTo>
                      <a:lnTo>
                        <a:pt x="52" y="275"/>
                      </a:lnTo>
                      <a:lnTo>
                        <a:pt x="50" y="275"/>
                      </a:lnTo>
                      <a:lnTo>
                        <a:pt x="48" y="275"/>
                      </a:lnTo>
                      <a:lnTo>
                        <a:pt x="50" y="283"/>
                      </a:lnTo>
                      <a:lnTo>
                        <a:pt x="50" y="292"/>
                      </a:lnTo>
                      <a:lnTo>
                        <a:pt x="50" y="300"/>
                      </a:lnTo>
                      <a:lnTo>
                        <a:pt x="48" y="306"/>
                      </a:lnTo>
                      <a:lnTo>
                        <a:pt x="45" y="305"/>
                      </a:lnTo>
                      <a:lnTo>
                        <a:pt x="39" y="303"/>
                      </a:lnTo>
                      <a:lnTo>
                        <a:pt x="32" y="300"/>
                      </a:lnTo>
                      <a:lnTo>
                        <a:pt x="22" y="296"/>
                      </a:lnTo>
                      <a:lnTo>
                        <a:pt x="14" y="292"/>
                      </a:lnTo>
                      <a:lnTo>
                        <a:pt x="7" y="289"/>
                      </a:lnTo>
                      <a:lnTo>
                        <a:pt x="2" y="288"/>
                      </a:lnTo>
                      <a:lnTo>
                        <a:pt x="0" y="286"/>
                      </a:lnTo>
                      <a:lnTo>
                        <a:pt x="1" y="282"/>
                      </a:lnTo>
                      <a:lnTo>
                        <a:pt x="3" y="277"/>
                      </a:lnTo>
                      <a:lnTo>
                        <a:pt x="8" y="272"/>
                      </a:lnTo>
                      <a:lnTo>
                        <a:pt x="13" y="271"/>
                      </a:lnTo>
                      <a:lnTo>
                        <a:pt x="19" y="272"/>
                      </a:lnTo>
                      <a:lnTo>
                        <a:pt x="23" y="271"/>
                      </a:lnTo>
                      <a:lnTo>
                        <a:pt x="28" y="269"/>
                      </a:lnTo>
                      <a:lnTo>
                        <a:pt x="31" y="268"/>
                      </a:lnTo>
                      <a:lnTo>
                        <a:pt x="25" y="268"/>
                      </a:lnTo>
                      <a:lnTo>
                        <a:pt x="25" y="251"/>
                      </a:lnTo>
                      <a:lnTo>
                        <a:pt x="26" y="231"/>
                      </a:lnTo>
                      <a:lnTo>
                        <a:pt x="28" y="212"/>
                      </a:lnTo>
                      <a:lnTo>
                        <a:pt x="31" y="203"/>
                      </a:lnTo>
                      <a:lnTo>
                        <a:pt x="34" y="197"/>
                      </a:lnTo>
                      <a:lnTo>
                        <a:pt x="41" y="189"/>
                      </a:lnTo>
                      <a:lnTo>
                        <a:pt x="50" y="183"/>
                      </a:lnTo>
                      <a:lnTo>
                        <a:pt x="55" y="180"/>
                      </a:lnTo>
                      <a:lnTo>
                        <a:pt x="54" y="178"/>
                      </a:lnTo>
                      <a:lnTo>
                        <a:pt x="54" y="174"/>
                      </a:lnTo>
                      <a:lnTo>
                        <a:pt x="54" y="170"/>
                      </a:lnTo>
                      <a:lnTo>
                        <a:pt x="55" y="167"/>
                      </a:lnTo>
                      <a:lnTo>
                        <a:pt x="51" y="160"/>
                      </a:lnTo>
                      <a:lnTo>
                        <a:pt x="46" y="147"/>
                      </a:lnTo>
                      <a:lnTo>
                        <a:pt x="41" y="135"/>
                      </a:lnTo>
                      <a:lnTo>
                        <a:pt x="40" y="124"/>
                      </a:lnTo>
                      <a:lnTo>
                        <a:pt x="41" y="113"/>
                      </a:lnTo>
                      <a:lnTo>
                        <a:pt x="40" y="99"/>
                      </a:lnTo>
                      <a:lnTo>
                        <a:pt x="37" y="87"/>
                      </a:lnTo>
                      <a:lnTo>
                        <a:pt x="28" y="81"/>
                      </a:lnTo>
                      <a:lnTo>
                        <a:pt x="25" y="81"/>
                      </a:lnTo>
                      <a:lnTo>
                        <a:pt x="20" y="81"/>
                      </a:lnTo>
                      <a:lnTo>
                        <a:pt x="15" y="81"/>
                      </a:lnTo>
                      <a:lnTo>
                        <a:pt x="13" y="76"/>
                      </a:lnTo>
                      <a:lnTo>
                        <a:pt x="12" y="72"/>
                      </a:lnTo>
                      <a:lnTo>
                        <a:pt x="12" y="68"/>
                      </a:lnTo>
                      <a:lnTo>
                        <a:pt x="10" y="64"/>
                      </a:lnTo>
                      <a:lnTo>
                        <a:pt x="9" y="61"/>
                      </a:lnTo>
                      <a:lnTo>
                        <a:pt x="8" y="59"/>
                      </a:lnTo>
                      <a:lnTo>
                        <a:pt x="7" y="58"/>
                      </a:lnTo>
                      <a:lnTo>
                        <a:pt x="7" y="56"/>
                      </a:lnTo>
                      <a:lnTo>
                        <a:pt x="7" y="55"/>
                      </a:lnTo>
                      <a:lnTo>
                        <a:pt x="8" y="51"/>
                      </a:lnTo>
                      <a:lnTo>
                        <a:pt x="9" y="50"/>
                      </a:lnTo>
                      <a:lnTo>
                        <a:pt x="12" y="48"/>
                      </a:lnTo>
                      <a:lnTo>
                        <a:pt x="12" y="47"/>
                      </a:lnTo>
                      <a:lnTo>
                        <a:pt x="10" y="42"/>
                      </a:lnTo>
                      <a:lnTo>
                        <a:pt x="10" y="39"/>
                      </a:lnTo>
                      <a:lnTo>
                        <a:pt x="9" y="34"/>
                      </a:lnTo>
                      <a:lnTo>
                        <a:pt x="12" y="27"/>
                      </a:lnTo>
                      <a:lnTo>
                        <a:pt x="10" y="21"/>
                      </a:lnTo>
                      <a:lnTo>
                        <a:pt x="10" y="13"/>
                      </a:lnTo>
                      <a:lnTo>
                        <a:pt x="13" y="7"/>
                      </a:lnTo>
                      <a:lnTo>
                        <a:pt x="18" y="4"/>
                      </a:lnTo>
                      <a:lnTo>
                        <a:pt x="16" y="5"/>
                      </a:lnTo>
                      <a:lnTo>
                        <a:pt x="16" y="8"/>
                      </a:lnTo>
                      <a:lnTo>
                        <a:pt x="16" y="11"/>
                      </a:lnTo>
                      <a:lnTo>
                        <a:pt x="18" y="13"/>
                      </a:lnTo>
                      <a:lnTo>
                        <a:pt x="19" y="8"/>
                      </a:lnTo>
                      <a:lnTo>
                        <a:pt x="23" y="2"/>
                      </a:lnTo>
                      <a:lnTo>
                        <a:pt x="31" y="0"/>
                      </a:lnTo>
                      <a:lnTo>
                        <a:pt x="40" y="4"/>
                      </a:lnTo>
                      <a:lnTo>
                        <a:pt x="39" y="4"/>
                      </a:lnTo>
                      <a:lnTo>
                        <a:pt x="38" y="7"/>
                      </a:lnTo>
                      <a:lnTo>
                        <a:pt x="37" y="8"/>
                      </a:lnTo>
                      <a:lnTo>
                        <a:pt x="37" y="11"/>
                      </a:lnTo>
                      <a:lnTo>
                        <a:pt x="40" y="8"/>
                      </a:lnTo>
                      <a:lnTo>
                        <a:pt x="47" y="7"/>
                      </a:lnTo>
                      <a:lnTo>
                        <a:pt x="54" y="13"/>
                      </a:lnTo>
                      <a:lnTo>
                        <a:pt x="64" y="27"/>
                      </a:lnTo>
                      <a:lnTo>
                        <a:pt x="61" y="27"/>
                      </a:lnTo>
                      <a:lnTo>
                        <a:pt x="60" y="27"/>
                      </a:lnTo>
                      <a:lnTo>
                        <a:pt x="59" y="27"/>
                      </a:lnTo>
                      <a:lnTo>
                        <a:pt x="58" y="28"/>
                      </a:lnTo>
                      <a:lnTo>
                        <a:pt x="60" y="28"/>
                      </a:lnTo>
                      <a:lnTo>
                        <a:pt x="63" y="31"/>
                      </a:lnTo>
                      <a:lnTo>
                        <a:pt x="64" y="38"/>
                      </a:lnTo>
                      <a:lnTo>
                        <a:pt x="64" y="48"/>
                      </a:lnTo>
                      <a:lnTo>
                        <a:pt x="64" y="47"/>
                      </a:lnTo>
                      <a:lnTo>
                        <a:pt x="61" y="47"/>
                      </a:lnTo>
                      <a:lnTo>
                        <a:pt x="60" y="47"/>
                      </a:lnTo>
                      <a:lnTo>
                        <a:pt x="58" y="48"/>
                      </a:lnTo>
                      <a:lnTo>
                        <a:pt x="60" y="50"/>
                      </a:lnTo>
                      <a:lnTo>
                        <a:pt x="61" y="55"/>
                      </a:lnTo>
                      <a:lnTo>
                        <a:pt x="60" y="59"/>
                      </a:lnTo>
                      <a:lnTo>
                        <a:pt x="55" y="64"/>
                      </a:lnTo>
                      <a:lnTo>
                        <a:pt x="52" y="67"/>
                      </a:lnTo>
                      <a:lnTo>
                        <a:pt x="51" y="68"/>
                      </a:lnTo>
                      <a:lnTo>
                        <a:pt x="52" y="68"/>
                      </a:lnTo>
                      <a:lnTo>
                        <a:pt x="53" y="72"/>
                      </a:lnTo>
                      <a:lnTo>
                        <a:pt x="55" y="75"/>
                      </a:lnTo>
                      <a:lnTo>
                        <a:pt x="57" y="79"/>
                      </a:lnTo>
                      <a:lnTo>
                        <a:pt x="58" y="81"/>
                      </a:lnTo>
                      <a:lnTo>
                        <a:pt x="60" y="82"/>
                      </a:lnTo>
                      <a:lnTo>
                        <a:pt x="65" y="85"/>
                      </a:lnTo>
                      <a:lnTo>
                        <a:pt x="71" y="90"/>
                      </a:lnTo>
                      <a:lnTo>
                        <a:pt x="76" y="96"/>
                      </a:lnTo>
                      <a:lnTo>
                        <a:pt x="83" y="109"/>
                      </a:lnTo>
                      <a:lnTo>
                        <a:pt x="91" y="124"/>
                      </a:lnTo>
                      <a:lnTo>
                        <a:pt x="96" y="143"/>
                      </a:lnTo>
                      <a:lnTo>
                        <a:pt x="95" y="158"/>
                      </a:lnTo>
                      <a:lnTo>
                        <a:pt x="97" y="157"/>
                      </a:lnTo>
                      <a:lnTo>
                        <a:pt x="98" y="155"/>
                      </a:lnTo>
                      <a:lnTo>
                        <a:pt x="101" y="155"/>
                      </a:lnTo>
                      <a:lnTo>
                        <a:pt x="102" y="160"/>
                      </a:lnTo>
                      <a:lnTo>
                        <a:pt x="103" y="166"/>
                      </a:lnTo>
                      <a:lnTo>
                        <a:pt x="103" y="174"/>
                      </a:lnTo>
                      <a:lnTo>
                        <a:pt x="102" y="180"/>
                      </a:lnTo>
                      <a:lnTo>
                        <a:pt x="106" y="184"/>
                      </a:lnTo>
                      <a:lnTo>
                        <a:pt x="114" y="195"/>
                      </a:lnTo>
                      <a:lnTo>
                        <a:pt x="118" y="208"/>
                      </a:lnTo>
                      <a:lnTo>
                        <a:pt x="122" y="220"/>
                      </a:lnTo>
                      <a:lnTo>
                        <a:pt x="129" y="223"/>
                      </a:lnTo>
                      <a:lnTo>
                        <a:pt x="140" y="225"/>
                      </a:lnTo>
                      <a:lnTo>
                        <a:pt x="148" y="226"/>
                      </a:lnTo>
                      <a:lnTo>
                        <a:pt x="153" y="228"/>
                      </a:lnTo>
                      <a:close/>
                    </a:path>
                  </a:pathLst>
                </a:custGeom>
                <a:solidFill>
                  <a:srgbClr val="0C0000"/>
                </a:solidFill>
                <a:ln w="9525">
                  <a:noFill/>
                  <a:round/>
                  <a:headEnd/>
                  <a:tailEnd/>
                </a:ln>
              </p:spPr>
              <p:txBody>
                <a:bodyPr/>
                <a:lstStyle/>
                <a:p>
                  <a:endParaRPr lang="en-CA"/>
                </a:p>
              </p:txBody>
            </p:sp>
            <p:sp>
              <p:nvSpPr>
                <p:cNvPr id="13375" name="Freeform 68"/>
                <p:cNvSpPr>
                  <a:spLocks/>
                </p:cNvSpPr>
                <p:nvPr/>
              </p:nvSpPr>
              <p:spPr bwMode="auto">
                <a:xfrm>
                  <a:off x="4501" y="3454"/>
                  <a:ext cx="94" cy="75"/>
                </a:xfrm>
                <a:custGeom>
                  <a:avLst/>
                  <a:gdLst>
                    <a:gd name="T0" fmla="*/ 59 w 94"/>
                    <a:gd name="T1" fmla="*/ 31 h 75"/>
                    <a:gd name="T2" fmla="*/ 70 w 94"/>
                    <a:gd name="T3" fmla="*/ 12 h 75"/>
                    <a:gd name="T4" fmla="*/ 75 w 94"/>
                    <a:gd name="T5" fmla="*/ 3 h 75"/>
                    <a:gd name="T6" fmla="*/ 83 w 94"/>
                    <a:gd name="T7" fmla="*/ 0 h 75"/>
                    <a:gd name="T8" fmla="*/ 92 w 94"/>
                    <a:gd name="T9" fmla="*/ 10 h 75"/>
                    <a:gd name="T10" fmla="*/ 92 w 94"/>
                    <a:gd name="T11" fmla="*/ 26 h 75"/>
                    <a:gd name="T12" fmla="*/ 88 w 94"/>
                    <a:gd name="T13" fmla="*/ 38 h 75"/>
                    <a:gd name="T14" fmla="*/ 79 w 94"/>
                    <a:gd name="T15" fmla="*/ 58 h 75"/>
                    <a:gd name="T16" fmla="*/ 76 w 94"/>
                    <a:gd name="T17" fmla="*/ 65 h 75"/>
                    <a:gd name="T18" fmla="*/ 72 w 94"/>
                    <a:gd name="T19" fmla="*/ 60 h 75"/>
                    <a:gd name="T20" fmla="*/ 70 w 94"/>
                    <a:gd name="T21" fmla="*/ 65 h 75"/>
                    <a:gd name="T22" fmla="*/ 65 w 94"/>
                    <a:gd name="T23" fmla="*/ 71 h 75"/>
                    <a:gd name="T24" fmla="*/ 59 w 94"/>
                    <a:gd name="T25" fmla="*/ 75 h 75"/>
                    <a:gd name="T26" fmla="*/ 45 w 94"/>
                    <a:gd name="T27" fmla="*/ 71 h 75"/>
                    <a:gd name="T28" fmla="*/ 37 w 94"/>
                    <a:gd name="T29" fmla="*/ 61 h 75"/>
                    <a:gd name="T30" fmla="*/ 26 w 94"/>
                    <a:gd name="T31" fmla="*/ 54 h 75"/>
                    <a:gd name="T32" fmla="*/ 17 w 94"/>
                    <a:gd name="T33" fmla="*/ 54 h 75"/>
                    <a:gd name="T34" fmla="*/ 8 w 94"/>
                    <a:gd name="T35" fmla="*/ 55 h 75"/>
                    <a:gd name="T36" fmla="*/ 5 w 94"/>
                    <a:gd name="T37" fmla="*/ 51 h 75"/>
                    <a:gd name="T38" fmla="*/ 2 w 94"/>
                    <a:gd name="T39" fmla="*/ 46 h 75"/>
                    <a:gd name="T40" fmla="*/ 1 w 94"/>
                    <a:gd name="T41" fmla="*/ 43 h 75"/>
                    <a:gd name="T42" fmla="*/ 0 w 94"/>
                    <a:gd name="T43" fmla="*/ 40 h 75"/>
                    <a:gd name="T44" fmla="*/ 0 w 94"/>
                    <a:gd name="T45" fmla="*/ 35 h 75"/>
                    <a:gd name="T46" fmla="*/ 2 w 94"/>
                    <a:gd name="T47" fmla="*/ 27 h 75"/>
                    <a:gd name="T48" fmla="*/ 7 w 94"/>
                    <a:gd name="T49" fmla="*/ 27 h 75"/>
                    <a:gd name="T50" fmla="*/ 7 w 94"/>
                    <a:gd name="T51" fmla="*/ 24 h 75"/>
                    <a:gd name="T52" fmla="*/ 10 w 94"/>
                    <a:gd name="T53" fmla="*/ 23 h 75"/>
                    <a:gd name="T54" fmla="*/ 13 w 94"/>
                    <a:gd name="T55" fmla="*/ 24 h 75"/>
                    <a:gd name="T56" fmla="*/ 17 w 94"/>
                    <a:gd name="T57" fmla="*/ 26 h 75"/>
                    <a:gd name="T58" fmla="*/ 21 w 94"/>
                    <a:gd name="T59" fmla="*/ 31 h 75"/>
                    <a:gd name="T60" fmla="*/ 24 w 94"/>
                    <a:gd name="T61" fmla="*/ 34 h 75"/>
                    <a:gd name="T62" fmla="*/ 27 w 94"/>
                    <a:gd name="T63" fmla="*/ 38 h 75"/>
                    <a:gd name="T64" fmla="*/ 32 w 94"/>
                    <a:gd name="T65" fmla="*/ 40 h 75"/>
                    <a:gd name="T66" fmla="*/ 44 w 94"/>
                    <a:gd name="T67" fmla="*/ 43 h 75"/>
                    <a:gd name="T68" fmla="*/ 53 w 94"/>
                    <a:gd name="T69" fmla="*/ 41 h 75"/>
                    <a:gd name="T70" fmla="*/ 58 w 94"/>
                    <a:gd name="T71" fmla="*/ 43 h 75"/>
                    <a:gd name="T72" fmla="*/ 58 w 94"/>
                    <a:gd name="T73" fmla="*/ 41 h 75"/>
                    <a:gd name="T74" fmla="*/ 56 w 94"/>
                    <a:gd name="T75" fmla="*/ 38 h 75"/>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94"/>
                    <a:gd name="T115" fmla="*/ 0 h 75"/>
                    <a:gd name="T116" fmla="*/ 94 w 94"/>
                    <a:gd name="T117" fmla="*/ 75 h 75"/>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94" h="75">
                      <a:moveTo>
                        <a:pt x="56" y="38"/>
                      </a:moveTo>
                      <a:lnTo>
                        <a:pt x="59" y="31"/>
                      </a:lnTo>
                      <a:lnTo>
                        <a:pt x="65" y="21"/>
                      </a:lnTo>
                      <a:lnTo>
                        <a:pt x="70" y="12"/>
                      </a:lnTo>
                      <a:lnTo>
                        <a:pt x="74" y="4"/>
                      </a:lnTo>
                      <a:lnTo>
                        <a:pt x="75" y="3"/>
                      </a:lnTo>
                      <a:lnTo>
                        <a:pt x="78" y="0"/>
                      </a:lnTo>
                      <a:lnTo>
                        <a:pt x="83" y="0"/>
                      </a:lnTo>
                      <a:lnTo>
                        <a:pt x="89" y="3"/>
                      </a:lnTo>
                      <a:lnTo>
                        <a:pt x="92" y="10"/>
                      </a:lnTo>
                      <a:lnTo>
                        <a:pt x="94" y="18"/>
                      </a:lnTo>
                      <a:lnTo>
                        <a:pt x="92" y="26"/>
                      </a:lnTo>
                      <a:lnTo>
                        <a:pt x="91" y="32"/>
                      </a:lnTo>
                      <a:lnTo>
                        <a:pt x="88" y="38"/>
                      </a:lnTo>
                      <a:lnTo>
                        <a:pt x="83" y="49"/>
                      </a:lnTo>
                      <a:lnTo>
                        <a:pt x="79" y="58"/>
                      </a:lnTo>
                      <a:lnTo>
                        <a:pt x="77" y="66"/>
                      </a:lnTo>
                      <a:lnTo>
                        <a:pt x="76" y="65"/>
                      </a:lnTo>
                      <a:lnTo>
                        <a:pt x="74" y="61"/>
                      </a:lnTo>
                      <a:lnTo>
                        <a:pt x="72" y="60"/>
                      </a:lnTo>
                      <a:lnTo>
                        <a:pt x="71" y="60"/>
                      </a:lnTo>
                      <a:lnTo>
                        <a:pt x="70" y="65"/>
                      </a:lnTo>
                      <a:lnTo>
                        <a:pt x="68" y="68"/>
                      </a:lnTo>
                      <a:lnTo>
                        <a:pt x="65" y="71"/>
                      </a:lnTo>
                      <a:lnTo>
                        <a:pt x="64" y="72"/>
                      </a:lnTo>
                      <a:lnTo>
                        <a:pt x="59" y="75"/>
                      </a:lnTo>
                      <a:lnTo>
                        <a:pt x="52" y="74"/>
                      </a:lnTo>
                      <a:lnTo>
                        <a:pt x="45" y="71"/>
                      </a:lnTo>
                      <a:lnTo>
                        <a:pt x="40" y="68"/>
                      </a:lnTo>
                      <a:lnTo>
                        <a:pt x="37" y="61"/>
                      </a:lnTo>
                      <a:lnTo>
                        <a:pt x="32" y="57"/>
                      </a:lnTo>
                      <a:lnTo>
                        <a:pt x="26" y="54"/>
                      </a:lnTo>
                      <a:lnTo>
                        <a:pt x="21" y="52"/>
                      </a:lnTo>
                      <a:lnTo>
                        <a:pt x="17" y="54"/>
                      </a:lnTo>
                      <a:lnTo>
                        <a:pt x="12" y="55"/>
                      </a:lnTo>
                      <a:lnTo>
                        <a:pt x="8" y="55"/>
                      </a:lnTo>
                      <a:lnTo>
                        <a:pt x="7" y="52"/>
                      </a:lnTo>
                      <a:lnTo>
                        <a:pt x="5" y="51"/>
                      </a:lnTo>
                      <a:lnTo>
                        <a:pt x="4" y="49"/>
                      </a:lnTo>
                      <a:lnTo>
                        <a:pt x="2" y="46"/>
                      </a:lnTo>
                      <a:lnTo>
                        <a:pt x="4" y="44"/>
                      </a:lnTo>
                      <a:lnTo>
                        <a:pt x="1" y="43"/>
                      </a:lnTo>
                      <a:lnTo>
                        <a:pt x="1" y="41"/>
                      </a:lnTo>
                      <a:lnTo>
                        <a:pt x="0" y="40"/>
                      </a:lnTo>
                      <a:lnTo>
                        <a:pt x="1" y="38"/>
                      </a:lnTo>
                      <a:lnTo>
                        <a:pt x="0" y="35"/>
                      </a:lnTo>
                      <a:lnTo>
                        <a:pt x="0" y="31"/>
                      </a:lnTo>
                      <a:lnTo>
                        <a:pt x="2" y="27"/>
                      </a:lnTo>
                      <a:lnTo>
                        <a:pt x="7" y="27"/>
                      </a:lnTo>
                      <a:lnTo>
                        <a:pt x="7" y="26"/>
                      </a:lnTo>
                      <a:lnTo>
                        <a:pt x="7" y="24"/>
                      </a:lnTo>
                      <a:lnTo>
                        <a:pt x="7" y="23"/>
                      </a:lnTo>
                      <a:lnTo>
                        <a:pt x="10" y="23"/>
                      </a:lnTo>
                      <a:lnTo>
                        <a:pt x="12" y="23"/>
                      </a:lnTo>
                      <a:lnTo>
                        <a:pt x="13" y="24"/>
                      </a:lnTo>
                      <a:lnTo>
                        <a:pt x="15" y="24"/>
                      </a:lnTo>
                      <a:lnTo>
                        <a:pt x="17" y="26"/>
                      </a:lnTo>
                      <a:lnTo>
                        <a:pt x="19" y="27"/>
                      </a:lnTo>
                      <a:lnTo>
                        <a:pt x="21" y="31"/>
                      </a:lnTo>
                      <a:lnTo>
                        <a:pt x="23" y="32"/>
                      </a:lnTo>
                      <a:lnTo>
                        <a:pt x="24" y="34"/>
                      </a:lnTo>
                      <a:lnTo>
                        <a:pt x="26" y="37"/>
                      </a:lnTo>
                      <a:lnTo>
                        <a:pt x="27" y="38"/>
                      </a:lnTo>
                      <a:lnTo>
                        <a:pt x="28" y="40"/>
                      </a:lnTo>
                      <a:lnTo>
                        <a:pt x="32" y="40"/>
                      </a:lnTo>
                      <a:lnTo>
                        <a:pt x="38" y="41"/>
                      </a:lnTo>
                      <a:lnTo>
                        <a:pt x="44" y="43"/>
                      </a:lnTo>
                      <a:lnTo>
                        <a:pt x="50" y="43"/>
                      </a:lnTo>
                      <a:lnTo>
                        <a:pt x="53" y="41"/>
                      </a:lnTo>
                      <a:lnTo>
                        <a:pt x="57" y="41"/>
                      </a:lnTo>
                      <a:lnTo>
                        <a:pt x="58" y="43"/>
                      </a:lnTo>
                      <a:lnTo>
                        <a:pt x="59" y="43"/>
                      </a:lnTo>
                      <a:lnTo>
                        <a:pt x="58" y="41"/>
                      </a:lnTo>
                      <a:lnTo>
                        <a:pt x="57" y="40"/>
                      </a:lnTo>
                      <a:lnTo>
                        <a:pt x="56" y="38"/>
                      </a:lnTo>
                      <a:close/>
                    </a:path>
                  </a:pathLst>
                </a:custGeom>
                <a:solidFill>
                  <a:srgbClr val="0C0000"/>
                </a:solidFill>
                <a:ln w="9525">
                  <a:noFill/>
                  <a:round/>
                  <a:headEnd/>
                  <a:tailEnd/>
                </a:ln>
              </p:spPr>
              <p:txBody>
                <a:bodyPr/>
                <a:lstStyle/>
                <a:p>
                  <a:endParaRPr lang="en-CA"/>
                </a:p>
              </p:txBody>
            </p:sp>
          </p:grpSp>
        </p:grpSp>
      </p:grpSp>
      <p:sp>
        <p:nvSpPr>
          <p:cNvPr id="20549" name="Line 69"/>
          <p:cNvSpPr>
            <a:spLocks noChangeShapeType="1"/>
          </p:cNvSpPr>
          <p:nvPr/>
        </p:nvSpPr>
        <p:spPr bwMode="auto">
          <a:xfrm>
            <a:off x="6858000" y="2590800"/>
            <a:ext cx="0" cy="2514600"/>
          </a:xfrm>
          <a:prstGeom prst="line">
            <a:avLst/>
          </a:prstGeom>
          <a:noFill/>
          <a:ln w="57150">
            <a:solidFill>
              <a:srgbClr val="6600CC"/>
            </a:solidFill>
            <a:round/>
            <a:headEnd/>
            <a:tailEnd/>
          </a:ln>
        </p:spPr>
        <p:txBody>
          <a:bodyPr/>
          <a:lstStyle/>
          <a:p>
            <a:endParaRPr lang="en-CA"/>
          </a:p>
        </p:txBody>
      </p:sp>
      <p:sp>
        <p:nvSpPr>
          <p:cNvPr id="20550" name="Line 70"/>
          <p:cNvSpPr>
            <a:spLocks noChangeShapeType="1"/>
          </p:cNvSpPr>
          <p:nvPr/>
        </p:nvSpPr>
        <p:spPr bwMode="auto">
          <a:xfrm>
            <a:off x="1920875" y="5105400"/>
            <a:ext cx="4953000" cy="0"/>
          </a:xfrm>
          <a:prstGeom prst="line">
            <a:avLst/>
          </a:prstGeom>
          <a:noFill/>
          <a:ln w="57150">
            <a:solidFill>
              <a:srgbClr val="6600CC"/>
            </a:solidFill>
            <a:round/>
            <a:headEnd/>
            <a:tailEnd/>
          </a:ln>
        </p:spPr>
        <p:txBody>
          <a:bodyPr/>
          <a:lstStyle/>
          <a:p>
            <a:endParaRPr lang="en-CA"/>
          </a:p>
        </p:txBody>
      </p:sp>
      <p:grpSp>
        <p:nvGrpSpPr>
          <p:cNvPr id="11" name="Group 71"/>
          <p:cNvGrpSpPr>
            <a:grpSpLocks/>
          </p:cNvGrpSpPr>
          <p:nvPr/>
        </p:nvGrpSpPr>
        <p:grpSpPr bwMode="auto">
          <a:xfrm>
            <a:off x="1600200" y="2178050"/>
            <a:ext cx="5546725" cy="3384550"/>
            <a:chOff x="1008" y="1372"/>
            <a:chExt cx="3494" cy="2132"/>
          </a:xfrm>
        </p:grpSpPr>
        <p:sp>
          <p:nvSpPr>
            <p:cNvPr id="13321" name="Text Box 72"/>
            <p:cNvSpPr txBox="1">
              <a:spLocks noChangeArrowheads="1"/>
            </p:cNvSpPr>
            <p:nvPr/>
          </p:nvSpPr>
          <p:spPr bwMode="auto">
            <a:xfrm>
              <a:off x="4224" y="3204"/>
              <a:ext cx="240" cy="288"/>
            </a:xfrm>
            <a:prstGeom prst="rect">
              <a:avLst/>
            </a:prstGeom>
            <a:noFill/>
            <a:ln w="9525">
              <a:noFill/>
              <a:miter lim="800000"/>
              <a:headEnd/>
              <a:tailEnd/>
            </a:ln>
          </p:spPr>
          <p:txBody>
            <a:bodyPr>
              <a:spAutoFit/>
            </a:bodyPr>
            <a:lstStyle/>
            <a:p>
              <a:pPr>
                <a:spcBef>
                  <a:spcPct val="50000"/>
                </a:spcBef>
              </a:pPr>
              <a:r>
                <a:rPr lang="en-US">
                  <a:solidFill>
                    <a:srgbClr val="FF0000"/>
                  </a:solidFill>
                  <a:latin typeface="Benguiat Bk BT" pitchFamily="18" charset="0"/>
                </a:rPr>
                <a:t>C</a:t>
              </a:r>
            </a:p>
          </p:txBody>
        </p:sp>
        <p:grpSp>
          <p:nvGrpSpPr>
            <p:cNvPr id="13322" name="Group 73"/>
            <p:cNvGrpSpPr>
              <a:grpSpLocks/>
            </p:cNvGrpSpPr>
            <p:nvPr/>
          </p:nvGrpSpPr>
          <p:grpSpPr bwMode="auto">
            <a:xfrm>
              <a:off x="1008" y="1372"/>
              <a:ext cx="3494" cy="2132"/>
              <a:chOff x="990" y="1372"/>
              <a:chExt cx="3494" cy="2132"/>
            </a:xfrm>
          </p:grpSpPr>
          <p:sp>
            <p:nvSpPr>
              <p:cNvPr id="13323" name="Text Box 74"/>
              <p:cNvSpPr txBox="1">
                <a:spLocks noChangeArrowheads="1"/>
              </p:cNvSpPr>
              <p:nvPr/>
            </p:nvSpPr>
            <p:spPr bwMode="auto">
              <a:xfrm>
                <a:off x="990" y="2966"/>
                <a:ext cx="288" cy="288"/>
              </a:xfrm>
              <a:prstGeom prst="rect">
                <a:avLst/>
              </a:prstGeom>
              <a:noFill/>
              <a:ln w="9525">
                <a:noFill/>
                <a:miter lim="800000"/>
                <a:headEnd/>
                <a:tailEnd/>
              </a:ln>
            </p:spPr>
            <p:txBody>
              <a:bodyPr>
                <a:spAutoFit/>
              </a:bodyPr>
              <a:lstStyle/>
              <a:p>
                <a:pPr>
                  <a:spcBef>
                    <a:spcPct val="50000"/>
                  </a:spcBef>
                </a:pPr>
                <a:r>
                  <a:rPr lang="en-US">
                    <a:solidFill>
                      <a:srgbClr val="FF0000"/>
                    </a:solidFill>
                    <a:latin typeface="Benguiat Bk BT" pitchFamily="18" charset="0"/>
                  </a:rPr>
                  <a:t>A</a:t>
                </a:r>
              </a:p>
            </p:txBody>
          </p:sp>
          <p:sp>
            <p:nvSpPr>
              <p:cNvPr id="13324" name="Text Box 75"/>
              <p:cNvSpPr txBox="1">
                <a:spLocks noChangeArrowheads="1"/>
              </p:cNvSpPr>
              <p:nvPr/>
            </p:nvSpPr>
            <p:spPr bwMode="auto">
              <a:xfrm>
                <a:off x="4196" y="1372"/>
                <a:ext cx="288" cy="288"/>
              </a:xfrm>
              <a:prstGeom prst="rect">
                <a:avLst/>
              </a:prstGeom>
              <a:noFill/>
              <a:ln w="9525">
                <a:noFill/>
                <a:miter lim="800000"/>
                <a:headEnd/>
                <a:tailEnd/>
              </a:ln>
            </p:spPr>
            <p:txBody>
              <a:bodyPr>
                <a:spAutoFit/>
              </a:bodyPr>
              <a:lstStyle/>
              <a:p>
                <a:pPr>
                  <a:spcBef>
                    <a:spcPct val="50000"/>
                  </a:spcBef>
                </a:pPr>
                <a:r>
                  <a:rPr lang="en-US">
                    <a:solidFill>
                      <a:srgbClr val="FF0000"/>
                    </a:solidFill>
                    <a:latin typeface="Benguiat Bk BT" pitchFamily="18" charset="0"/>
                  </a:rPr>
                  <a:t>B</a:t>
                </a:r>
              </a:p>
            </p:txBody>
          </p:sp>
          <p:sp>
            <p:nvSpPr>
              <p:cNvPr id="13325" name="Text Box 76"/>
              <p:cNvSpPr txBox="1">
                <a:spLocks noChangeArrowheads="1"/>
              </p:cNvSpPr>
              <p:nvPr/>
            </p:nvSpPr>
            <p:spPr bwMode="auto">
              <a:xfrm>
                <a:off x="2220" y="2352"/>
                <a:ext cx="288" cy="288"/>
              </a:xfrm>
              <a:prstGeom prst="rect">
                <a:avLst/>
              </a:prstGeom>
              <a:noFill/>
              <a:ln w="9525">
                <a:noFill/>
                <a:miter lim="800000"/>
                <a:headEnd/>
                <a:tailEnd/>
              </a:ln>
            </p:spPr>
            <p:txBody>
              <a:bodyPr>
                <a:spAutoFit/>
              </a:bodyPr>
              <a:lstStyle/>
              <a:p>
                <a:pPr>
                  <a:spcBef>
                    <a:spcPct val="50000"/>
                  </a:spcBef>
                </a:pPr>
                <a:r>
                  <a:rPr lang="en-US">
                    <a:solidFill>
                      <a:srgbClr val="FF0000"/>
                    </a:solidFill>
                    <a:latin typeface="Benguiat Bk BT" pitchFamily="18" charset="0"/>
                  </a:rPr>
                  <a:t>D</a:t>
                </a:r>
              </a:p>
            </p:txBody>
          </p:sp>
          <p:sp>
            <p:nvSpPr>
              <p:cNvPr id="13326" name="Text Box 77"/>
              <p:cNvSpPr txBox="1">
                <a:spLocks noChangeArrowheads="1"/>
              </p:cNvSpPr>
              <p:nvPr/>
            </p:nvSpPr>
            <p:spPr bwMode="auto">
              <a:xfrm>
                <a:off x="2232" y="3216"/>
                <a:ext cx="240" cy="288"/>
              </a:xfrm>
              <a:prstGeom prst="rect">
                <a:avLst/>
              </a:prstGeom>
              <a:noFill/>
              <a:ln w="9525">
                <a:noFill/>
                <a:miter lim="800000"/>
                <a:headEnd/>
                <a:tailEnd/>
              </a:ln>
            </p:spPr>
            <p:txBody>
              <a:bodyPr>
                <a:spAutoFit/>
              </a:bodyPr>
              <a:lstStyle/>
              <a:p>
                <a:pPr>
                  <a:spcBef>
                    <a:spcPct val="50000"/>
                  </a:spcBef>
                </a:pPr>
                <a:r>
                  <a:rPr lang="en-US">
                    <a:solidFill>
                      <a:srgbClr val="FF0000"/>
                    </a:solidFill>
                    <a:latin typeface="Benguiat Bk BT" pitchFamily="18" charset="0"/>
                  </a:rPr>
                  <a:t>E</a:t>
                </a:r>
              </a:p>
            </p:txBody>
          </p:sp>
          <p:sp>
            <p:nvSpPr>
              <p:cNvPr id="13327" name="Text Box 78"/>
              <p:cNvSpPr txBox="1">
                <a:spLocks noChangeArrowheads="1"/>
              </p:cNvSpPr>
              <p:nvPr/>
            </p:nvSpPr>
            <p:spPr bwMode="auto">
              <a:xfrm>
                <a:off x="4008" y="3216"/>
                <a:ext cx="288" cy="288"/>
              </a:xfrm>
              <a:prstGeom prst="rect">
                <a:avLst/>
              </a:prstGeom>
              <a:noFill/>
              <a:ln w="9525">
                <a:noFill/>
                <a:miter lim="800000"/>
                <a:headEnd/>
                <a:tailEnd/>
              </a:ln>
            </p:spPr>
            <p:txBody>
              <a:bodyPr>
                <a:spAutoFit/>
              </a:bodyPr>
              <a:lstStyle/>
              <a:p>
                <a:pPr>
                  <a:spcBef>
                    <a:spcPct val="50000"/>
                  </a:spcBef>
                </a:pPr>
                <a:endParaRPr lang="en-US">
                  <a:solidFill>
                    <a:srgbClr val="FFFF00"/>
                  </a:solidFill>
                  <a:latin typeface="Benguiat Bk BT" pitchFamily="18" charset="0"/>
                </a:endParaRPr>
              </a:p>
            </p:txBody>
          </p:sp>
        </p:grpSp>
      </p:grpSp>
      <p:sp>
        <p:nvSpPr>
          <p:cNvPr id="20559" name="Text Box 79"/>
          <p:cNvSpPr txBox="1">
            <a:spLocks noChangeArrowheads="1"/>
          </p:cNvSpPr>
          <p:nvPr/>
        </p:nvSpPr>
        <p:spPr bwMode="auto">
          <a:xfrm>
            <a:off x="3276600" y="4495800"/>
            <a:ext cx="762000" cy="457200"/>
          </a:xfrm>
          <a:prstGeom prst="rect">
            <a:avLst/>
          </a:prstGeom>
          <a:noFill/>
          <a:ln w="9525">
            <a:noFill/>
            <a:miter lim="800000"/>
            <a:headEnd/>
            <a:tailEnd/>
          </a:ln>
        </p:spPr>
        <p:txBody>
          <a:bodyPr>
            <a:spAutoFit/>
          </a:bodyPr>
          <a:lstStyle/>
          <a:p>
            <a:pPr>
              <a:spcBef>
                <a:spcPct val="50000"/>
              </a:spcBef>
            </a:pPr>
            <a:r>
              <a:rPr lang="en-US">
                <a:latin typeface="Benguiat Bk BT" pitchFamily="18" charset="0"/>
              </a:rPr>
              <a:t>8 m</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20550"/>
                                        </p:tgtEl>
                                        <p:attrNameLst>
                                          <p:attrName>style.visibility</p:attrName>
                                        </p:attrNameLst>
                                      </p:cBhvr>
                                      <p:to>
                                        <p:strVal val="visible"/>
                                      </p:to>
                                    </p:set>
                                    <p:animEffect transition="in" filter="dissolve">
                                      <p:cBhvr>
                                        <p:cTn id="7" dur="500"/>
                                        <p:tgtEl>
                                          <p:spTgt spid="20550"/>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20483"/>
                                        </p:tgtEl>
                                        <p:attrNameLst>
                                          <p:attrName>style.visibility</p:attrName>
                                        </p:attrNameLst>
                                      </p:cBhvr>
                                      <p:to>
                                        <p:strVal val="visible"/>
                                      </p:to>
                                    </p:set>
                                    <p:animEffect transition="in" filter="dissolve">
                                      <p:cBhvr>
                                        <p:cTn id="12" dur="500"/>
                                        <p:tgtEl>
                                          <p:spTgt spid="20483"/>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20549"/>
                                        </p:tgtEl>
                                        <p:attrNameLst>
                                          <p:attrName>style.visibility</p:attrName>
                                        </p:attrNameLst>
                                      </p:cBhvr>
                                      <p:to>
                                        <p:strVal val="visible"/>
                                      </p:to>
                                    </p:set>
                                    <p:animEffect transition="in" filter="dissolve">
                                      <p:cBhvr>
                                        <p:cTn id="17" dur="500"/>
                                        <p:tgtEl>
                                          <p:spTgt spid="20549"/>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nodeType="clickEffect">
                                  <p:stCondLst>
                                    <p:cond delay="0"/>
                                  </p:stCondLst>
                                  <p:childTnLst>
                                    <p:set>
                                      <p:cBhvr>
                                        <p:cTn id="21" dur="1" fill="hold">
                                          <p:stCondLst>
                                            <p:cond delay="0"/>
                                          </p:stCondLst>
                                        </p:cTn>
                                        <p:tgtEl>
                                          <p:spTgt spid="11"/>
                                        </p:tgtEl>
                                        <p:attrNameLst>
                                          <p:attrName>style.visibility</p:attrName>
                                        </p:attrNameLst>
                                      </p:cBhvr>
                                      <p:to>
                                        <p:strVal val="visible"/>
                                      </p:to>
                                    </p:set>
                                    <p:animEffect transition="in" filter="dissolve">
                                      <p:cBhvr>
                                        <p:cTn id="22" dur="500"/>
                                        <p:tgtEl>
                                          <p:spTgt spid="11"/>
                                        </p:tgtEl>
                                      </p:cBhvr>
                                    </p:animEffect>
                                  </p:childTnLst>
                                </p:cTn>
                              </p:par>
                            </p:childTnLst>
                          </p:cTn>
                        </p:par>
                      </p:childTnLst>
                    </p:cTn>
                  </p:par>
                  <p:par>
                    <p:cTn id="23" fill="hold">
                      <p:stCondLst>
                        <p:cond delay="indefinite"/>
                      </p:stCondLst>
                      <p:childTnLst>
                        <p:par>
                          <p:cTn id="24" fill="hold">
                            <p:stCondLst>
                              <p:cond delay="0"/>
                            </p:stCondLst>
                            <p:childTnLst>
                              <p:par>
                                <p:cTn id="25" presetID="9" presetClass="entr" presetSubtype="0" fill="hold" grpId="0" nodeType="clickEffect">
                                  <p:stCondLst>
                                    <p:cond delay="0"/>
                                  </p:stCondLst>
                                  <p:childTnLst>
                                    <p:set>
                                      <p:cBhvr>
                                        <p:cTn id="26" dur="1" fill="hold">
                                          <p:stCondLst>
                                            <p:cond delay="0"/>
                                          </p:stCondLst>
                                        </p:cTn>
                                        <p:tgtEl>
                                          <p:spTgt spid="20559"/>
                                        </p:tgtEl>
                                        <p:attrNameLst>
                                          <p:attrName>style.visibility</p:attrName>
                                        </p:attrNameLst>
                                      </p:cBhvr>
                                      <p:to>
                                        <p:strVal val="visible"/>
                                      </p:to>
                                    </p:set>
                                    <p:animEffect transition="in" filter="dissolve">
                                      <p:cBhvr>
                                        <p:cTn id="27" dur="500"/>
                                        <p:tgtEl>
                                          <p:spTgt spid="2055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483" grpId="0" animBg="1"/>
      <p:bldP spid="20549" grpId="0" animBg="1"/>
      <p:bldP spid="20550" grpId="0" animBg="1"/>
      <p:bldP spid="20559" grpId="0" autoUpdateAnimBg="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338" name="Group 2"/>
          <p:cNvGrpSpPr>
            <a:grpSpLocks/>
          </p:cNvGrpSpPr>
          <p:nvPr/>
        </p:nvGrpSpPr>
        <p:grpSpPr bwMode="auto">
          <a:xfrm>
            <a:off x="381000" y="228600"/>
            <a:ext cx="8724900" cy="6057900"/>
            <a:chOff x="240" y="144"/>
            <a:chExt cx="5496" cy="3816"/>
          </a:xfrm>
        </p:grpSpPr>
        <p:grpSp>
          <p:nvGrpSpPr>
            <p:cNvPr id="14366" name="Group 3"/>
            <p:cNvGrpSpPr>
              <a:grpSpLocks/>
            </p:cNvGrpSpPr>
            <p:nvPr/>
          </p:nvGrpSpPr>
          <p:grpSpPr bwMode="auto">
            <a:xfrm>
              <a:off x="240" y="144"/>
              <a:ext cx="5496" cy="3696"/>
              <a:chOff x="240" y="144"/>
              <a:chExt cx="5496" cy="3696"/>
            </a:xfrm>
          </p:grpSpPr>
          <p:grpSp>
            <p:nvGrpSpPr>
              <p:cNvPr id="14369" name="Group 4"/>
              <p:cNvGrpSpPr>
                <a:grpSpLocks/>
              </p:cNvGrpSpPr>
              <p:nvPr/>
            </p:nvGrpSpPr>
            <p:grpSpPr bwMode="auto">
              <a:xfrm>
                <a:off x="240" y="144"/>
                <a:ext cx="5352" cy="3696"/>
                <a:chOff x="240" y="144"/>
                <a:chExt cx="5352" cy="3696"/>
              </a:xfrm>
            </p:grpSpPr>
            <p:sp>
              <p:nvSpPr>
                <p:cNvPr id="14372" name="Text Box 5"/>
                <p:cNvSpPr txBox="1">
                  <a:spLocks noChangeArrowheads="1"/>
                </p:cNvSpPr>
                <p:nvPr/>
              </p:nvSpPr>
              <p:spPr bwMode="auto">
                <a:xfrm>
                  <a:off x="240" y="144"/>
                  <a:ext cx="5232" cy="518"/>
                </a:xfrm>
                <a:prstGeom prst="rect">
                  <a:avLst/>
                </a:prstGeom>
                <a:noFill/>
                <a:ln w="9525">
                  <a:noFill/>
                  <a:miter lim="800000"/>
                  <a:headEnd/>
                  <a:tailEnd/>
                </a:ln>
              </p:spPr>
              <p:txBody>
                <a:bodyPr>
                  <a:spAutoFit/>
                </a:bodyPr>
                <a:lstStyle/>
                <a:p>
                  <a:pPr>
                    <a:spcBef>
                      <a:spcPct val="50000"/>
                    </a:spcBef>
                  </a:pPr>
                  <a:r>
                    <a:rPr lang="en-US">
                      <a:solidFill>
                        <a:srgbClr val="FF0000"/>
                      </a:solidFill>
                      <a:latin typeface="Benguiat Bk BT" pitchFamily="18" charset="0"/>
                    </a:rPr>
                    <a:t>Solution(continued): </a:t>
                  </a:r>
                  <a:r>
                    <a:rPr lang="en-US">
                      <a:latin typeface="Benguiat Bk BT" pitchFamily="18" charset="0"/>
                    </a:rPr>
                    <a:t>Because the triangles are similar… </a:t>
                  </a:r>
                </a:p>
              </p:txBody>
            </p:sp>
            <p:grpSp>
              <p:nvGrpSpPr>
                <p:cNvPr id="14373" name="Group 6"/>
                <p:cNvGrpSpPr>
                  <a:grpSpLocks/>
                </p:cNvGrpSpPr>
                <p:nvPr/>
              </p:nvGrpSpPr>
              <p:grpSpPr bwMode="auto">
                <a:xfrm>
                  <a:off x="2976" y="408"/>
                  <a:ext cx="2616" cy="3432"/>
                  <a:chOff x="2976" y="408"/>
                  <a:chExt cx="2616" cy="3432"/>
                </a:xfrm>
              </p:grpSpPr>
              <p:sp>
                <p:nvSpPr>
                  <p:cNvPr id="14374" name="AutoShape 7"/>
                  <p:cNvSpPr>
                    <a:spLocks noChangeArrowheads="1"/>
                  </p:cNvSpPr>
                  <p:nvPr/>
                </p:nvSpPr>
                <p:spPr bwMode="auto">
                  <a:xfrm>
                    <a:off x="4020" y="672"/>
                    <a:ext cx="1296" cy="912"/>
                  </a:xfrm>
                  <a:prstGeom prst="triangle">
                    <a:avLst>
                      <a:gd name="adj" fmla="val 100000"/>
                    </a:avLst>
                  </a:prstGeom>
                  <a:noFill/>
                  <a:ln w="28575">
                    <a:solidFill>
                      <a:schemeClr val="tx1"/>
                    </a:solidFill>
                    <a:miter lim="800000"/>
                    <a:headEnd/>
                    <a:tailEnd/>
                  </a:ln>
                </p:spPr>
                <p:txBody>
                  <a:bodyPr wrap="none" anchor="ctr"/>
                  <a:lstStyle/>
                  <a:p>
                    <a:endParaRPr lang="en-CA"/>
                  </a:p>
                </p:txBody>
              </p:sp>
              <p:sp>
                <p:nvSpPr>
                  <p:cNvPr id="14375" name="AutoShape 8"/>
                  <p:cNvSpPr>
                    <a:spLocks noChangeArrowheads="1"/>
                  </p:cNvSpPr>
                  <p:nvPr/>
                </p:nvSpPr>
                <p:spPr bwMode="auto">
                  <a:xfrm>
                    <a:off x="3216" y="2256"/>
                    <a:ext cx="2112" cy="1440"/>
                  </a:xfrm>
                  <a:prstGeom prst="triangle">
                    <a:avLst>
                      <a:gd name="adj" fmla="val 100000"/>
                    </a:avLst>
                  </a:prstGeom>
                  <a:noFill/>
                  <a:ln w="28575">
                    <a:solidFill>
                      <a:schemeClr val="tx1"/>
                    </a:solidFill>
                    <a:miter lim="800000"/>
                    <a:headEnd/>
                    <a:tailEnd/>
                  </a:ln>
                </p:spPr>
                <p:txBody>
                  <a:bodyPr wrap="none" anchor="ctr"/>
                  <a:lstStyle/>
                  <a:p>
                    <a:endParaRPr lang="en-CA"/>
                  </a:p>
                </p:txBody>
              </p:sp>
              <p:sp>
                <p:nvSpPr>
                  <p:cNvPr id="14376" name="Text Box 9"/>
                  <p:cNvSpPr txBox="1">
                    <a:spLocks noChangeArrowheads="1"/>
                  </p:cNvSpPr>
                  <p:nvPr/>
                </p:nvSpPr>
                <p:spPr bwMode="auto">
                  <a:xfrm>
                    <a:off x="3792" y="1440"/>
                    <a:ext cx="336" cy="288"/>
                  </a:xfrm>
                  <a:prstGeom prst="rect">
                    <a:avLst/>
                  </a:prstGeom>
                  <a:noFill/>
                  <a:ln w="9525">
                    <a:noFill/>
                    <a:miter lim="800000"/>
                    <a:headEnd/>
                    <a:tailEnd/>
                  </a:ln>
                </p:spPr>
                <p:txBody>
                  <a:bodyPr>
                    <a:spAutoFit/>
                  </a:bodyPr>
                  <a:lstStyle/>
                  <a:p>
                    <a:pPr>
                      <a:spcBef>
                        <a:spcPct val="50000"/>
                      </a:spcBef>
                    </a:pPr>
                    <a:r>
                      <a:rPr lang="en-US">
                        <a:latin typeface="Benguiat Bk BT" pitchFamily="18" charset="0"/>
                      </a:rPr>
                      <a:t>A</a:t>
                    </a:r>
                  </a:p>
                </p:txBody>
              </p:sp>
              <p:sp>
                <p:nvSpPr>
                  <p:cNvPr id="14377" name="Text Box 10"/>
                  <p:cNvSpPr txBox="1">
                    <a:spLocks noChangeArrowheads="1"/>
                  </p:cNvSpPr>
                  <p:nvPr/>
                </p:nvSpPr>
                <p:spPr bwMode="auto">
                  <a:xfrm>
                    <a:off x="5256" y="408"/>
                    <a:ext cx="336" cy="288"/>
                  </a:xfrm>
                  <a:prstGeom prst="rect">
                    <a:avLst/>
                  </a:prstGeom>
                  <a:noFill/>
                  <a:ln w="9525">
                    <a:noFill/>
                    <a:miter lim="800000"/>
                    <a:headEnd/>
                    <a:tailEnd/>
                  </a:ln>
                </p:spPr>
                <p:txBody>
                  <a:bodyPr>
                    <a:spAutoFit/>
                  </a:bodyPr>
                  <a:lstStyle/>
                  <a:p>
                    <a:pPr>
                      <a:spcBef>
                        <a:spcPct val="50000"/>
                      </a:spcBef>
                    </a:pPr>
                    <a:r>
                      <a:rPr lang="en-US">
                        <a:latin typeface="Benguiat Bk BT" pitchFamily="18" charset="0"/>
                      </a:rPr>
                      <a:t>D</a:t>
                    </a:r>
                  </a:p>
                </p:txBody>
              </p:sp>
              <p:sp>
                <p:nvSpPr>
                  <p:cNvPr id="14378" name="Text Box 11"/>
                  <p:cNvSpPr txBox="1">
                    <a:spLocks noChangeArrowheads="1"/>
                  </p:cNvSpPr>
                  <p:nvPr/>
                </p:nvSpPr>
                <p:spPr bwMode="auto">
                  <a:xfrm>
                    <a:off x="5280" y="1452"/>
                    <a:ext cx="288" cy="288"/>
                  </a:xfrm>
                  <a:prstGeom prst="rect">
                    <a:avLst/>
                  </a:prstGeom>
                  <a:noFill/>
                  <a:ln w="9525">
                    <a:noFill/>
                    <a:miter lim="800000"/>
                    <a:headEnd/>
                    <a:tailEnd/>
                  </a:ln>
                </p:spPr>
                <p:txBody>
                  <a:bodyPr>
                    <a:spAutoFit/>
                  </a:bodyPr>
                  <a:lstStyle/>
                  <a:p>
                    <a:pPr>
                      <a:spcBef>
                        <a:spcPct val="50000"/>
                      </a:spcBef>
                    </a:pPr>
                    <a:r>
                      <a:rPr lang="en-US">
                        <a:latin typeface="Benguiat Bk BT" pitchFamily="18" charset="0"/>
                      </a:rPr>
                      <a:t>E</a:t>
                    </a:r>
                  </a:p>
                </p:txBody>
              </p:sp>
              <p:sp>
                <p:nvSpPr>
                  <p:cNvPr id="14379" name="Text Box 12"/>
                  <p:cNvSpPr txBox="1">
                    <a:spLocks noChangeArrowheads="1"/>
                  </p:cNvSpPr>
                  <p:nvPr/>
                </p:nvSpPr>
                <p:spPr bwMode="auto">
                  <a:xfrm>
                    <a:off x="2976" y="3552"/>
                    <a:ext cx="288" cy="288"/>
                  </a:xfrm>
                  <a:prstGeom prst="rect">
                    <a:avLst/>
                  </a:prstGeom>
                  <a:noFill/>
                  <a:ln w="9525">
                    <a:noFill/>
                    <a:miter lim="800000"/>
                    <a:headEnd/>
                    <a:tailEnd/>
                  </a:ln>
                </p:spPr>
                <p:txBody>
                  <a:bodyPr>
                    <a:spAutoFit/>
                  </a:bodyPr>
                  <a:lstStyle/>
                  <a:p>
                    <a:pPr>
                      <a:spcBef>
                        <a:spcPct val="50000"/>
                      </a:spcBef>
                    </a:pPr>
                    <a:r>
                      <a:rPr lang="en-US">
                        <a:latin typeface="Benguiat Bk BT" pitchFamily="18" charset="0"/>
                      </a:rPr>
                      <a:t>A</a:t>
                    </a:r>
                  </a:p>
                </p:txBody>
              </p:sp>
              <p:sp>
                <p:nvSpPr>
                  <p:cNvPr id="14380" name="Text Box 13"/>
                  <p:cNvSpPr txBox="1">
                    <a:spLocks noChangeArrowheads="1"/>
                  </p:cNvSpPr>
                  <p:nvPr/>
                </p:nvSpPr>
                <p:spPr bwMode="auto">
                  <a:xfrm>
                    <a:off x="5268" y="2016"/>
                    <a:ext cx="240" cy="288"/>
                  </a:xfrm>
                  <a:prstGeom prst="rect">
                    <a:avLst/>
                  </a:prstGeom>
                  <a:noFill/>
                  <a:ln w="9525">
                    <a:noFill/>
                    <a:miter lim="800000"/>
                    <a:headEnd/>
                    <a:tailEnd/>
                  </a:ln>
                </p:spPr>
                <p:txBody>
                  <a:bodyPr>
                    <a:spAutoFit/>
                  </a:bodyPr>
                  <a:lstStyle/>
                  <a:p>
                    <a:pPr>
                      <a:spcBef>
                        <a:spcPct val="50000"/>
                      </a:spcBef>
                    </a:pPr>
                    <a:r>
                      <a:rPr lang="en-US">
                        <a:latin typeface="Benguiat Bk BT" pitchFamily="18" charset="0"/>
                      </a:rPr>
                      <a:t>B</a:t>
                    </a:r>
                  </a:p>
                </p:txBody>
              </p:sp>
              <p:sp>
                <p:nvSpPr>
                  <p:cNvPr id="14381" name="Text Box 14"/>
                  <p:cNvSpPr txBox="1">
                    <a:spLocks noChangeArrowheads="1"/>
                  </p:cNvSpPr>
                  <p:nvPr/>
                </p:nvSpPr>
                <p:spPr bwMode="auto">
                  <a:xfrm>
                    <a:off x="5304" y="3552"/>
                    <a:ext cx="288" cy="288"/>
                  </a:xfrm>
                  <a:prstGeom prst="rect">
                    <a:avLst/>
                  </a:prstGeom>
                  <a:noFill/>
                  <a:ln w="9525">
                    <a:noFill/>
                    <a:miter lim="800000"/>
                    <a:headEnd/>
                    <a:tailEnd/>
                  </a:ln>
                </p:spPr>
                <p:txBody>
                  <a:bodyPr>
                    <a:spAutoFit/>
                  </a:bodyPr>
                  <a:lstStyle/>
                  <a:p>
                    <a:pPr>
                      <a:spcBef>
                        <a:spcPct val="50000"/>
                      </a:spcBef>
                    </a:pPr>
                    <a:r>
                      <a:rPr lang="en-US">
                        <a:latin typeface="Benguiat Bk BT" pitchFamily="18" charset="0"/>
                      </a:rPr>
                      <a:t>C</a:t>
                    </a:r>
                  </a:p>
                </p:txBody>
              </p:sp>
            </p:grpSp>
          </p:grpSp>
          <p:sp>
            <p:nvSpPr>
              <p:cNvPr id="14370" name="Text Box 15"/>
              <p:cNvSpPr txBox="1">
                <a:spLocks noChangeArrowheads="1"/>
              </p:cNvSpPr>
              <p:nvPr/>
            </p:nvSpPr>
            <p:spPr bwMode="auto">
              <a:xfrm>
                <a:off x="4464" y="1560"/>
                <a:ext cx="480" cy="288"/>
              </a:xfrm>
              <a:prstGeom prst="rect">
                <a:avLst/>
              </a:prstGeom>
              <a:noFill/>
              <a:ln w="9525">
                <a:noFill/>
                <a:miter lim="800000"/>
                <a:headEnd/>
                <a:tailEnd/>
              </a:ln>
            </p:spPr>
            <p:txBody>
              <a:bodyPr>
                <a:spAutoFit/>
              </a:bodyPr>
              <a:lstStyle/>
              <a:p>
                <a:pPr>
                  <a:spcBef>
                    <a:spcPct val="50000"/>
                  </a:spcBef>
                </a:pPr>
                <a:r>
                  <a:rPr lang="en-US">
                    <a:latin typeface="Benguiat Bk BT" pitchFamily="18" charset="0"/>
                  </a:rPr>
                  <a:t>5m</a:t>
                </a:r>
              </a:p>
            </p:txBody>
          </p:sp>
          <p:sp>
            <p:nvSpPr>
              <p:cNvPr id="14371" name="Text Box 16"/>
              <p:cNvSpPr txBox="1">
                <a:spLocks noChangeArrowheads="1"/>
              </p:cNvSpPr>
              <p:nvPr/>
            </p:nvSpPr>
            <p:spPr bwMode="auto">
              <a:xfrm>
                <a:off x="5304" y="996"/>
                <a:ext cx="432" cy="288"/>
              </a:xfrm>
              <a:prstGeom prst="rect">
                <a:avLst/>
              </a:prstGeom>
              <a:noFill/>
              <a:ln w="9525">
                <a:noFill/>
                <a:miter lim="800000"/>
                <a:headEnd/>
                <a:tailEnd/>
              </a:ln>
            </p:spPr>
            <p:txBody>
              <a:bodyPr>
                <a:spAutoFit/>
              </a:bodyPr>
              <a:lstStyle/>
              <a:p>
                <a:pPr>
                  <a:spcBef>
                    <a:spcPct val="50000"/>
                  </a:spcBef>
                </a:pPr>
                <a:r>
                  <a:rPr lang="en-US">
                    <a:latin typeface="Benguiat Bk BT" pitchFamily="18" charset="0"/>
                  </a:rPr>
                  <a:t>8m</a:t>
                </a:r>
              </a:p>
            </p:txBody>
          </p:sp>
        </p:grpSp>
        <p:sp>
          <p:nvSpPr>
            <p:cNvPr id="14367" name="Text Box 17"/>
            <p:cNvSpPr txBox="1">
              <a:spLocks noChangeArrowheads="1"/>
            </p:cNvSpPr>
            <p:nvPr/>
          </p:nvSpPr>
          <p:spPr bwMode="auto">
            <a:xfrm>
              <a:off x="4080" y="3672"/>
              <a:ext cx="576" cy="288"/>
            </a:xfrm>
            <a:prstGeom prst="rect">
              <a:avLst/>
            </a:prstGeom>
            <a:noFill/>
            <a:ln w="9525">
              <a:noFill/>
              <a:miter lim="800000"/>
              <a:headEnd/>
              <a:tailEnd/>
            </a:ln>
          </p:spPr>
          <p:txBody>
            <a:bodyPr>
              <a:spAutoFit/>
            </a:bodyPr>
            <a:lstStyle/>
            <a:p>
              <a:pPr>
                <a:spcBef>
                  <a:spcPct val="50000"/>
                </a:spcBef>
              </a:pPr>
              <a:r>
                <a:rPr lang="en-US">
                  <a:latin typeface="Benguiat Bk BT" pitchFamily="18" charset="0"/>
                </a:rPr>
                <a:t>35m</a:t>
              </a:r>
            </a:p>
          </p:txBody>
        </p:sp>
        <p:sp>
          <p:nvSpPr>
            <p:cNvPr id="14368" name="Text Box 18"/>
            <p:cNvSpPr txBox="1">
              <a:spLocks noChangeArrowheads="1"/>
            </p:cNvSpPr>
            <p:nvPr/>
          </p:nvSpPr>
          <p:spPr bwMode="auto">
            <a:xfrm>
              <a:off x="5340" y="2784"/>
              <a:ext cx="276" cy="288"/>
            </a:xfrm>
            <a:prstGeom prst="rect">
              <a:avLst/>
            </a:prstGeom>
            <a:noFill/>
            <a:ln w="9525">
              <a:noFill/>
              <a:miter lim="800000"/>
              <a:headEnd/>
              <a:tailEnd/>
            </a:ln>
          </p:spPr>
          <p:txBody>
            <a:bodyPr>
              <a:spAutoFit/>
            </a:bodyPr>
            <a:lstStyle/>
            <a:p>
              <a:pPr>
                <a:spcBef>
                  <a:spcPct val="50000"/>
                </a:spcBef>
              </a:pPr>
              <a:r>
                <a:rPr lang="en-US" i="1">
                  <a:latin typeface="Benguiat Bk BT" pitchFamily="18" charset="0"/>
                </a:rPr>
                <a:t>x</a:t>
              </a:r>
            </a:p>
          </p:txBody>
        </p:sp>
      </p:grpSp>
      <p:grpSp>
        <p:nvGrpSpPr>
          <p:cNvPr id="6" name="Group 19"/>
          <p:cNvGrpSpPr>
            <a:grpSpLocks/>
          </p:cNvGrpSpPr>
          <p:nvPr/>
        </p:nvGrpSpPr>
        <p:grpSpPr bwMode="auto">
          <a:xfrm>
            <a:off x="723900" y="1066800"/>
            <a:ext cx="933450" cy="800100"/>
            <a:chOff x="456" y="672"/>
            <a:chExt cx="588" cy="504"/>
          </a:xfrm>
        </p:grpSpPr>
        <p:grpSp>
          <p:nvGrpSpPr>
            <p:cNvPr id="14361" name="Group 20"/>
            <p:cNvGrpSpPr>
              <a:grpSpLocks/>
            </p:cNvGrpSpPr>
            <p:nvPr/>
          </p:nvGrpSpPr>
          <p:grpSpPr bwMode="auto">
            <a:xfrm>
              <a:off x="456" y="672"/>
              <a:ext cx="492" cy="504"/>
              <a:chOff x="456" y="672"/>
              <a:chExt cx="492" cy="504"/>
            </a:xfrm>
          </p:grpSpPr>
          <p:sp>
            <p:nvSpPr>
              <p:cNvPr id="14363" name="Text Box 21"/>
              <p:cNvSpPr txBox="1">
                <a:spLocks noChangeArrowheads="1"/>
              </p:cNvSpPr>
              <p:nvPr/>
            </p:nvSpPr>
            <p:spPr bwMode="auto">
              <a:xfrm>
                <a:off x="468" y="672"/>
                <a:ext cx="432" cy="288"/>
              </a:xfrm>
              <a:prstGeom prst="rect">
                <a:avLst/>
              </a:prstGeom>
              <a:noFill/>
              <a:ln w="9525">
                <a:noFill/>
                <a:miter lim="800000"/>
                <a:headEnd/>
                <a:tailEnd/>
              </a:ln>
            </p:spPr>
            <p:txBody>
              <a:bodyPr>
                <a:spAutoFit/>
              </a:bodyPr>
              <a:lstStyle/>
              <a:p>
                <a:pPr>
                  <a:spcBef>
                    <a:spcPct val="50000"/>
                  </a:spcBef>
                </a:pPr>
                <a:r>
                  <a:rPr lang="en-US">
                    <a:latin typeface="Benguiat Bk BT" pitchFamily="18" charset="0"/>
                  </a:rPr>
                  <a:t>AE</a:t>
                </a:r>
              </a:p>
            </p:txBody>
          </p:sp>
          <p:sp>
            <p:nvSpPr>
              <p:cNvPr id="14364" name="Text Box 22"/>
              <p:cNvSpPr txBox="1">
                <a:spLocks noChangeArrowheads="1"/>
              </p:cNvSpPr>
              <p:nvPr/>
            </p:nvSpPr>
            <p:spPr bwMode="auto">
              <a:xfrm>
                <a:off x="468" y="888"/>
                <a:ext cx="480" cy="288"/>
              </a:xfrm>
              <a:prstGeom prst="rect">
                <a:avLst/>
              </a:prstGeom>
              <a:noFill/>
              <a:ln w="9525">
                <a:noFill/>
                <a:miter lim="800000"/>
                <a:headEnd/>
                <a:tailEnd/>
              </a:ln>
            </p:spPr>
            <p:txBody>
              <a:bodyPr>
                <a:spAutoFit/>
              </a:bodyPr>
              <a:lstStyle/>
              <a:p>
                <a:pPr>
                  <a:spcBef>
                    <a:spcPct val="50000"/>
                  </a:spcBef>
                </a:pPr>
                <a:r>
                  <a:rPr lang="en-US">
                    <a:latin typeface="Benguiat Bk BT" pitchFamily="18" charset="0"/>
                  </a:rPr>
                  <a:t>AC</a:t>
                </a:r>
              </a:p>
            </p:txBody>
          </p:sp>
          <p:sp>
            <p:nvSpPr>
              <p:cNvPr id="14365" name="Line 23"/>
              <p:cNvSpPr>
                <a:spLocks noChangeShapeType="1"/>
              </p:cNvSpPr>
              <p:nvPr/>
            </p:nvSpPr>
            <p:spPr bwMode="auto">
              <a:xfrm>
                <a:off x="456" y="924"/>
                <a:ext cx="384" cy="0"/>
              </a:xfrm>
              <a:prstGeom prst="line">
                <a:avLst/>
              </a:prstGeom>
              <a:noFill/>
              <a:ln w="9525">
                <a:solidFill>
                  <a:schemeClr val="tx1"/>
                </a:solidFill>
                <a:round/>
                <a:headEnd/>
                <a:tailEnd/>
              </a:ln>
            </p:spPr>
            <p:txBody>
              <a:bodyPr/>
              <a:lstStyle/>
              <a:p>
                <a:endParaRPr lang="en-CA"/>
              </a:p>
            </p:txBody>
          </p:sp>
        </p:grpSp>
        <p:sp>
          <p:nvSpPr>
            <p:cNvPr id="14362" name="Text Box 24"/>
            <p:cNvSpPr txBox="1">
              <a:spLocks noChangeArrowheads="1"/>
            </p:cNvSpPr>
            <p:nvPr/>
          </p:nvSpPr>
          <p:spPr bwMode="auto">
            <a:xfrm>
              <a:off x="804" y="780"/>
              <a:ext cx="240" cy="288"/>
            </a:xfrm>
            <a:prstGeom prst="rect">
              <a:avLst/>
            </a:prstGeom>
            <a:noFill/>
            <a:ln w="9525">
              <a:noFill/>
              <a:miter lim="800000"/>
              <a:headEnd/>
              <a:tailEnd/>
            </a:ln>
          </p:spPr>
          <p:txBody>
            <a:bodyPr>
              <a:spAutoFit/>
            </a:bodyPr>
            <a:lstStyle/>
            <a:p>
              <a:pPr>
                <a:spcBef>
                  <a:spcPct val="50000"/>
                </a:spcBef>
              </a:pPr>
              <a:r>
                <a:rPr lang="en-US">
                  <a:latin typeface="Benguiat Bk BT" pitchFamily="18" charset="0"/>
                </a:rPr>
                <a:t>=</a:t>
              </a:r>
            </a:p>
          </p:txBody>
        </p:sp>
      </p:grpSp>
      <p:grpSp>
        <p:nvGrpSpPr>
          <p:cNvPr id="8" name="Group 25"/>
          <p:cNvGrpSpPr>
            <a:grpSpLocks/>
          </p:cNvGrpSpPr>
          <p:nvPr/>
        </p:nvGrpSpPr>
        <p:grpSpPr bwMode="auto">
          <a:xfrm>
            <a:off x="1676400" y="1066800"/>
            <a:ext cx="762000" cy="819150"/>
            <a:chOff x="1056" y="672"/>
            <a:chExt cx="480" cy="516"/>
          </a:xfrm>
        </p:grpSpPr>
        <p:sp>
          <p:nvSpPr>
            <p:cNvPr id="14358" name="Text Box 26"/>
            <p:cNvSpPr txBox="1">
              <a:spLocks noChangeArrowheads="1"/>
            </p:cNvSpPr>
            <p:nvPr/>
          </p:nvSpPr>
          <p:spPr bwMode="auto">
            <a:xfrm>
              <a:off x="1056" y="672"/>
              <a:ext cx="432" cy="288"/>
            </a:xfrm>
            <a:prstGeom prst="rect">
              <a:avLst/>
            </a:prstGeom>
            <a:noFill/>
            <a:ln w="9525">
              <a:noFill/>
              <a:miter lim="800000"/>
              <a:headEnd/>
              <a:tailEnd/>
            </a:ln>
          </p:spPr>
          <p:txBody>
            <a:bodyPr>
              <a:spAutoFit/>
            </a:bodyPr>
            <a:lstStyle/>
            <a:p>
              <a:pPr>
                <a:spcBef>
                  <a:spcPct val="50000"/>
                </a:spcBef>
              </a:pPr>
              <a:r>
                <a:rPr lang="en-US">
                  <a:latin typeface="Benguiat Bk BT" pitchFamily="18" charset="0"/>
                </a:rPr>
                <a:t>DE</a:t>
              </a:r>
            </a:p>
          </p:txBody>
        </p:sp>
        <p:sp>
          <p:nvSpPr>
            <p:cNvPr id="14359" name="Line 27"/>
            <p:cNvSpPr>
              <a:spLocks noChangeShapeType="1"/>
            </p:cNvSpPr>
            <p:nvPr/>
          </p:nvSpPr>
          <p:spPr bwMode="auto">
            <a:xfrm>
              <a:off x="1068" y="924"/>
              <a:ext cx="384" cy="0"/>
            </a:xfrm>
            <a:prstGeom prst="line">
              <a:avLst/>
            </a:prstGeom>
            <a:noFill/>
            <a:ln w="9525">
              <a:solidFill>
                <a:schemeClr val="tx1"/>
              </a:solidFill>
              <a:round/>
              <a:headEnd/>
              <a:tailEnd/>
            </a:ln>
          </p:spPr>
          <p:txBody>
            <a:bodyPr/>
            <a:lstStyle/>
            <a:p>
              <a:endParaRPr lang="en-CA"/>
            </a:p>
          </p:txBody>
        </p:sp>
        <p:sp>
          <p:nvSpPr>
            <p:cNvPr id="14360" name="Text Box 28"/>
            <p:cNvSpPr txBox="1">
              <a:spLocks noChangeArrowheads="1"/>
            </p:cNvSpPr>
            <p:nvPr/>
          </p:nvSpPr>
          <p:spPr bwMode="auto">
            <a:xfrm>
              <a:off x="1056" y="900"/>
              <a:ext cx="480" cy="288"/>
            </a:xfrm>
            <a:prstGeom prst="rect">
              <a:avLst/>
            </a:prstGeom>
            <a:noFill/>
            <a:ln w="9525">
              <a:noFill/>
              <a:miter lim="800000"/>
              <a:headEnd/>
              <a:tailEnd/>
            </a:ln>
          </p:spPr>
          <p:txBody>
            <a:bodyPr>
              <a:spAutoFit/>
            </a:bodyPr>
            <a:lstStyle/>
            <a:p>
              <a:pPr>
                <a:spcBef>
                  <a:spcPct val="50000"/>
                </a:spcBef>
              </a:pPr>
              <a:r>
                <a:rPr lang="en-US">
                  <a:latin typeface="Benguiat Bk BT" pitchFamily="18" charset="0"/>
                </a:rPr>
                <a:t>BC</a:t>
              </a:r>
            </a:p>
          </p:txBody>
        </p:sp>
      </p:grpSp>
      <p:grpSp>
        <p:nvGrpSpPr>
          <p:cNvPr id="9" name="Group 29"/>
          <p:cNvGrpSpPr>
            <a:grpSpLocks/>
          </p:cNvGrpSpPr>
          <p:nvPr/>
        </p:nvGrpSpPr>
        <p:grpSpPr bwMode="auto">
          <a:xfrm>
            <a:off x="571500" y="1981200"/>
            <a:ext cx="1104900" cy="800100"/>
            <a:chOff x="360" y="1248"/>
            <a:chExt cx="696" cy="504"/>
          </a:xfrm>
        </p:grpSpPr>
        <p:grpSp>
          <p:nvGrpSpPr>
            <p:cNvPr id="14353" name="Group 30"/>
            <p:cNvGrpSpPr>
              <a:grpSpLocks/>
            </p:cNvGrpSpPr>
            <p:nvPr/>
          </p:nvGrpSpPr>
          <p:grpSpPr bwMode="auto">
            <a:xfrm>
              <a:off x="360" y="1248"/>
              <a:ext cx="576" cy="504"/>
              <a:chOff x="468" y="1392"/>
              <a:chExt cx="576" cy="504"/>
            </a:xfrm>
          </p:grpSpPr>
          <p:sp>
            <p:nvSpPr>
              <p:cNvPr id="14355" name="Line 31"/>
              <p:cNvSpPr>
                <a:spLocks noChangeShapeType="1"/>
              </p:cNvSpPr>
              <p:nvPr/>
            </p:nvSpPr>
            <p:spPr bwMode="auto">
              <a:xfrm>
                <a:off x="480" y="1632"/>
                <a:ext cx="480" cy="0"/>
              </a:xfrm>
              <a:prstGeom prst="line">
                <a:avLst/>
              </a:prstGeom>
              <a:noFill/>
              <a:ln w="9525">
                <a:solidFill>
                  <a:schemeClr val="tx1"/>
                </a:solidFill>
                <a:round/>
                <a:headEnd/>
                <a:tailEnd/>
              </a:ln>
            </p:spPr>
            <p:txBody>
              <a:bodyPr/>
              <a:lstStyle/>
              <a:p>
                <a:endParaRPr lang="en-CA"/>
              </a:p>
            </p:txBody>
          </p:sp>
          <p:sp>
            <p:nvSpPr>
              <p:cNvPr id="14356" name="Text Box 32"/>
              <p:cNvSpPr txBox="1">
                <a:spLocks noChangeArrowheads="1"/>
              </p:cNvSpPr>
              <p:nvPr/>
            </p:nvSpPr>
            <p:spPr bwMode="auto">
              <a:xfrm>
                <a:off x="516" y="1392"/>
                <a:ext cx="528" cy="288"/>
              </a:xfrm>
              <a:prstGeom prst="rect">
                <a:avLst/>
              </a:prstGeom>
              <a:noFill/>
              <a:ln w="9525">
                <a:noFill/>
                <a:miter lim="800000"/>
                <a:headEnd/>
                <a:tailEnd/>
              </a:ln>
            </p:spPr>
            <p:txBody>
              <a:bodyPr>
                <a:spAutoFit/>
              </a:bodyPr>
              <a:lstStyle/>
              <a:p>
                <a:pPr>
                  <a:spcBef>
                    <a:spcPct val="50000"/>
                  </a:spcBef>
                </a:pPr>
                <a:r>
                  <a:rPr lang="en-US">
                    <a:latin typeface="Benguiat Bk BT" pitchFamily="18" charset="0"/>
                  </a:rPr>
                  <a:t>5 m</a:t>
                </a:r>
              </a:p>
            </p:txBody>
          </p:sp>
          <p:sp>
            <p:nvSpPr>
              <p:cNvPr id="14357" name="Text Box 33"/>
              <p:cNvSpPr txBox="1">
                <a:spLocks noChangeArrowheads="1"/>
              </p:cNvSpPr>
              <p:nvPr/>
            </p:nvSpPr>
            <p:spPr bwMode="auto">
              <a:xfrm>
                <a:off x="468" y="1608"/>
                <a:ext cx="576" cy="288"/>
              </a:xfrm>
              <a:prstGeom prst="rect">
                <a:avLst/>
              </a:prstGeom>
              <a:noFill/>
              <a:ln w="9525">
                <a:noFill/>
                <a:miter lim="800000"/>
                <a:headEnd/>
                <a:tailEnd/>
              </a:ln>
            </p:spPr>
            <p:txBody>
              <a:bodyPr>
                <a:spAutoFit/>
              </a:bodyPr>
              <a:lstStyle/>
              <a:p>
                <a:pPr>
                  <a:spcBef>
                    <a:spcPct val="50000"/>
                  </a:spcBef>
                </a:pPr>
                <a:r>
                  <a:rPr lang="en-US">
                    <a:latin typeface="Benguiat Bk BT" pitchFamily="18" charset="0"/>
                  </a:rPr>
                  <a:t>35 m</a:t>
                </a:r>
              </a:p>
            </p:txBody>
          </p:sp>
        </p:grpSp>
        <p:sp>
          <p:nvSpPr>
            <p:cNvPr id="14354" name="Text Box 34"/>
            <p:cNvSpPr txBox="1">
              <a:spLocks noChangeArrowheads="1"/>
            </p:cNvSpPr>
            <p:nvPr/>
          </p:nvSpPr>
          <p:spPr bwMode="auto">
            <a:xfrm>
              <a:off x="816" y="1344"/>
              <a:ext cx="240" cy="288"/>
            </a:xfrm>
            <a:prstGeom prst="rect">
              <a:avLst/>
            </a:prstGeom>
            <a:noFill/>
            <a:ln w="9525">
              <a:noFill/>
              <a:miter lim="800000"/>
              <a:headEnd/>
              <a:tailEnd/>
            </a:ln>
          </p:spPr>
          <p:txBody>
            <a:bodyPr>
              <a:spAutoFit/>
            </a:bodyPr>
            <a:lstStyle/>
            <a:p>
              <a:pPr>
                <a:spcBef>
                  <a:spcPct val="50000"/>
                </a:spcBef>
              </a:pPr>
              <a:r>
                <a:rPr lang="en-US">
                  <a:latin typeface="Benguiat Bk BT" pitchFamily="18" charset="0"/>
                </a:rPr>
                <a:t>=</a:t>
              </a:r>
            </a:p>
          </p:txBody>
        </p:sp>
      </p:grpSp>
      <p:grpSp>
        <p:nvGrpSpPr>
          <p:cNvPr id="11" name="Group 35"/>
          <p:cNvGrpSpPr>
            <a:grpSpLocks/>
          </p:cNvGrpSpPr>
          <p:nvPr/>
        </p:nvGrpSpPr>
        <p:grpSpPr bwMode="auto">
          <a:xfrm>
            <a:off x="1714500" y="1981200"/>
            <a:ext cx="838200" cy="781050"/>
            <a:chOff x="1152" y="1392"/>
            <a:chExt cx="528" cy="492"/>
          </a:xfrm>
        </p:grpSpPr>
        <p:sp>
          <p:nvSpPr>
            <p:cNvPr id="14350" name="Line 36"/>
            <p:cNvSpPr>
              <a:spLocks noChangeShapeType="1"/>
            </p:cNvSpPr>
            <p:nvPr/>
          </p:nvSpPr>
          <p:spPr bwMode="auto">
            <a:xfrm>
              <a:off x="1152" y="1632"/>
              <a:ext cx="480" cy="0"/>
            </a:xfrm>
            <a:prstGeom prst="line">
              <a:avLst/>
            </a:prstGeom>
            <a:noFill/>
            <a:ln w="9525">
              <a:solidFill>
                <a:schemeClr val="tx1"/>
              </a:solidFill>
              <a:round/>
              <a:headEnd/>
              <a:tailEnd/>
            </a:ln>
          </p:spPr>
          <p:txBody>
            <a:bodyPr/>
            <a:lstStyle/>
            <a:p>
              <a:endParaRPr lang="en-CA"/>
            </a:p>
          </p:txBody>
        </p:sp>
        <p:sp>
          <p:nvSpPr>
            <p:cNvPr id="14351" name="Text Box 37"/>
            <p:cNvSpPr txBox="1">
              <a:spLocks noChangeArrowheads="1"/>
            </p:cNvSpPr>
            <p:nvPr/>
          </p:nvSpPr>
          <p:spPr bwMode="auto">
            <a:xfrm>
              <a:off x="1176" y="1392"/>
              <a:ext cx="432" cy="288"/>
            </a:xfrm>
            <a:prstGeom prst="rect">
              <a:avLst/>
            </a:prstGeom>
            <a:noFill/>
            <a:ln w="9525">
              <a:noFill/>
              <a:miter lim="800000"/>
              <a:headEnd/>
              <a:tailEnd/>
            </a:ln>
          </p:spPr>
          <p:txBody>
            <a:bodyPr>
              <a:spAutoFit/>
            </a:bodyPr>
            <a:lstStyle/>
            <a:p>
              <a:pPr>
                <a:spcBef>
                  <a:spcPct val="50000"/>
                </a:spcBef>
              </a:pPr>
              <a:r>
                <a:rPr lang="en-US">
                  <a:latin typeface="Benguiat Bk BT" pitchFamily="18" charset="0"/>
                </a:rPr>
                <a:t>8m</a:t>
              </a:r>
            </a:p>
          </p:txBody>
        </p:sp>
        <p:sp>
          <p:nvSpPr>
            <p:cNvPr id="14352" name="Text Box 38"/>
            <p:cNvSpPr txBox="1">
              <a:spLocks noChangeArrowheads="1"/>
            </p:cNvSpPr>
            <p:nvPr/>
          </p:nvSpPr>
          <p:spPr bwMode="auto">
            <a:xfrm>
              <a:off x="1200" y="1596"/>
              <a:ext cx="480" cy="288"/>
            </a:xfrm>
            <a:prstGeom prst="rect">
              <a:avLst/>
            </a:prstGeom>
            <a:noFill/>
            <a:ln w="9525">
              <a:noFill/>
              <a:miter lim="800000"/>
              <a:headEnd/>
              <a:tailEnd/>
            </a:ln>
          </p:spPr>
          <p:txBody>
            <a:bodyPr>
              <a:spAutoFit/>
            </a:bodyPr>
            <a:lstStyle/>
            <a:p>
              <a:pPr>
                <a:spcBef>
                  <a:spcPct val="50000"/>
                </a:spcBef>
              </a:pPr>
              <a:r>
                <a:rPr lang="en-US">
                  <a:latin typeface="Benguiat Bk BT" pitchFamily="18" charset="0"/>
                </a:rPr>
                <a:t>BC</a:t>
              </a:r>
            </a:p>
          </p:txBody>
        </p:sp>
      </p:grpSp>
      <p:sp>
        <p:nvSpPr>
          <p:cNvPr id="21543" name="Text Box 39"/>
          <p:cNvSpPr txBox="1">
            <a:spLocks noChangeArrowheads="1"/>
          </p:cNvSpPr>
          <p:nvPr/>
        </p:nvSpPr>
        <p:spPr bwMode="auto">
          <a:xfrm>
            <a:off x="762000" y="3048000"/>
            <a:ext cx="1047750" cy="457200"/>
          </a:xfrm>
          <a:prstGeom prst="rect">
            <a:avLst/>
          </a:prstGeom>
          <a:noFill/>
          <a:ln w="9525">
            <a:noFill/>
            <a:miter lim="800000"/>
            <a:headEnd/>
            <a:tailEnd/>
          </a:ln>
        </p:spPr>
        <p:txBody>
          <a:bodyPr>
            <a:spAutoFit/>
          </a:bodyPr>
          <a:lstStyle/>
          <a:p>
            <a:pPr>
              <a:spcBef>
                <a:spcPct val="50000"/>
              </a:spcBef>
            </a:pPr>
            <a:r>
              <a:rPr lang="en-US">
                <a:latin typeface="Benguiat Bk BT" pitchFamily="18" charset="0"/>
              </a:rPr>
              <a:t>BC =</a:t>
            </a:r>
          </a:p>
        </p:txBody>
      </p:sp>
      <p:grpSp>
        <p:nvGrpSpPr>
          <p:cNvPr id="12" name="Group 40"/>
          <p:cNvGrpSpPr>
            <a:grpSpLocks/>
          </p:cNvGrpSpPr>
          <p:nvPr/>
        </p:nvGrpSpPr>
        <p:grpSpPr bwMode="auto">
          <a:xfrm>
            <a:off x="1733550" y="2857500"/>
            <a:ext cx="1828800" cy="819150"/>
            <a:chOff x="1200" y="1824"/>
            <a:chExt cx="1152" cy="516"/>
          </a:xfrm>
        </p:grpSpPr>
        <p:sp>
          <p:nvSpPr>
            <p:cNvPr id="14347" name="Text Box 41"/>
            <p:cNvSpPr txBox="1">
              <a:spLocks noChangeArrowheads="1"/>
            </p:cNvSpPr>
            <p:nvPr/>
          </p:nvSpPr>
          <p:spPr bwMode="auto">
            <a:xfrm>
              <a:off x="1200" y="1824"/>
              <a:ext cx="1152" cy="288"/>
            </a:xfrm>
            <a:prstGeom prst="rect">
              <a:avLst/>
            </a:prstGeom>
            <a:noFill/>
            <a:ln w="9525">
              <a:noFill/>
              <a:miter lim="800000"/>
              <a:headEnd/>
              <a:tailEnd/>
            </a:ln>
          </p:spPr>
          <p:txBody>
            <a:bodyPr>
              <a:spAutoFit/>
            </a:bodyPr>
            <a:lstStyle/>
            <a:p>
              <a:pPr>
                <a:spcBef>
                  <a:spcPct val="50000"/>
                </a:spcBef>
              </a:pPr>
              <a:r>
                <a:rPr lang="en-US">
                  <a:latin typeface="Benguiat Bk BT" pitchFamily="18" charset="0"/>
                </a:rPr>
                <a:t>(35 m)(8m)</a:t>
              </a:r>
            </a:p>
          </p:txBody>
        </p:sp>
        <p:sp>
          <p:nvSpPr>
            <p:cNvPr id="14348" name="Line 42"/>
            <p:cNvSpPr>
              <a:spLocks noChangeShapeType="1"/>
            </p:cNvSpPr>
            <p:nvPr/>
          </p:nvSpPr>
          <p:spPr bwMode="auto">
            <a:xfrm>
              <a:off x="1200" y="2088"/>
              <a:ext cx="1104" cy="0"/>
            </a:xfrm>
            <a:prstGeom prst="line">
              <a:avLst/>
            </a:prstGeom>
            <a:noFill/>
            <a:ln w="9525">
              <a:solidFill>
                <a:schemeClr val="tx1"/>
              </a:solidFill>
              <a:round/>
              <a:headEnd/>
              <a:tailEnd/>
            </a:ln>
          </p:spPr>
          <p:txBody>
            <a:bodyPr/>
            <a:lstStyle/>
            <a:p>
              <a:endParaRPr lang="en-CA"/>
            </a:p>
          </p:txBody>
        </p:sp>
        <p:sp>
          <p:nvSpPr>
            <p:cNvPr id="14349" name="Text Box 43"/>
            <p:cNvSpPr txBox="1">
              <a:spLocks noChangeArrowheads="1"/>
            </p:cNvSpPr>
            <p:nvPr/>
          </p:nvSpPr>
          <p:spPr bwMode="auto">
            <a:xfrm>
              <a:off x="1524" y="2052"/>
              <a:ext cx="432" cy="288"/>
            </a:xfrm>
            <a:prstGeom prst="rect">
              <a:avLst/>
            </a:prstGeom>
            <a:noFill/>
            <a:ln w="9525">
              <a:noFill/>
              <a:miter lim="800000"/>
              <a:headEnd/>
              <a:tailEnd/>
            </a:ln>
          </p:spPr>
          <p:txBody>
            <a:bodyPr>
              <a:spAutoFit/>
            </a:bodyPr>
            <a:lstStyle/>
            <a:p>
              <a:pPr>
                <a:spcBef>
                  <a:spcPct val="50000"/>
                </a:spcBef>
              </a:pPr>
              <a:r>
                <a:rPr lang="en-US">
                  <a:latin typeface="Benguiat Bk BT" pitchFamily="18" charset="0"/>
                </a:rPr>
                <a:t>5m</a:t>
              </a:r>
            </a:p>
          </p:txBody>
        </p:sp>
      </p:grpSp>
      <p:sp>
        <p:nvSpPr>
          <p:cNvPr id="21548" name="Text Box 44"/>
          <p:cNvSpPr txBox="1">
            <a:spLocks noChangeArrowheads="1"/>
          </p:cNvSpPr>
          <p:nvPr/>
        </p:nvSpPr>
        <p:spPr bwMode="auto">
          <a:xfrm>
            <a:off x="762000" y="3810000"/>
            <a:ext cx="2057400" cy="457200"/>
          </a:xfrm>
          <a:prstGeom prst="rect">
            <a:avLst/>
          </a:prstGeom>
          <a:noFill/>
          <a:ln w="9525">
            <a:noFill/>
            <a:miter lim="800000"/>
            <a:headEnd/>
            <a:tailEnd/>
          </a:ln>
        </p:spPr>
        <p:txBody>
          <a:bodyPr>
            <a:spAutoFit/>
          </a:bodyPr>
          <a:lstStyle/>
          <a:p>
            <a:pPr>
              <a:spcBef>
                <a:spcPct val="50000"/>
              </a:spcBef>
            </a:pPr>
            <a:r>
              <a:rPr lang="en-US">
                <a:latin typeface="Benguiat Bk BT" pitchFamily="18" charset="0"/>
              </a:rPr>
              <a:t>BC = 56</a:t>
            </a:r>
          </a:p>
        </p:txBody>
      </p:sp>
      <p:sp>
        <p:nvSpPr>
          <p:cNvPr id="21549" name="Text Box 45"/>
          <p:cNvSpPr txBox="1">
            <a:spLocks noChangeArrowheads="1"/>
          </p:cNvSpPr>
          <p:nvPr/>
        </p:nvSpPr>
        <p:spPr bwMode="auto">
          <a:xfrm>
            <a:off x="381000" y="4495800"/>
            <a:ext cx="4572000" cy="1552575"/>
          </a:xfrm>
          <a:prstGeom prst="rect">
            <a:avLst/>
          </a:prstGeom>
          <a:noFill/>
          <a:ln w="9525">
            <a:noFill/>
            <a:miter lim="800000"/>
            <a:headEnd/>
            <a:tailEnd/>
          </a:ln>
        </p:spPr>
        <p:txBody>
          <a:bodyPr>
            <a:spAutoFit/>
          </a:bodyPr>
          <a:lstStyle/>
          <a:p>
            <a:pPr>
              <a:spcBef>
                <a:spcPct val="50000"/>
              </a:spcBef>
            </a:pPr>
            <a:r>
              <a:rPr lang="en-US">
                <a:latin typeface="Benguiat Bk BT" pitchFamily="18" charset="0"/>
              </a:rPr>
              <a:t>But, we have to account for the extra 2 m that was not included in the equation.  Therefore, the school is 58m high.</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dissolve">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dissolve">
                                      <p:cBhvr>
                                        <p:cTn id="12" dur="500"/>
                                        <p:tgtEl>
                                          <p:spTgt spid="8"/>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nodeType="click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dissolve">
                                      <p:cBhvr>
                                        <p:cTn id="17" dur="500"/>
                                        <p:tgtEl>
                                          <p:spTgt spid="9"/>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nodeType="clickEffect">
                                  <p:stCondLst>
                                    <p:cond delay="0"/>
                                  </p:stCondLst>
                                  <p:childTnLst>
                                    <p:set>
                                      <p:cBhvr>
                                        <p:cTn id="21" dur="1" fill="hold">
                                          <p:stCondLst>
                                            <p:cond delay="0"/>
                                          </p:stCondLst>
                                        </p:cTn>
                                        <p:tgtEl>
                                          <p:spTgt spid="11"/>
                                        </p:tgtEl>
                                        <p:attrNameLst>
                                          <p:attrName>style.visibility</p:attrName>
                                        </p:attrNameLst>
                                      </p:cBhvr>
                                      <p:to>
                                        <p:strVal val="visible"/>
                                      </p:to>
                                    </p:set>
                                    <p:animEffect transition="in" filter="dissolve">
                                      <p:cBhvr>
                                        <p:cTn id="22" dur="500"/>
                                        <p:tgtEl>
                                          <p:spTgt spid="11"/>
                                        </p:tgtEl>
                                      </p:cBhvr>
                                    </p:animEffect>
                                  </p:childTnLst>
                                </p:cTn>
                              </p:par>
                            </p:childTnLst>
                          </p:cTn>
                        </p:par>
                      </p:childTnLst>
                    </p:cTn>
                  </p:par>
                  <p:par>
                    <p:cTn id="23" fill="hold">
                      <p:stCondLst>
                        <p:cond delay="indefinite"/>
                      </p:stCondLst>
                      <p:childTnLst>
                        <p:par>
                          <p:cTn id="24" fill="hold">
                            <p:stCondLst>
                              <p:cond delay="0"/>
                            </p:stCondLst>
                            <p:childTnLst>
                              <p:par>
                                <p:cTn id="25" presetID="9" presetClass="entr" presetSubtype="0" fill="hold" grpId="0" nodeType="clickEffect">
                                  <p:stCondLst>
                                    <p:cond delay="0"/>
                                  </p:stCondLst>
                                  <p:childTnLst>
                                    <p:set>
                                      <p:cBhvr>
                                        <p:cTn id="26" dur="1" fill="hold">
                                          <p:stCondLst>
                                            <p:cond delay="0"/>
                                          </p:stCondLst>
                                        </p:cTn>
                                        <p:tgtEl>
                                          <p:spTgt spid="21543"/>
                                        </p:tgtEl>
                                        <p:attrNameLst>
                                          <p:attrName>style.visibility</p:attrName>
                                        </p:attrNameLst>
                                      </p:cBhvr>
                                      <p:to>
                                        <p:strVal val="visible"/>
                                      </p:to>
                                    </p:set>
                                    <p:animEffect transition="in" filter="dissolve">
                                      <p:cBhvr>
                                        <p:cTn id="27" dur="500"/>
                                        <p:tgtEl>
                                          <p:spTgt spid="21543"/>
                                        </p:tgtEl>
                                      </p:cBhvr>
                                    </p:animEffect>
                                  </p:childTnLst>
                                </p:cTn>
                              </p:par>
                            </p:childTnLst>
                          </p:cTn>
                        </p:par>
                      </p:childTnLst>
                    </p:cTn>
                  </p:par>
                  <p:par>
                    <p:cTn id="28" fill="hold">
                      <p:stCondLst>
                        <p:cond delay="indefinite"/>
                      </p:stCondLst>
                      <p:childTnLst>
                        <p:par>
                          <p:cTn id="29" fill="hold">
                            <p:stCondLst>
                              <p:cond delay="0"/>
                            </p:stCondLst>
                            <p:childTnLst>
                              <p:par>
                                <p:cTn id="30" presetID="9" presetClass="entr" presetSubtype="0" fill="hold" nodeType="clickEffect">
                                  <p:stCondLst>
                                    <p:cond delay="0"/>
                                  </p:stCondLst>
                                  <p:childTnLst>
                                    <p:set>
                                      <p:cBhvr>
                                        <p:cTn id="31" dur="1" fill="hold">
                                          <p:stCondLst>
                                            <p:cond delay="0"/>
                                          </p:stCondLst>
                                        </p:cTn>
                                        <p:tgtEl>
                                          <p:spTgt spid="12"/>
                                        </p:tgtEl>
                                        <p:attrNameLst>
                                          <p:attrName>style.visibility</p:attrName>
                                        </p:attrNameLst>
                                      </p:cBhvr>
                                      <p:to>
                                        <p:strVal val="visible"/>
                                      </p:to>
                                    </p:set>
                                    <p:animEffect transition="in" filter="dissolve">
                                      <p:cBhvr>
                                        <p:cTn id="32" dur="500"/>
                                        <p:tgtEl>
                                          <p:spTgt spid="12"/>
                                        </p:tgtEl>
                                      </p:cBhvr>
                                    </p:animEffect>
                                  </p:childTnLst>
                                </p:cTn>
                              </p:par>
                            </p:childTnLst>
                          </p:cTn>
                        </p:par>
                      </p:childTnLst>
                    </p:cTn>
                  </p:par>
                  <p:par>
                    <p:cTn id="33" fill="hold">
                      <p:stCondLst>
                        <p:cond delay="indefinite"/>
                      </p:stCondLst>
                      <p:childTnLst>
                        <p:par>
                          <p:cTn id="34" fill="hold">
                            <p:stCondLst>
                              <p:cond delay="0"/>
                            </p:stCondLst>
                            <p:childTnLst>
                              <p:par>
                                <p:cTn id="35" presetID="9" presetClass="entr" presetSubtype="0" fill="hold" grpId="0" nodeType="clickEffect">
                                  <p:stCondLst>
                                    <p:cond delay="0"/>
                                  </p:stCondLst>
                                  <p:childTnLst>
                                    <p:set>
                                      <p:cBhvr>
                                        <p:cTn id="36" dur="1" fill="hold">
                                          <p:stCondLst>
                                            <p:cond delay="0"/>
                                          </p:stCondLst>
                                        </p:cTn>
                                        <p:tgtEl>
                                          <p:spTgt spid="21548"/>
                                        </p:tgtEl>
                                        <p:attrNameLst>
                                          <p:attrName>style.visibility</p:attrName>
                                        </p:attrNameLst>
                                      </p:cBhvr>
                                      <p:to>
                                        <p:strVal val="visible"/>
                                      </p:to>
                                    </p:set>
                                    <p:animEffect transition="in" filter="dissolve">
                                      <p:cBhvr>
                                        <p:cTn id="37" dur="500"/>
                                        <p:tgtEl>
                                          <p:spTgt spid="21548"/>
                                        </p:tgtEl>
                                      </p:cBhvr>
                                    </p:animEffect>
                                  </p:childTnLst>
                                </p:cTn>
                              </p:par>
                            </p:childTnLst>
                          </p:cTn>
                        </p:par>
                      </p:childTnLst>
                    </p:cTn>
                  </p:par>
                  <p:par>
                    <p:cTn id="38" fill="hold">
                      <p:stCondLst>
                        <p:cond delay="indefinite"/>
                      </p:stCondLst>
                      <p:childTnLst>
                        <p:par>
                          <p:cTn id="39" fill="hold">
                            <p:stCondLst>
                              <p:cond delay="0"/>
                            </p:stCondLst>
                            <p:childTnLst>
                              <p:par>
                                <p:cTn id="40" presetID="9" presetClass="entr" presetSubtype="0" fill="hold" grpId="0" nodeType="clickEffect">
                                  <p:stCondLst>
                                    <p:cond delay="0"/>
                                  </p:stCondLst>
                                  <p:childTnLst>
                                    <p:set>
                                      <p:cBhvr>
                                        <p:cTn id="41" dur="1" fill="hold">
                                          <p:stCondLst>
                                            <p:cond delay="0"/>
                                          </p:stCondLst>
                                        </p:cTn>
                                        <p:tgtEl>
                                          <p:spTgt spid="21549"/>
                                        </p:tgtEl>
                                        <p:attrNameLst>
                                          <p:attrName>style.visibility</p:attrName>
                                        </p:attrNameLst>
                                      </p:cBhvr>
                                      <p:to>
                                        <p:strVal val="visible"/>
                                      </p:to>
                                    </p:set>
                                    <p:animEffect transition="in" filter="dissolve">
                                      <p:cBhvr>
                                        <p:cTn id="42" dur="500"/>
                                        <p:tgtEl>
                                          <p:spTgt spid="215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543" grpId="0" autoUpdateAnimBg="0"/>
      <p:bldP spid="21548" grpId="0" autoUpdateAnimBg="0"/>
      <p:bldP spid="21549" grpId="0" autoUpdateAnimBg="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4" name="Rectangle 2" descr="Cork"/>
          <p:cNvSpPr>
            <a:spLocks noChangeArrowheads="1"/>
          </p:cNvSpPr>
          <p:nvPr/>
        </p:nvSpPr>
        <p:spPr bwMode="auto">
          <a:xfrm>
            <a:off x="7086600" y="611188"/>
            <a:ext cx="1143000" cy="2514600"/>
          </a:xfrm>
          <a:prstGeom prst="rect">
            <a:avLst/>
          </a:prstGeom>
          <a:blipFill dpi="0" rotWithShape="1">
            <a:blip r:embed="rId3"/>
            <a:srcRect/>
            <a:tile tx="0" ty="0" sx="100000" sy="100000" flip="none" algn="tl"/>
          </a:blipFill>
          <a:ln w="9525">
            <a:solidFill>
              <a:schemeClr val="tx1"/>
            </a:solidFill>
            <a:miter lim="800000"/>
            <a:headEnd/>
            <a:tailEnd/>
          </a:ln>
        </p:spPr>
        <p:txBody>
          <a:bodyPr wrap="none" anchor="ctr"/>
          <a:lstStyle/>
          <a:p>
            <a:endParaRPr lang="en-CA"/>
          </a:p>
        </p:txBody>
      </p:sp>
      <p:pic>
        <p:nvPicPr>
          <p:cNvPr id="5125" name="Picture 3" descr="na01441_"/>
          <p:cNvPicPr>
            <a:picLocks noChangeAspect="1" noChangeArrowheads="1"/>
          </p:cNvPicPr>
          <p:nvPr/>
        </p:nvPicPr>
        <p:blipFill>
          <a:blip r:embed="rId4"/>
          <a:srcRect/>
          <a:stretch>
            <a:fillRect/>
          </a:stretch>
        </p:blipFill>
        <p:spPr bwMode="auto">
          <a:xfrm>
            <a:off x="2663825" y="1693863"/>
            <a:ext cx="876300" cy="1371600"/>
          </a:xfrm>
          <a:prstGeom prst="rect">
            <a:avLst/>
          </a:prstGeom>
          <a:noFill/>
          <a:ln w="9525">
            <a:noFill/>
            <a:miter lim="800000"/>
            <a:headEnd/>
            <a:tailEnd/>
          </a:ln>
        </p:spPr>
      </p:pic>
      <p:sp>
        <p:nvSpPr>
          <p:cNvPr id="20484" name="Line 4"/>
          <p:cNvSpPr>
            <a:spLocks noChangeShapeType="1"/>
          </p:cNvSpPr>
          <p:nvPr/>
        </p:nvSpPr>
        <p:spPr bwMode="auto">
          <a:xfrm>
            <a:off x="1625600" y="3094038"/>
            <a:ext cx="1520825" cy="0"/>
          </a:xfrm>
          <a:prstGeom prst="line">
            <a:avLst/>
          </a:prstGeom>
          <a:noFill/>
          <a:ln w="57150">
            <a:solidFill>
              <a:schemeClr val="accent2"/>
            </a:solidFill>
            <a:round/>
            <a:headEnd/>
            <a:tailEnd/>
          </a:ln>
        </p:spPr>
        <p:txBody>
          <a:bodyPr/>
          <a:lstStyle/>
          <a:p>
            <a:endParaRPr lang="en-CA"/>
          </a:p>
        </p:txBody>
      </p:sp>
      <p:sp>
        <p:nvSpPr>
          <p:cNvPr id="20485" name="Line 5"/>
          <p:cNvSpPr>
            <a:spLocks noChangeShapeType="1"/>
          </p:cNvSpPr>
          <p:nvPr/>
        </p:nvSpPr>
        <p:spPr bwMode="auto">
          <a:xfrm>
            <a:off x="4203700" y="3125788"/>
            <a:ext cx="2895600" cy="0"/>
          </a:xfrm>
          <a:prstGeom prst="line">
            <a:avLst/>
          </a:prstGeom>
          <a:noFill/>
          <a:ln w="57150">
            <a:solidFill>
              <a:schemeClr val="accent2"/>
            </a:solidFill>
            <a:round/>
            <a:headEnd/>
            <a:tailEnd/>
          </a:ln>
        </p:spPr>
        <p:txBody>
          <a:bodyPr/>
          <a:lstStyle/>
          <a:p>
            <a:endParaRPr lang="en-CA"/>
          </a:p>
        </p:txBody>
      </p:sp>
      <p:sp>
        <p:nvSpPr>
          <p:cNvPr id="20486" name="Line 6"/>
          <p:cNvSpPr>
            <a:spLocks noChangeShapeType="1"/>
          </p:cNvSpPr>
          <p:nvPr/>
        </p:nvSpPr>
        <p:spPr bwMode="auto">
          <a:xfrm flipV="1">
            <a:off x="4194175" y="611188"/>
            <a:ext cx="2895600" cy="2514600"/>
          </a:xfrm>
          <a:prstGeom prst="line">
            <a:avLst/>
          </a:prstGeom>
          <a:noFill/>
          <a:ln w="28575">
            <a:solidFill>
              <a:schemeClr val="accent2"/>
            </a:solidFill>
            <a:round/>
            <a:headEnd/>
            <a:tailEnd/>
          </a:ln>
        </p:spPr>
        <p:txBody>
          <a:bodyPr/>
          <a:lstStyle/>
          <a:p>
            <a:endParaRPr lang="en-CA"/>
          </a:p>
        </p:txBody>
      </p:sp>
      <p:sp>
        <p:nvSpPr>
          <p:cNvPr id="20487" name="Line 7"/>
          <p:cNvSpPr>
            <a:spLocks noChangeShapeType="1"/>
          </p:cNvSpPr>
          <p:nvPr/>
        </p:nvSpPr>
        <p:spPr bwMode="auto">
          <a:xfrm flipV="1">
            <a:off x="1600200" y="1798638"/>
            <a:ext cx="1549400" cy="1314450"/>
          </a:xfrm>
          <a:prstGeom prst="line">
            <a:avLst/>
          </a:prstGeom>
          <a:noFill/>
          <a:ln w="28575">
            <a:solidFill>
              <a:schemeClr val="accent2"/>
            </a:solidFill>
            <a:round/>
            <a:headEnd/>
            <a:tailEnd/>
          </a:ln>
        </p:spPr>
        <p:txBody>
          <a:bodyPr/>
          <a:lstStyle/>
          <a:p>
            <a:endParaRPr lang="en-CA"/>
          </a:p>
        </p:txBody>
      </p:sp>
      <p:sp>
        <p:nvSpPr>
          <p:cNvPr id="20488" name="Text Box 8"/>
          <p:cNvSpPr txBox="1">
            <a:spLocks noChangeArrowheads="1"/>
          </p:cNvSpPr>
          <p:nvPr/>
        </p:nvSpPr>
        <p:spPr bwMode="auto">
          <a:xfrm>
            <a:off x="5365750" y="3094038"/>
            <a:ext cx="1219200" cy="519112"/>
          </a:xfrm>
          <a:prstGeom prst="rect">
            <a:avLst/>
          </a:prstGeom>
          <a:noFill/>
          <a:ln w="9525">
            <a:noFill/>
            <a:miter lim="800000"/>
            <a:headEnd/>
            <a:tailEnd/>
          </a:ln>
        </p:spPr>
        <p:txBody>
          <a:bodyPr>
            <a:spAutoFit/>
          </a:bodyPr>
          <a:lstStyle/>
          <a:p>
            <a:pPr>
              <a:spcBef>
                <a:spcPct val="50000"/>
              </a:spcBef>
            </a:pPr>
            <a:r>
              <a:rPr lang="en-US"/>
              <a:t>12 m</a:t>
            </a:r>
          </a:p>
        </p:txBody>
      </p:sp>
      <p:sp>
        <p:nvSpPr>
          <p:cNvPr id="20489" name="Text Box 9"/>
          <p:cNvSpPr txBox="1">
            <a:spLocks noChangeArrowheads="1"/>
          </p:cNvSpPr>
          <p:nvPr/>
        </p:nvSpPr>
        <p:spPr bwMode="auto">
          <a:xfrm>
            <a:off x="1981200" y="3017838"/>
            <a:ext cx="1219200" cy="519112"/>
          </a:xfrm>
          <a:prstGeom prst="rect">
            <a:avLst/>
          </a:prstGeom>
          <a:noFill/>
          <a:ln w="9525">
            <a:noFill/>
            <a:miter lim="800000"/>
            <a:headEnd/>
            <a:tailEnd/>
          </a:ln>
        </p:spPr>
        <p:txBody>
          <a:bodyPr>
            <a:spAutoFit/>
          </a:bodyPr>
          <a:lstStyle/>
          <a:p>
            <a:pPr>
              <a:spcBef>
                <a:spcPct val="50000"/>
              </a:spcBef>
            </a:pPr>
            <a:r>
              <a:rPr lang="en-US"/>
              <a:t>2 m</a:t>
            </a:r>
          </a:p>
        </p:txBody>
      </p:sp>
      <p:sp>
        <p:nvSpPr>
          <p:cNvPr id="20490" name="Text Box 10"/>
          <p:cNvSpPr txBox="1">
            <a:spLocks noChangeArrowheads="1"/>
          </p:cNvSpPr>
          <p:nvPr/>
        </p:nvSpPr>
        <p:spPr bwMode="auto">
          <a:xfrm>
            <a:off x="3302000" y="2286000"/>
            <a:ext cx="1219200" cy="519113"/>
          </a:xfrm>
          <a:prstGeom prst="rect">
            <a:avLst/>
          </a:prstGeom>
          <a:noFill/>
          <a:ln w="9525">
            <a:noFill/>
            <a:miter lim="800000"/>
            <a:headEnd/>
            <a:tailEnd/>
          </a:ln>
        </p:spPr>
        <p:txBody>
          <a:bodyPr>
            <a:spAutoFit/>
          </a:bodyPr>
          <a:lstStyle/>
          <a:p>
            <a:pPr>
              <a:spcBef>
                <a:spcPct val="50000"/>
              </a:spcBef>
            </a:pPr>
            <a:r>
              <a:rPr lang="en-US"/>
              <a:t>3 m</a:t>
            </a:r>
          </a:p>
        </p:txBody>
      </p:sp>
      <p:sp>
        <p:nvSpPr>
          <p:cNvPr id="20491" name="Text Box 11"/>
          <p:cNvSpPr txBox="1">
            <a:spLocks noChangeArrowheads="1"/>
          </p:cNvSpPr>
          <p:nvPr/>
        </p:nvSpPr>
        <p:spPr bwMode="auto">
          <a:xfrm>
            <a:off x="6769100" y="1522413"/>
            <a:ext cx="1219200" cy="519112"/>
          </a:xfrm>
          <a:prstGeom prst="rect">
            <a:avLst/>
          </a:prstGeom>
          <a:noFill/>
          <a:ln w="9525">
            <a:noFill/>
            <a:miter lim="800000"/>
            <a:headEnd/>
            <a:tailEnd/>
          </a:ln>
        </p:spPr>
        <p:txBody>
          <a:bodyPr>
            <a:spAutoFit/>
          </a:bodyPr>
          <a:lstStyle/>
          <a:p>
            <a:pPr>
              <a:spcBef>
                <a:spcPct val="50000"/>
              </a:spcBef>
            </a:pPr>
            <a:r>
              <a:rPr lang="en-US" i="1"/>
              <a:t>x</a:t>
            </a:r>
            <a:r>
              <a:rPr lang="en-US"/>
              <a:t> </a:t>
            </a:r>
          </a:p>
        </p:txBody>
      </p:sp>
      <p:graphicFrame>
        <p:nvGraphicFramePr>
          <p:cNvPr id="20492" name="Object 2"/>
          <p:cNvGraphicFramePr>
            <a:graphicFrameLocks noChangeAspect="1"/>
          </p:cNvGraphicFramePr>
          <p:nvPr/>
        </p:nvGraphicFramePr>
        <p:xfrm>
          <a:off x="2514600" y="3684588"/>
          <a:ext cx="1295400" cy="1116012"/>
        </p:xfrm>
        <a:graphic>
          <a:graphicData uri="http://schemas.openxmlformats.org/presentationml/2006/ole">
            <p:oleObj spid="_x0000_s5122" name="Equation" r:id="rId5" imgW="457200" imgH="393480" progId="Equation.DSMT4">
              <p:embed/>
            </p:oleObj>
          </a:graphicData>
        </a:graphic>
      </p:graphicFrame>
      <p:graphicFrame>
        <p:nvGraphicFramePr>
          <p:cNvPr id="20493" name="Object 3"/>
          <p:cNvGraphicFramePr>
            <a:graphicFrameLocks noChangeAspect="1"/>
          </p:cNvGraphicFramePr>
          <p:nvPr/>
        </p:nvGraphicFramePr>
        <p:xfrm>
          <a:off x="2744788" y="4876800"/>
          <a:ext cx="1763712" cy="1116013"/>
        </p:xfrm>
        <a:graphic>
          <a:graphicData uri="http://schemas.openxmlformats.org/presentationml/2006/ole">
            <p:oleObj spid="_x0000_s5123" name="Equation" r:id="rId6" imgW="622080" imgH="393480" progId="Equation.DSMT4">
              <p:embed/>
            </p:oleObj>
          </a:graphicData>
        </a:graphic>
      </p:graphicFrame>
      <p:sp>
        <p:nvSpPr>
          <p:cNvPr id="20494" name="Text Box 14"/>
          <p:cNvSpPr txBox="1">
            <a:spLocks noChangeArrowheads="1"/>
          </p:cNvSpPr>
          <p:nvPr/>
        </p:nvSpPr>
        <p:spPr bwMode="auto">
          <a:xfrm>
            <a:off x="2708275" y="5973763"/>
            <a:ext cx="2209800" cy="579437"/>
          </a:xfrm>
          <a:prstGeom prst="rect">
            <a:avLst/>
          </a:prstGeom>
          <a:noFill/>
          <a:ln w="9525">
            <a:noFill/>
            <a:miter lim="800000"/>
            <a:headEnd/>
            <a:tailEnd/>
          </a:ln>
        </p:spPr>
        <p:txBody>
          <a:bodyPr>
            <a:spAutoFit/>
          </a:bodyPr>
          <a:lstStyle/>
          <a:p>
            <a:pPr>
              <a:spcBef>
                <a:spcPct val="50000"/>
              </a:spcBef>
            </a:pPr>
            <a:r>
              <a:rPr lang="en-US" sz="3200" i="1"/>
              <a:t>x</a:t>
            </a:r>
            <a:r>
              <a:rPr lang="en-US" sz="3200"/>
              <a:t> =18 m</a:t>
            </a:r>
          </a:p>
        </p:txBody>
      </p:sp>
      <p:sp>
        <p:nvSpPr>
          <p:cNvPr id="20495" name="Text Box 15"/>
          <p:cNvSpPr txBox="1">
            <a:spLocks noChangeArrowheads="1"/>
          </p:cNvSpPr>
          <p:nvPr/>
        </p:nvSpPr>
        <p:spPr bwMode="auto">
          <a:xfrm>
            <a:off x="5791200" y="5486400"/>
            <a:ext cx="2590800" cy="1076325"/>
          </a:xfrm>
          <a:prstGeom prst="rect">
            <a:avLst/>
          </a:prstGeom>
          <a:noFill/>
          <a:ln w="9525">
            <a:solidFill>
              <a:schemeClr val="accent2"/>
            </a:solidFill>
            <a:miter lim="800000"/>
            <a:headEnd/>
            <a:tailEnd/>
          </a:ln>
        </p:spPr>
        <p:txBody>
          <a:bodyPr>
            <a:spAutoFit/>
          </a:bodyPr>
          <a:lstStyle/>
          <a:p>
            <a:pPr>
              <a:spcBef>
                <a:spcPct val="50000"/>
              </a:spcBef>
            </a:pPr>
            <a:r>
              <a:rPr lang="en-US" sz="3200"/>
              <a:t>The building is 18 m tall.</a:t>
            </a:r>
          </a:p>
        </p:txBody>
      </p:sp>
      <p:sp>
        <p:nvSpPr>
          <p:cNvPr id="5136" name="Text Box 16"/>
          <p:cNvSpPr txBox="1">
            <a:spLocks noChangeArrowheads="1"/>
          </p:cNvSpPr>
          <p:nvPr/>
        </p:nvSpPr>
        <p:spPr bwMode="auto">
          <a:xfrm>
            <a:off x="685800" y="304800"/>
            <a:ext cx="5638800" cy="1187450"/>
          </a:xfrm>
          <a:prstGeom prst="rect">
            <a:avLst/>
          </a:prstGeom>
          <a:noFill/>
          <a:ln w="9525">
            <a:noFill/>
            <a:miter lim="800000"/>
            <a:headEnd/>
            <a:tailEnd/>
          </a:ln>
        </p:spPr>
        <p:txBody>
          <a:bodyPr>
            <a:spAutoFit/>
          </a:bodyPr>
          <a:lstStyle/>
          <a:p>
            <a:pPr>
              <a:spcBef>
                <a:spcPct val="50000"/>
              </a:spcBef>
            </a:pPr>
            <a:r>
              <a:rPr lang="en-US"/>
              <a:t>A tree is 3 m tall and casts a shadow of 2 m.  A building casts a shadow of 12 m. Determine the height of the building.</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20484"/>
                                        </p:tgtEl>
                                        <p:attrNameLst>
                                          <p:attrName>style.visibility</p:attrName>
                                        </p:attrNameLst>
                                      </p:cBhvr>
                                      <p:to>
                                        <p:strVal val="visible"/>
                                      </p:to>
                                    </p:set>
                                    <p:animEffect transition="in" filter="dissolve">
                                      <p:cBhvr>
                                        <p:cTn id="7" dur="500"/>
                                        <p:tgtEl>
                                          <p:spTgt spid="20484"/>
                                        </p:tgtEl>
                                      </p:cBhvr>
                                    </p:animEffect>
                                  </p:childTnLst>
                                </p:cTn>
                              </p:par>
                              <p:par>
                                <p:cTn id="8" presetID="9" presetClass="entr" presetSubtype="0" fill="hold" grpId="0" nodeType="withEffect">
                                  <p:stCondLst>
                                    <p:cond delay="0"/>
                                  </p:stCondLst>
                                  <p:childTnLst>
                                    <p:set>
                                      <p:cBhvr>
                                        <p:cTn id="9" dur="1" fill="hold">
                                          <p:stCondLst>
                                            <p:cond delay="0"/>
                                          </p:stCondLst>
                                        </p:cTn>
                                        <p:tgtEl>
                                          <p:spTgt spid="20485"/>
                                        </p:tgtEl>
                                        <p:attrNameLst>
                                          <p:attrName>style.visibility</p:attrName>
                                        </p:attrNameLst>
                                      </p:cBhvr>
                                      <p:to>
                                        <p:strVal val="visible"/>
                                      </p:to>
                                    </p:set>
                                    <p:animEffect transition="in" filter="dissolve">
                                      <p:cBhvr>
                                        <p:cTn id="10" dur="500"/>
                                        <p:tgtEl>
                                          <p:spTgt spid="20485"/>
                                        </p:tgtEl>
                                      </p:cBhvr>
                                    </p:animEffect>
                                  </p:childTnLst>
                                </p:cTn>
                              </p:par>
                              <p:par>
                                <p:cTn id="11" presetID="9" presetClass="entr" presetSubtype="0" fill="hold" grpId="0" nodeType="withEffect">
                                  <p:stCondLst>
                                    <p:cond delay="0"/>
                                  </p:stCondLst>
                                  <p:childTnLst>
                                    <p:set>
                                      <p:cBhvr>
                                        <p:cTn id="12" dur="1" fill="hold">
                                          <p:stCondLst>
                                            <p:cond delay="0"/>
                                          </p:stCondLst>
                                        </p:cTn>
                                        <p:tgtEl>
                                          <p:spTgt spid="20486"/>
                                        </p:tgtEl>
                                        <p:attrNameLst>
                                          <p:attrName>style.visibility</p:attrName>
                                        </p:attrNameLst>
                                      </p:cBhvr>
                                      <p:to>
                                        <p:strVal val="visible"/>
                                      </p:to>
                                    </p:set>
                                    <p:animEffect transition="in" filter="dissolve">
                                      <p:cBhvr>
                                        <p:cTn id="13" dur="500"/>
                                        <p:tgtEl>
                                          <p:spTgt spid="20486"/>
                                        </p:tgtEl>
                                      </p:cBhvr>
                                    </p:animEffect>
                                  </p:childTnLst>
                                </p:cTn>
                              </p:par>
                              <p:par>
                                <p:cTn id="14" presetID="9" presetClass="entr" presetSubtype="0" fill="hold" grpId="0" nodeType="withEffect">
                                  <p:stCondLst>
                                    <p:cond delay="0"/>
                                  </p:stCondLst>
                                  <p:childTnLst>
                                    <p:set>
                                      <p:cBhvr>
                                        <p:cTn id="15" dur="1" fill="hold">
                                          <p:stCondLst>
                                            <p:cond delay="0"/>
                                          </p:stCondLst>
                                        </p:cTn>
                                        <p:tgtEl>
                                          <p:spTgt spid="20487"/>
                                        </p:tgtEl>
                                        <p:attrNameLst>
                                          <p:attrName>style.visibility</p:attrName>
                                        </p:attrNameLst>
                                      </p:cBhvr>
                                      <p:to>
                                        <p:strVal val="visible"/>
                                      </p:to>
                                    </p:set>
                                    <p:animEffect transition="in" filter="dissolve">
                                      <p:cBhvr>
                                        <p:cTn id="16" dur="500"/>
                                        <p:tgtEl>
                                          <p:spTgt spid="20487"/>
                                        </p:tgtEl>
                                      </p:cBhvr>
                                    </p:animEffect>
                                  </p:childTnLst>
                                </p:cTn>
                              </p:par>
                              <p:par>
                                <p:cTn id="17" presetID="9" presetClass="entr" presetSubtype="0" fill="hold" grpId="0" nodeType="withEffect">
                                  <p:stCondLst>
                                    <p:cond delay="0"/>
                                  </p:stCondLst>
                                  <p:childTnLst>
                                    <p:set>
                                      <p:cBhvr>
                                        <p:cTn id="18" dur="1" fill="hold">
                                          <p:stCondLst>
                                            <p:cond delay="0"/>
                                          </p:stCondLst>
                                        </p:cTn>
                                        <p:tgtEl>
                                          <p:spTgt spid="20488"/>
                                        </p:tgtEl>
                                        <p:attrNameLst>
                                          <p:attrName>style.visibility</p:attrName>
                                        </p:attrNameLst>
                                      </p:cBhvr>
                                      <p:to>
                                        <p:strVal val="visible"/>
                                      </p:to>
                                    </p:set>
                                    <p:animEffect transition="in" filter="dissolve">
                                      <p:cBhvr>
                                        <p:cTn id="19" dur="500"/>
                                        <p:tgtEl>
                                          <p:spTgt spid="20488"/>
                                        </p:tgtEl>
                                      </p:cBhvr>
                                    </p:animEffect>
                                  </p:childTnLst>
                                </p:cTn>
                              </p:par>
                              <p:par>
                                <p:cTn id="20" presetID="9" presetClass="entr" presetSubtype="0" fill="hold" grpId="0" nodeType="withEffect">
                                  <p:stCondLst>
                                    <p:cond delay="0"/>
                                  </p:stCondLst>
                                  <p:childTnLst>
                                    <p:set>
                                      <p:cBhvr>
                                        <p:cTn id="21" dur="1" fill="hold">
                                          <p:stCondLst>
                                            <p:cond delay="0"/>
                                          </p:stCondLst>
                                        </p:cTn>
                                        <p:tgtEl>
                                          <p:spTgt spid="20489"/>
                                        </p:tgtEl>
                                        <p:attrNameLst>
                                          <p:attrName>style.visibility</p:attrName>
                                        </p:attrNameLst>
                                      </p:cBhvr>
                                      <p:to>
                                        <p:strVal val="visible"/>
                                      </p:to>
                                    </p:set>
                                    <p:animEffect transition="in" filter="dissolve">
                                      <p:cBhvr>
                                        <p:cTn id="22" dur="500"/>
                                        <p:tgtEl>
                                          <p:spTgt spid="20489"/>
                                        </p:tgtEl>
                                      </p:cBhvr>
                                    </p:animEffect>
                                  </p:childTnLst>
                                </p:cTn>
                              </p:par>
                              <p:par>
                                <p:cTn id="23" presetID="9" presetClass="entr" presetSubtype="0" fill="hold" grpId="0" nodeType="withEffect">
                                  <p:stCondLst>
                                    <p:cond delay="0"/>
                                  </p:stCondLst>
                                  <p:childTnLst>
                                    <p:set>
                                      <p:cBhvr>
                                        <p:cTn id="24" dur="1" fill="hold">
                                          <p:stCondLst>
                                            <p:cond delay="0"/>
                                          </p:stCondLst>
                                        </p:cTn>
                                        <p:tgtEl>
                                          <p:spTgt spid="20490"/>
                                        </p:tgtEl>
                                        <p:attrNameLst>
                                          <p:attrName>style.visibility</p:attrName>
                                        </p:attrNameLst>
                                      </p:cBhvr>
                                      <p:to>
                                        <p:strVal val="visible"/>
                                      </p:to>
                                    </p:set>
                                    <p:animEffect transition="in" filter="dissolve">
                                      <p:cBhvr>
                                        <p:cTn id="25" dur="500"/>
                                        <p:tgtEl>
                                          <p:spTgt spid="20490"/>
                                        </p:tgtEl>
                                      </p:cBhvr>
                                    </p:animEffect>
                                  </p:childTnLst>
                                </p:cTn>
                              </p:par>
                              <p:par>
                                <p:cTn id="26" presetID="9" presetClass="entr" presetSubtype="0" fill="hold" grpId="0" nodeType="withEffect">
                                  <p:stCondLst>
                                    <p:cond delay="0"/>
                                  </p:stCondLst>
                                  <p:childTnLst>
                                    <p:set>
                                      <p:cBhvr>
                                        <p:cTn id="27" dur="1" fill="hold">
                                          <p:stCondLst>
                                            <p:cond delay="0"/>
                                          </p:stCondLst>
                                        </p:cTn>
                                        <p:tgtEl>
                                          <p:spTgt spid="20491"/>
                                        </p:tgtEl>
                                        <p:attrNameLst>
                                          <p:attrName>style.visibility</p:attrName>
                                        </p:attrNameLst>
                                      </p:cBhvr>
                                      <p:to>
                                        <p:strVal val="visible"/>
                                      </p:to>
                                    </p:set>
                                    <p:animEffect transition="in" filter="dissolve">
                                      <p:cBhvr>
                                        <p:cTn id="28" dur="500"/>
                                        <p:tgtEl>
                                          <p:spTgt spid="20491"/>
                                        </p:tgtEl>
                                      </p:cBhvr>
                                    </p:animEffect>
                                  </p:childTnLst>
                                </p:cTn>
                              </p:par>
                            </p:childTnLst>
                          </p:cTn>
                        </p:par>
                      </p:childTnLst>
                    </p:cTn>
                  </p:par>
                  <p:par>
                    <p:cTn id="29" fill="hold">
                      <p:stCondLst>
                        <p:cond delay="indefinite"/>
                      </p:stCondLst>
                      <p:childTnLst>
                        <p:par>
                          <p:cTn id="30" fill="hold">
                            <p:stCondLst>
                              <p:cond delay="0"/>
                            </p:stCondLst>
                            <p:childTnLst>
                              <p:par>
                                <p:cTn id="31" presetID="9" presetClass="entr" presetSubtype="0" fill="hold" nodeType="clickEffect">
                                  <p:stCondLst>
                                    <p:cond delay="0"/>
                                  </p:stCondLst>
                                  <p:childTnLst>
                                    <p:set>
                                      <p:cBhvr>
                                        <p:cTn id="32" dur="1" fill="hold">
                                          <p:stCondLst>
                                            <p:cond delay="0"/>
                                          </p:stCondLst>
                                        </p:cTn>
                                        <p:tgtEl>
                                          <p:spTgt spid="20492"/>
                                        </p:tgtEl>
                                        <p:attrNameLst>
                                          <p:attrName>style.visibility</p:attrName>
                                        </p:attrNameLst>
                                      </p:cBhvr>
                                      <p:to>
                                        <p:strVal val="visible"/>
                                      </p:to>
                                    </p:set>
                                    <p:animEffect transition="in" filter="dissolve">
                                      <p:cBhvr>
                                        <p:cTn id="33" dur="500"/>
                                        <p:tgtEl>
                                          <p:spTgt spid="20492"/>
                                        </p:tgtEl>
                                      </p:cBhvr>
                                    </p:animEffect>
                                  </p:childTnLst>
                                </p:cTn>
                              </p:par>
                            </p:childTnLst>
                          </p:cTn>
                        </p:par>
                      </p:childTnLst>
                    </p:cTn>
                  </p:par>
                  <p:par>
                    <p:cTn id="34" fill="hold">
                      <p:stCondLst>
                        <p:cond delay="indefinite"/>
                      </p:stCondLst>
                      <p:childTnLst>
                        <p:par>
                          <p:cTn id="35" fill="hold">
                            <p:stCondLst>
                              <p:cond delay="0"/>
                            </p:stCondLst>
                            <p:childTnLst>
                              <p:par>
                                <p:cTn id="36" presetID="9" presetClass="entr" presetSubtype="0" fill="hold" nodeType="clickEffect">
                                  <p:stCondLst>
                                    <p:cond delay="0"/>
                                  </p:stCondLst>
                                  <p:childTnLst>
                                    <p:set>
                                      <p:cBhvr>
                                        <p:cTn id="37" dur="1" fill="hold">
                                          <p:stCondLst>
                                            <p:cond delay="0"/>
                                          </p:stCondLst>
                                        </p:cTn>
                                        <p:tgtEl>
                                          <p:spTgt spid="20493"/>
                                        </p:tgtEl>
                                        <p:attrNameLst>
                                          <p:attrName>style.visibility</p:attrName>
                                        </p:attrNameLst>
                                      </p:cBhvr>
                                      <p:to>
                                        <p:strVal val="visible"/>
                                      </p:to>
                                    </p:set>
                                    <p:animEffect transition="in" filter="dissolve">
                                      <p:cBhvr>
                                        <p:cTn id="38" dur="500"/>
                                        <p:tgtEl>
                                          <p:spTgt spid="20493"/>
                                        </p:tgtEl>
                                      </p:cBhvr>
                                    </p:animEffect>
                                  </p:childTnLst>
                                </p:cTn>
                              </p:par>
                            </p:childTnLst>
                          </p:cTn>
                        </p:par>
                      </p:childTnLst>
                    </p:cTn>
                  </p:par>
                  <p:par>
                    <p:cTn id="39" fill="hold">
                      <p:stCondLst>
                        <p:cond delay="indefinite"/>
                      </p:stCondLst>
                      <p:childTnLst>
                        <p:par>
                          <p:cTn id="40" fill="hold">
                            <p:stCondLst>
                              <p:cond delay="0"/>
                            </p:stCondLst>
                            <p:childTnLst>
                              <p:par>
                                <p:cTn id="41" presetID="9" presetClass="entr" presetSubtype="0" fill="hold" grpId="0" nodeType="clickEffect">
                                  <p:stCondLst>
                                    <p:cond delay="0"/>
                                  </p:stCondLst>
                                  <p:childTnLst>
                                    <p:set>
                                      <p:cBhvr>
                                        <p:cTn id="42" dur="1" fill="hold">
                                          <p:stCondLst>
                                            <p:cond delay="0"/>
                                          </p:stCondLst>
                                        </p:cTn>
                                        <p:tgtEl>
                                          <p:spTgt spid="20494"/>
                                        </p:tgtEl>
                                        <p:attrNameLst>
                                          <p:attrName>style.visibility</p:attrName>
                                        </p:attrNameLst>
                                      </p:cBhvr>
                                      <p:to>
                                        <p:strVal val="visible"/>
                                      </p:to>
                                    </p:set>
                                    <p:animEffect transition="in" filter="dissolve">
                                      <p:cBhvr>
                                        <p:cTn id="43" dur="500"/>
                                        <p:tgtEl>
                                          <p:spTgt spid="20494"/>
                                        </p:tgtEl>
                                      </p:cBhvr>
                                    </p:animEffect>
                                  </p:childTnLst>
                                </p:cTn>
                              </p:par>
                            </p:childTnLst>
                          </p:cTn>
                        </p:par>
                      </p:childTnLst>
                    </p:cTn>
                  </p:par>
                  <p:par>
                    <p:cTn id="44" fill="hold">
                      <p:stCondLst>
                        <p:cond delay="indefinite"/>
                      </p:stCondLst>
                      <p:childTnLst>
                        <p:par>
                          <p:cTn id="45" fill="hold">
                            <p:stCondLst>
                              <p:cond delay="0"/>
                            </p:stCondLst>
                            <p:childTnLst>
                              <p:par>
                                <p:cTn id="46" presetID="9" presetClass="entr" presetSubtype="0" fill="hold" grpId="0" nodeType="clickEffect">
                                  <p:stCondLst>
                                    <p:cond delay="0"/>
                                  </p:stCondLst>
                                  <p:childTnLst>
                                    <p:set>
                                      <p:cBhvr>
                                        <p:cTn id="47" dur="1" fill="hold">
                                          <p:stCondLst>
                                            <p:cond delay="0"/>
                                          </p:stCondLst>
                                        </p:cTn>
                                        <p:tgtEl>
                                          <p:spTgt spid="20495"/>
                                        </p:tgtEl>
                                        <p:attrNameLst>
                                          <p:attrName>style.visibility</p:attrName>
                                        </p:attrNameLst>
                                      </p:cBhvr>
                                      <p:to>
                                        <p:strVal val="visible"/>
                                      </p:to>
                                    </p:set>
                                    <p:animEffect transition="in" filter="dissolve">
                                      <p:cBhvr>
                                        <p:cTn id="48" dur="500"/>
                                        <p:tgtEl>
                                          <p:spTgt spid="2049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484" grpId="0" animBg="1"/>
      <p:bldP spid="20485" grpId="0" animBg="1"/>
      <p:bldP spid="20486" grpId="0" animBg="1"/>
      <p:bldP spid="20487" grpId="0" animBg="1"/>
      <p:bldP spid="20488" grpId="0"/>
      <p:bldP spid="20489" grpId="0"/>
      <p:bldP spid="20490" grpId="0"/>
      <p:bldP spid="20491" grpId="0"/>
      <p:bldP spid="20494" grpId="0"/>
      <p:bldP spid="20495"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5" name="Text Box 2"/>
          <p:cNvSpPr txBox="1">
            <a:spLocks noChangeArrowheads="1"/>
          </p:cNvSpPr>
          <p:nvPr/>
        </p:nvSpPr>
        <p:spPr bwMode="auto">
          <a:xfrm>
            <a:off x="685800" y="741363"/>
            <a:ext cx="3962400" cy="579437"/>
          </a:xfrm>
          <a:prstGeom prst="rect">
            <a:avLst/>
          </a:prstGeom>
          <a:noFill/>
          <a:ln w="9525">
            <a:noFill/>
            <a:miter lim="800000"/>
            <a:headEnd/>
            <a:tailEnd/>
          </a:ln>
        </p:spPr>
        <p:txBody>
          <a:bodyPr>
            <a:spAutoFit/>
          </a:bodyPr>
          <a:lstStyle/>
          <a:p>
            <a:pPr>
              <a:spcBef>
                <a:spcPct val="50000"/>
              </a:spcBef>
            </a:pPr>
            <a:r>
              <a:rPr lang="en-US" sz="3200"/>
              <a:t>If</a:t>
            </a:r>
            <a:r>
              <a:rPr lang="en-US" sz="3200">
                <a:latin typeface="Symbol" pitchFamily="18" charset="2"/>
              </a:rPr>
              <a:t> D</a:t>
            </a:r>
            <a:r>
              <a:rPr lang="en-US" sz="3200"/>
              <a:t>PQR ~ </a:t>
            </a:r>
            <a:r>
              <a:rPr lang="en-US" sz="3200">
                <a:latin typeface="Symbol" pitchFamily="18" charset="2"/>
              </a:rPr>
              <a:t>D</a:t>
            </a:r>
            <a:r>
              <a:rPr lang="en-US" sz="3200"/>
              <a:t>STU then</a:t>
            </a:r>
          </a:p>
        </p:txBody>
      </p:sp>
      <p:sp>
        <p:nvSpPr>
          <p:cNvPr id="2056" name="Text Box 4"/>
          <p:cNvSpPr txBox="1">
            <a:spLocks noChangeArrowheads="1"/>
          </p:cNvSpPr>
          <p:nvPr/>
        </p:nvSpPr>
        <p:spPr bwMode="auto">
          <a:xfrm>
            <a:off x="838200" y="1447800"/>
            <a:ext cx="1143000" cy="579438"/>
          </a:xfrm>
          <a:prstGeom prst="rect">
            <a:avLst/>
          </a:prstGeom>
          <a:noFill/>
          <a:ln w="9525">
            <a:noFill/>
            <a:miter lim="800000"/>
            <a:headEnd/>
            <a:tailEnd/>
          </a:ln>
        </p:spPr>
        <p:txBody>
          <a:bodyPr>
            <a:spAutoFit/>
          </a:bodyPr>
          <a:lstStyle/>
          <a:p>
            <a:pPr>
              <a:spcBef>
                <a:spcPct val="50000"/>
              </a:spcBef>
            </a:pPr>
            <a:r>
              <a:rPr lang="en-US" sz="3200">
                <a:latin typeface="Symbol" pitchFamily="18" charset="2"/>
              </a:rPr>
              <a:t>Ð</a:t>
            </a:r>
            <a:r>
              <a:rPr lang="en-US" sz="3200"/>
              <a:t>P =</a:t>
            </a:r>
          </a:p>
        </p:txBody>
      </p:sp>
      <p:sp>
        <p:nvSpPr>
          <p:cNvPr id="2057" name="Text Box 5"/>
          <p:cNvSpPr txBox="1">
            <a:spLocks noChangeArrowheads="1"/>
          </p:cNvSpPr>
          <p:nvPr/>
        </p:nvSpPr>
        <p:spPr bwMode="auto">
          <a:xfrm>
            <a:off x="685800" y="182563"/>
            <a:ext cx="4572000" cy="579437"/>
          </a:xfrm>
          <a:prstGeom prst="rect">
            <a:avLst/>
          </a:prstGeom>
          <a:noFill/>
          <a:ln w="9525">
            <a:noFill/>
            <a:miter lim="800000"/>
            <a:headEnd/>
            <a:tailEnd/>
          </a:ln>
        </p:spPr>
        <p:txBody>
          <a:bodyPr>
            <a:spAutoFit/>
          </a:bodyPr>
          <a:lstStyle/>
          <a:p>
            <a:pPr>
              <a:spcBef>
                <a:spcPct val="50000"/>
              </a:spcBef>
            </a:pPr>
            <a:r>
              <a:rPr lang="en-US" sz="3200">
                <a:solidFill>
                  <a:schemeClr val="accent2"/>
                </a:solidFill>
              </a:rPr>
              <a:t>Example:</a:t>
            </a:r>
          </a:p>
        </p:txBody>
      </p:sp>
      <p:sp>
        <p:nvSpPr>
          <p:cNvPr id="2058" name="Text Box 6"/>
          <p:cNvSpPr txBox="1">
            <a:spLocks noChangeArrowheads="1"/>
          </p:cNvSpPr>
          <p:nvPr/>
        </p:nvSpPr>
        <p:spPr bwMode="auto">
          <a:xfrm>
            <a:off x="774700" y="1909763"/>
            <a:ext cx="1143000" cy="579437"/>
          </a:xfrm>
          <a:prstGeom prst="rect">
            <a:avLst/>
          </a:prstGeom>
          <a:noFill/>
          <a:ln w="9525">
            <a:noFill/>
            <a:miter lim="800000"/>
            <a:headEnd/>
            <a:tailEnd/>
          </a:ln>
        </p:spPr>
        <p:txBody>
          <a:bodyPr>
            <a:spAutoFit/>
          </a:bodyPr>
          <a:lstStyle/>
          <a:p>
            <a:pPr>
              <a:spcBef>
                <a:spcPct val="50000"/>
              </a:spcBef>
            </a:pPr>
            <a:r>
              <a:rPr lang="en-US" sz="3200">
                <a:latin typeface="Symbol" pitchFamily="18" charset="2"/>
              </a:rPr>
              <a:t>Ð</a:t>
            </a:r>
            <a:r>
              <a:rPr lang="en-US" sz="3200"/>
              <a:t>Q =</a:t>
            </a:r>
          </a:p>
        </p:txBody>
      </p:sp>
      <p:sp>
        <p:nvSpPr>
          <p:cNvPr id="2059" name="Text Box 7"/>
          <p:cNvSpPr txBox="1">
            <a:spLocks noChangeArrowheads="1"/>
          </p:cNvSpPr>
          <p:nvPr/>
        </p:nvSpPr>
        <p:spPr bwMode="auto">
          <a:xfrm>
            <a:off x="812800" y="2392363"/>
            <a:ext cx="1143000" cy="579437"/>
          </a:xfrm>
          <a:prstGeom prst="rect">
            <a:avLst/>
          </a:prstGeom>
          <a:noFill/>
          <a:ln w="9525">
            <a:noFill/>
            <a:miter lim="800000"/>
            <a:headEnd/>
            <a:tailEnd/>
          </a:ln>
        </p:spPr>
        <p:txBody>
          <a:bodyPr>
            <a:spAutoFit/>
          </a:bodyPr>
          <a:lstStyle/>
          <a:p>
            <a:pPr>
              <a:spcBef>
                <a:spcPct val="50000"/>
              </a:spcBef>
            </a:pPr>
            <a:r>
              <a:rPr lang="en-US" sz="3200">
                <a:latin typeface="Symbol" pitchFamily="18" charset="2"/>
              </a:rPr>
              <a:t>Ð</a:t>
            </a:r>
            <a:r>
              <a:rPr lang="en-US" sz="3200"/>
              <a:t>R =</a:t>
            </a:r>
          </a:p>
        </p:txBody>
      </p:sp>
      <p:sp>
        <p:nvSpPr>
          <p:cNvPr id="3080" name="Text Box 8"/>
          <p:cNvSpPr txBox="1">
            <a:spLocks noChangeArrowheads="1"/>
          </p:cNvSpPr>
          <p:nvPr/>
        </p:nvSpPr>
        <p:spPr bwMode="auto">
          <a:xfrm>
            <a:off x="1854200" y="1422400"/>
            <a:ext cx="914400" cy="579438"/>
          </a:xfrm>
          <a:prstGeom prst="rect">
            <a:avLst/>
          </a:prstGeom>
          <a:noFill/>
          <a:ln w="9525">
            <a:noFill/>
            <a:miter lim="800000"/>
            <a:headEnd/>
            <a:tailEnd/>
          </a:ln>
        </p:spPr>
        <p:txBody>
          <a:bodyPr>
            <a:spAutoFit/>
          </a:bodyPr>
          <a:lstStyle/>
          <a:p>
            <a:pPr>
              <a:spcBef>
                <a:spcPct val="50000"/>
              </a:spcBef>
            </a:pPr>
            <a:r>
              <a:rPr lang="en-US" sz="3200">
                <a:latin typeface="Symbol" pitchFamily="18" charset="2"/>
              </a:rPr>
              <a:t>Ð</a:t>
            </a:r>
            <a:r>
              <a:rPr lang="en-US" sz="3200"/>
              <a:t>S</a:t>
            </a:r>
          </a:p>
        </p:txBody>
      </p:sp>
      <p:sp>
        <p:nvSpPr>
          <p:cNvPr id="3081" name="Text Box 9"/>
          <p:cNvSpPr txBox="1">
            <a:spLocks noChangeArrowheads="1"/>
          </p:cNvSpPr>
          <p:nvPr/>
        </p:nvSpPr>
        <p:spPr bwMode="auto">
          <a:xfrm>
            <a:off x="1828800" y="1884363"/>
            <a:ext cx="914400" cy="579437"/>
          </a:xfrm>
          <a:prstGeom prst="rect">
            <a:avLst/>
          </a:prstGeom>
          <a:noFill/>
          <a:ln w="9525">
            <a:noFill/>
            <a:miter lim="800000"/>
            <a:headEnd/>
            <a:tailEnd/>
          </a:ln>
        </p:spPr>
        <p:txBody>
          <a:bodyPr>
            <a:spAutoFit/>
          </a:bodyPr>
          <a:lstStyle/>
          <a:p>
            <a:pPr>
              <a:spcBef>
                <a:spcPct val="50000"/>
              </a:spcBef>
            </a:pPr>
            <a:r>
              <a:rPr lang="en-US" sz="3200">
                <a:latin typeface="Symbol" pitchFamily="18" charset="2"/>
              </a:rPr>
              <a:t>Ð</a:t>
            </a:r>
            <a:r>
              <a:rPr lang="en-US" sz="3200"/>
              <a:t>T</a:t>
            </a:r>
          </a:p>
        </p:txBody>
      </p:sp>
      <p:sp>
        <p:nvSpPr>
          <p:cNvPr id="3082" name="Text Box 10"/>
          <p:cNvSpPr txBox="1">
            <a:spLocks noChangeArrowheads="1"/>
          </p:cNvSpPr>
          <p:nvPr/>
        </p:nvSpPr>
        <p:spPr bwMode="auto">
          <a:xfrm>
            <a:off x="1854200" y="2366963"/>
            <a:ext cx="914400" cy="579437"/>
          </a:xfrm>
          <a:prstGeom prst="rect">
            <a:avLst/>
          </a:prstGeom>
          <a:noFill/>
          <a:ln w="9525">
            <a:noFill/>
            <a:miter lim="800000"/>
            <a:headEnd/>
            <a:tailEnd/>
          </a:ln>
        </p:spPr>
        <p:txBody>
          <a:bodyPr>
            <a:spAutoFit/>
          </a:bodyPr>
          <a:lstStyle/>
          <a:p>
            <a:pPr>
              <a:spcBef>
                <a:spcPct val="50000"/>
              </a:spcBef>
            </a:pPr>
            <a:r>
              <a:rPr lang="en-US" sz="3200">
                <a:latin typeface="Symbol" pitchFamily="18" charset="2"/>
              </a:rPr>
              <a:t>Ð</a:t>
            </a:r>
            <a:r>
              <a:rPr lang="en-US" sz="3200"/>
              <a:t>U</a:t>
            </a:r>
          </a:p>
        </p:txBody>
      </p:sp>
      <p:graphicFrame>
        <p:nvGraphicFramePr>
          <p:cNvPr id="36864" name="Object 1024"/>
          <p:cNvGraphicFramePr>
            <a:graphicFrameLocks noChangeAspect="1"/>
          </p:cNvGraphicFramePr>
          <p:nvPr/>
        </p:nvGraphicFramePr>
        <p:xfrm>
          <a:off x="3352800" y="2036763"/>
          <a:ext cx="717550" cy="1062037"/>
        </p:xfrm>
        <a:graphic>
          <a:graphicData uri="http://schemas.openxmlformats.org/presentationml/2006/ole">
            <p:oleObj spid="_x0000_s2050" name="Equation" r:id="rId3" imgW="266400" imgH="393480" progId="Equation.DSMT4">
              <p:embed/>
            </p:oleObj>
          </a:graphicData>
        </a:graphic>
      </p:graphicFrame>
      <p:graphicFrame>
        <p:nvGraphicFramePr>
          <p:cNvPr id="36865" name="Object 1025"/>
          <p:cNvGraphicFramePr>
            <a:graphicFrameLocks noChangeAspect="1"/>
          </p:cNvGraphicFramePr>
          <p:nvPr/>
        </p:nvGraphicFramePr>
        <p:xfrm>
          <a:off x="4060825" y="2049463"/>
          <a:ext cx="1058863" cy="1062037"/>
        </p:xfrm>
        <a:graphic>
          <a:graphicData uri="http://schemas.openxmlformats.org/presentationml/2006/ole">
            <p:oleObj spid="_x0000_s2051" name="Equation" r:id="rId4" imgW="393480" imgH="393480" progId="Equation.DSMT4">
              <p:embed/>
            </p:oleObj>
          </a:graphicData>
        </a:graphic>
      </p:graphicFrame>
      <p:graphicFrame>
        <p:nvGraphicFramePr>
          <p:cNvPr id="36866" name="Object 1026"/>
          <p:cNvGraphicFramePr>
            <a:graphicFrameLocks noChangeAspect="1"/>
          </p:cNvGraphicFramePr>
          <p:nvPr/>
        </p:nvGraphicFramePr>
        <p:xfrm>
          <a:off x="5160963" y="2062163"/>
          <a:ext cx="1023937" cy="1062037"/>
        </p:xfrm>
        <a:graphic>
          <a:graphicData uri="http://schemas.openxmlformats.org/presentationml/2006/ole">
            <p:oleObj spid="_x0000_s2052" name="Equation" r:id="rId5" imgW="380880" imgH="393480" progId="Equation.DSMT4">
              <p:embed/>
            </p:oleObj>
          </a:graphicData>
        </a:graphic>
      </p:graphicFrame>
      <p:graphicFrame>
        <p:nvGraphicFramePr>
          <p:cNvPr id="36867" name="Object 1027"/>
          <p:cNvGraphicFramePr>
            <a:graphicFrameLocks noChangeAspect="1"/>
          </p:cNvGraphicFramePr>
          <p:nvPr/>
        </p:nvGraphicFramePr>
        <p:xfrm>
          <a:off x="4362450" y="2057400"/>
          <a:ext cx="752475" cy="1062038"/>
        </p:xfrm>
        <a:graphic>
          <a:graphicData uri="http://schemas.openxmlformats.org/presentationml/2006/ole">
            <p:oleObj spid="_x0000_s2053" name="Equation" r:id="rId6" imgW="279360" imgH="393480" progId="Equation.DSMT4">
              <p:embed/>
            </p:oleObj>
          </a:graphicData>
        </a:graphic>
      </p:graphicFrame>
      <p:graphicFrame>
        <p:nvGraphicFramePr>
          <p:cNvPr id="36868" name="Object 1028"/>
          <p:cNvGraphicFramePr>
            <a:graphicFrameLocks noChangeAspect="1"/>
          </p:cNvGraphicFramePr>
          <p:nvPr/>
        </p:nvGraphicFramePr>
        <p:xfrm>
          <a:off x="5451475" y="2057400"/>
          <a:ext cx="715963" cy="1062038"/>
        </p:xfrm>
        <a:graphic>
          <a:graphicData uri="http://schemas.openxmlformats.org/presentationml/2006/ole">
            <p:oleObj spid="_x0000_s2054" name="Equation" r:id="rId7" imgW="266400" imgH="393480" progId="Equation.DSMT4">
              <p:embed/>
            </p:oleObj>
          </a:graphicData>
        </a:graphic>
      </p:graphicFrame>
      <p:sp>
        <p:nvSpPr>
          <p:cNvPr id="3117" name="Text Box 45"/>
          <p:cNvSpPr txBox="1">
            <a:spLocks noChangeArrowheads="1"/>
          </p:cNvSpPr>
          <p:nvPr/>
        </p:nvSpPr>
        <p:spPr bwMode="auto">
          <a:xfrm>
            <a:off x="946150" y="3721100"/>
            <a:ext cx="7162800" cy="579438"/>
          </a:xfrm>
          <a:prstGeom prst="rect">
            <a:avLst/>
          </a:prstGeom>
          <a:noFill/>
          <a:ln w="9525">
            <a:noFill/>
            <a:miter lim="800000"/>
            <a:headEnd/>
            <a:tailEnd/>
          </a:ln>
        </p:spPr>
        <p:txBody>
          <a:bodyPr>
            <a:spAutoFit/>
          </a:bodyPr>
          <a:lstStyle/>
          <a:p>
            <a:pPr>
              <a:spcBef>
                <a:spcPct val="50000"/>
              </a:spcBef>
            </a:pPr>
            <a:r>
              <a:rPr lang="en-US" sz="3200"/>
              <a:t>Two triangles are similar if:</a:t>
            </a:r>
          </a:p>
        </p:txBody>
      </p:sp>
      <p:sp>
        <p:nvSpPr>
          <p:cNvPr id="3118" name="Text Box 46"/>
          <p:cNvSpPr txBox="1">
            <a:spLocks noChangeArrowheads="1"/>
          </p:cNvSpPr>
          <p:nvPr/>
        </p:nvSpPr>
        <p:spPr bwMode="auto">
          <a:xfrm>
            <a:off x="1327150" y="4254500"/>
            <a:ext cx="6477000" cy="579438"/>
          </a:xfrm>
          <a:prstGeom prst="rect">
            <a:avLst/>
          </a:prstGeom>
          <a:noFill/>
          <a:ln w="9525">
            <a:noFill/>
            <a:miter lim="800000"/>
            <a:headEnd/>
            <a:tailEnd/>
          </a:ln>
        </p:spPr>
        <p:txBody>
          <a:bodyPr>
            <a:spAutoFit/>
          </a:bodyPr>
          <a:lstStyle/>
          <a:p>
            <a:pPr>
              <a:spcBef>
                <a:spcPct val="50000"/>
              </a:spcBef>
            </a:pPr>
            <a:r>
              <a:rPr lang="en-US" sz="3200"/>
              <a:t>- Corresponding angles are equal</a:t>
            </a:r>
          </a:p>
        </p:txBody>
      </p:sp>
      <p:sp>
        <p:nvSpPr>
          <p:cNvPr id="3119" name="Text Box 47"/>
          <p:cNvSpPr txBox="1">
            <a:spLocks noChangeArrowheads="1"/>
          </p:cNvSpPr>
          <p:nvPr/>
        </p:nvSpPr>
        <p:spPr bwMode="auto">
          <a:xfrm>
            <a:off x="1355725" y="4864100"/>
            <a:ext cx="7210425" cy="1066800"/>
          </a:xfrm>
          <a:prstGeom prst="rect">
            <a:avLst/>
          </a:prstGeom>
          <a:noFill/>
          <a:ln w="9525">
            <a:noFill/>
            <a:miter lim="800000"/>
            <a:headEnd/>
            <a:tailEnd/>
          </a:ln>
        </p:spPr>
        <p:txBody>
          <a:bodyPr>
            <a:spAutoFit/>
          </a:bodyPr>
          <a:lstStyle/>
          <a:p>
            <a:pPr>
              <a:spcBef>
                <a:spcPct val="50000"/>
              </a:spcBef>
            </a:pPr>
            <a:r>
              <a:rPr lang="en-US" sz="3200"/>
              <a:t>- The lengths of the corresponding sides are proportional.</a:t>
            </a:r>
          </a:p>
        </p:txBody>
      </p:sp>
      <p:sp>
        <p:nvSpPr>
          <p:cNvPr id="3120" name="Rectangle 48"/>
          <p:cNvSpPr>
            <a:spLocks noChangeArrowheads="1"/>
          </p:cNvSpPr>
          <p:nvPr/>
        </p:nvSpPr>
        <p:spPr bwMode="auto">
          <a:xfrm>
            <a:off x="838200" y="3657600"/>
            <a:ext cx="7543800" cy="2514600"/>
          </a:xfrm>
          <a:prstGeom prst="rect">
            <a:avLst/>
          </a:prstGeom>
          <a:noFill/>
          <a:ln w="28575">
            <a:solidFill>
              <a:srgbClr val="FF0000"/>
            </a:solidFill>
            <a:miter lim="800000"/>
            <a:headEnd/>
            <a:tailEnd/>
          </a:ln>
        </p:spPr>
        <p:txBody>
          <a:bodyPr wrap="none" anchor="ctr"/>
          <a:lstStyle/>
          <a:p>
            <a:endParaRPr lang="en-CA"/>
          </a:p>
        </p:txBody>
      </p:sp>
      <p:sp>
        <p:nvSpPr>
          <p:cNvPr id="2067" name="AutoShape 49"/>
          <p:cNvSpPr>
            <a:spLocks noChangeArrowheads="1"/>
          </p:cNvSpPr>
          <p:nvPr/>
        </p:nvSpPr>
        <p:spPr bwMode="auto">
          <a:xfrm>
            <a:off x="5257800" y="685800"/>
            <a:ext cx="990600" cy="685800"/>
          </a:xfrm>
          <a:prstGeom prst="triangle">
            <a:avLst>
              <a:gd name="adj" fmla="val 71954"/>
            </a:avLst>
          </a:prstGeom>
          <a:solidFill>
            <a:srgbClr val="FFCCCC"/>
          </a:solidFill>
          <a:ln w="9525">
            <a:solidFill>
              <a:schemeClr val="tx1"/>
            </a:solidFill>
            <a:miter lim="800000"/>
            <a:headEnd/>
            <a:tailEnd/>
          </a:ln>
        </p:spPr>
        <p:txBody>
          <a:bodyPr wrap="none" anchor="ctr"/>
          <a:lstStyle/>
          <a:p>
            <a:endParaRPr lang="en-CA"/>
          </a:p>
        </p:txBody>
      </p:sp>
      <p:sp>
        <p:nvSpPr>
          <p:cNvPr id="2068" name="AutoShape 50"/>
          <p:cNvSpPr>
            <a:spLocks noChangeArrowheads="1"/>
          </p:cNvSpPr>
          <p:nvPr/>
        </p:nvSpPr>
        <p:spPr bwMode="auto">
          <a:xfrm flipV="1">
            <a:off x="6934200" y="990600"/>
            <a:ext cx="1371600" cy="1066800"/>
          </a:xfrm>
          <a:prstGeom prst="triangle">
            <a:avLst>
              <a:gd name="adj" fmla="val 74884"/>
            </a:avLst>
          </a:prstGeom>
          <a:solidFill>
            <a:srgbClr val="FFCCCC"/>
          </a:solidFill>
          <a:ln w="9525">
            <a:solidFill>
              <a:schemeClr val="tx1"/>
            </a:solidFill>
            <a:miter lim="800000"/>
            <a:headEnd/>
            <a:tailEnd/>
          </a:ln>
        </p:spPr>
        <p:txBody>
          <a:bodyPr wrap="none" anchor="ctr"/>
          <a:lstStyle/>
          <a:p>
            <a:endParaRPr lang="en-CA"/>
          </a:p>
        </p:txBody>
      </p:sp>
      <p:sp>
        <p:nvSpPr>
          <p:cNvPr id="2069" name="Text Box 51"/>
          <p:cNvSpPr txBox="1">
            <a:spLocks noChangeArrowheads="1"/>
          </p:cNvSpPr>
          <p:nvPr/>
        </p:nvSpPr>
        <p:spPr bwMode="auto">
          <a:xfrm>
            <a:off x="5791200" y="228600"/>
            <a:ext cx="685800" cy="519113"/>
          </a:xfrm>
          <a:prstGeom prst="rect">
            <a:avLst/>
          </a:prstGeom>
          <a:noFill/>
          <a:ln w="9525">
            <a:noFill/>
            <a:miter lim="800000"/>
            <a:headEnd/>
            <a:tailEnd/>
          </a:ln>
        </p:spPr>
        <p:txBody>
          <a:bodyPr>
            <a:spAutoFit/>
          </a:bodyPr>
          <a:lstStyle/>
          <a:p>
            <a:pPr>
              <a:spcBef>
                <a:spcPct val="50000"/>
              </a:spcBef>
            </a:pPr>
            <a:r>
              <a:rPr lang="en-US" sz="2800"/>
              <a:t>P</a:t>
            </a:r>
          </a:p>
        </p:txBody>
      </p:sp>
      <p:sp>
        <p:nvSpPr>
          <p:cNvPr id="2070" name="Text Box 52"/>
          <p:cNvSpPr txBox="1">
            <a:spLocks noChangeArrowheads="1"/>
          </p:cNvSpPr>
          <p:nvPr/>
        </p:nvSpPr>
        <p:spPr bwMode="auto">
          <a:xfrm>
            <a:off x="4997450" y="1249363"/>
            <a:ext cx="685800" cy="519112"/>
          </a:xfrm>
          <a:prstGeom prst="rect">
            <a:avLst/>
          </a:prstGeom>
          <a:noFill/>
          <a:ln w="9525">
            <a:noFill/>
            <a:miter lim="800000"/>
            <a:headEnd/>
            <a:tailEnd/>
          </a:ln>
        </p:spPr>
        <p:txBody>
          <a:bodyPr>
            <a:spAutoFit/>
          </a:bodyPr>
          <a:lstStyle/>
          <a:p>
            <a:pPr>
              <a:spcBef>
                <a:spcPct val="50000"/>
              </a:spcBef>
            </a:pPr>
            <a:r>
              <a:rPr lang="en-US" sz="2800"/>
              <a:t>Q</a:t>
            </a:r>
          </a:p>
        </p:txBody>
      </p:sp>
      <p:sp>
        <p:nvSpPr>
          <p:cNvPr id="2071" name="Text Box 53"/>
          <p:cNvSpPr txBox="1">
            <a:spLocks noChangeArrowheads="1"/>
          </p:cNvSpPr>
          <p:nvPr/>
        </p:nvSpPr>
        <p:spPr bwMode="auto">
          <a:xfrm>
            <a:off x="6083300" y="1266825"/>
            <a:ext cx="685800" cy="519113"/>
          </a:xfrm>
          <a:prstGeom prst="rect">
            <a:avLst/>
          </a:prstGeom>
          <a:noFill/>
          <a:ln w="9525">
            <a:noFill/>
            <a:miter lim="800000"/>
            <a:headEnd/>
            <a:tailEnd/>
          </a:ln>
        </p:spPr>
        <p:txBody>
          <a:bodyPr>
            <a:spAutoFit/>
          </a:bodyPr>
          <a:lstStyle/>
          <a:p>
            <a:pPr>
              <a:spcBef>
                <a:spcPct val="50000"/>
              </a:spcBef>
            </a:pPr>
            <a:r>
              <a:rPr lang="en-US" sz="2800"/>
              <a:t>R</a:t>
            </a:r>
          </a:p>
        </p:txBody>
      </p:sp>
      <p:sp>
        <p:nvSpPr>
          <p:cNvPr id="2072" name="Text Box 54"/>
          <p:cNvSpPr txBox="1">
            <a:spLocks noChangeArrowheads="1"/>
          </p:cNvSpPr>
          <p:nvPr/>
        </p:nvSpPr>
        <p:spPr bwMode="auto">
          <a:xfrm>
            <a:off x="7788275" y="1949450"/>
            <a:ext cx="685800" cy="519113"/>
          </a:xfrm>
          <a:prstGeom prst="rect">
            <a:avLst/>
          </a:prstGeom>
          <a:noFill/>
          <a:ln w="9525">
            <a:noFill/>
            <a:miter lim="800000"/>
            <a:headEnd/>
            <a:tailEnd/>
          </a:ln>
        </p:spPr>
        <p:txBody>
          <a:bodyPr>
            <a:spAutoFit/>
          </a:bodyPr>
          <a:lstStyle/>
          <a:p>
            <a:pPr>
              <a:spcBef>
                <a:spcPct val="50000"/>
              </a:spcBef>
            </a:pPr>
            <a:r>
              <a:rPr lang="en-US" sz="2800"/>
              <a:t>S</a:t>
            </a:r>
          </a:p>
        </p:txBody>
      </p:sp>
      <p:sp>
        <p:nvSpPr>
          <p:cNvPr id="2073" name="Text Box 55"/>
          <p:cNvSpPr txBox="1">
            <a:spLocks noChangeArrowheads="1"/>
          </p:cNvSpPr>
          <p:nvPr/>
        </p:nvSpPr>
        <p:spPr bwMode="auto">
          <a:xfrm>
            <a:off x="6705600" y="533400"/>
            <a:ext cx="685800" cy="519113"/>
          </a:xfrm>
          <a:prstGeom prst="rect">
            <a:avLst/>
          </a:prstGeom>
          <a:noFill/>
          <a:ln w="9525">
            <a:noFill/>
            <a:miter lim="800000"/>
            <a:headEnd/>
            <a:tailEnd/>
          </a:ln>
        </p:spPr>
        <p:txBody>
          <a:bodyPr>
            <a:spAutoFit/>
          </a:bodyPr>
          <a:lstStyle/>
          <a:p>
            <a:pPr>
              <a:spcBef>
                <a:spcPct val="50000"/>
              </a:spcBef>
            </a:pPr>
            <a:r>
              <a:rPr lang="en-US" sz="2800"/>
              <a:t>T</a:t>
            </a:r>
          </a:p>
        </p:txBody>
      </p:sp>
      <p:sp>
        <p:nvSpPr>
          <p:cNvPr id="2074" name="Text Box 56"/>
          <p:cNvSpPr txBox="1">
            <a:spLocks noChangeArrowheads="1"/>
          </p:cNvSpPr>
          <p:nvPr/>
        </p:nvSpPr>
        <p:spPr bwMode="auto">
          <a:xfrm>
            <a:off x="8153400" y="536575"/>
            <a:ext cx="685800" cy="519113"/>
          </a:xfrm>
          <a:prstGeom prst="rect">
            <a:avLst/>
          </a:prstGeom>
          <a:noFill/>
          <a:ln w="9525">
            <a:noFill/>
            <a:miter lim="800000"/>
            <a:headEnd/>
            <a:tailEnd/>
          </a:ln>
        </p:spPr>
        <p:txBody>
          <a:bodyPr>
            <a:spAutoFit/>
          </a:bodyPr>
          <a:lstStyle/>
          <a:p>
            <a:pPr>
              <a:spcBef>
                <a:spcPct val="50000"/>
              </a:spcBef>
            </a:pPr>
            <a:r>
              <a:rPr lang="en-US" sz="2800"/>
              <a:t>U</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3080"/>
                                        </p:tgtEl>
                                        <p:attrNameLst>
                                          <p:attrName>style.visibility</p:attrName>
                                        </p:attrNameLst>
                                      </p:cBhvr>
                                      <p:to>
                                        <p:strVal val="visible"/>
                                      </p:to>
                                    </p:set>
                                    <p:animEffect transition="in" filter="dissolve">
                                      <p:cBhvr>
                                        <p:cTn id="7" dur="500"/>
                                        <p:tgtEl>
                                          <p:spTgt spid="3080"/>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3081"/>
                                        </p:tgtEl>
                                        <p:attrNameLst>
                                          <p:attrName>style.visibility</p:attrName>
                                        </p:attrNameLst>
                                      </p:cBhvr>
                                      <p:to>
                                        <p:strVal val="visible"/>
                                      </p:to>
                                    </p:set>
                                    <p:animEffect transition="in" filter="dissolve">
                                      <p:cBhvr>
                                        <p:cTn id="12" dur="500"/>
                                        <p:tgtEl>
                                          <p:spTgt spid="3081"/>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3082"/>
                                        </p:tgtEl>
                                        <p:attrNameLst>
                                          <p:attrName>style.visibility</p:attrName>
                                        </p:attrNameLst>
                                      </p:cBhvr>
                                      <p:to>
                                        <p:strVal val="visible"/>
                                      </p:to>
                                    </p:set>
                                    <p:animEffect transition="in" filter="dissolve">
                                      <p:cBhvr>
                                        <p:cTn id="17" dur="500"/>
                                        <p:tgtEl>
                                          <p:spTgt spid="3082"/>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nodeType="clickEffect">
                                  <p:stCondLst>
                                    <p:cond delay="0"/>
                                  </p:stCondLst>
                                  <p:childTnLst>
                                    <p:set>
                                      <p:cBhvr>
                                        <p:cTn id="21" dur="1" fill="hold">
                                          <p:stCondLst>
                                            <p:cond delay="0"/>
                                          </p:stCondLst>
                                        </p:cTn>
                                        <p:tgtEl>
                                          <p:spTgt spid="36864"/>
                                        </p:tgtEl>
                                        <p:attrNameLst>
                                          <p:attrName>style.visibility</p:attrName>
                                        </p:attrNameLst>
                                      </p:cBhvr>
                                      <p:to>
                                        <p:strVal val="visible"/>
                                      </p:to>
                                    </p:set>
                                    <p:animEffect transition="in" filter="dissolve">
                                      <p:cBhvr>
                                        <p:cTn id="22" dur="500"/>
                                        <p:tgtEl>
                                          <p:spTgt spid="36864"/>
                                        </p:tgtEl>
                                      </p:cBhvr>
                                    </p:animEffect>
                                  </p:childTnLst>
                                </p:cTn>
                              </p:par>
                            </p:childTnLst>
                          </p:cTn>
                        </p:par>
                      </p:childTnLst>
                    </p:cTn>
                  </p:par>
                  <p:par>
                    <p:cTn id="23" fill="hold">
                      <p:stCondLst>
                        <p:cond delay="indefinite"/>
                      </p:stCondLst>
                      <p:childTnLst>
                        <p:par>
                          <p:cTn id="24" fill="hold">
                            <p:stCondLst>
                              <p:cond delay="0"/>
                            </p:stCondLst>
                            <p:childTnLst>
                              <p:par>
                                <p:cTn id="25" presetID="9" presetClass="entr" presetSubtype="0" fill="hold" nodeType="clickEffect">
                                  <p:stCondLst>
                                    <p:cond delay="0"/>
                                  </p:stCondLst>
                                  <p:childTnLst>
                                    <p:set>
                                      <p:cBhvr>
                                        <p:cTn id="26" dur="1" fill="hold">
                                          <p:stCondLst>
                                            <p:cond delay="0"/>
                                          </p:stCondLst>
                                        </p:cTn>
                                        <p:tgtEl>
                                          <p:spTgt spid="36865"/>
                                        </p:tgtEl>
                                        <p:attrNameLst>
                                          <p:attrName>style.visibility</p:attrName>
                                        </p:attrNameLst>
                                      </p:cBhvr>
                                      <p:to>
                                        <p:strVal val="visible"/>
                                      </p:to>
                                    </p:set>
                                    <p:animEffect transition="in" filter="dissolve">
                                      <p:cBhvr>
                                        <p:cTn id="27" dur="500"/>
                                        <p:tgtEl>
                                          <p:spTgt spid="36865"/>
                                        </p:tgtEl>
                                      </p:cBhvr>
                                    </p:animEffect>
                                  </p:childTnLst>
                                </p:cTn>
                              </p:par>
                            </p:childTnLst>
                          </p:cTn>
                        </p:par>
                      </p:childTnLst>
                    </p:cTn>
                  </p:par>
                  <p:par>
                    <p:cTn id="28" fill="hold">
                      <p:stCondLst>
                        <p:cond delay="indefinite"/>
                      </p:stCondLst>
                      <p:childTnLst>
                        <p:par>
                          <p:cTn id="29" fill="hold">
                            <p:stCondLst>
                              <p:cond delay="0"/>
                            </p:stCondLst>
                            <p:childTnLst>
                              <p:par>
                                <p:cTn id="30" presetID="9" presetClass="entr" presetSubtype="0" fill="hold" nodeType="clickEffect">
                                  <p:stCondLst>
                                    <p:cond delay="0"/>
                                  </p:stCondLst>
                                  <p:childTnLst>
                                    <p:set>
                                      <p:cBhvr>
                                        <p:cTn id="31" dur="1" fill="hold">
                                          <p:stCondLst>
                                            <p:cond delay="0"/>
                                          </p:stCondLst>
                                        </p:cTn>
                                        <p:tgtEl>
                                          <p:spTgt spid="36867"/>
                                        </p:tgtEl>
                                        <p:attrNameLst>
                                          <p:attrName>style.visibility</p:attrName>
                                        </p:attrNameLst>
                                      </p:cBhvr>
                                      <p:to>
                                        <p:strVal val="visible"/>
                                      </p:to>
                                    </p:set>
                                    <p:animEffect transition="in" filter="dissolve">
                                      <p:cBhvr>
                                        <p:cTn id="32" dur="500"/>
                                        <p:tgtEl>
                                          <p:spTgt spid="36867"/>
                                        </p:tgtEl>
                                      </p:cBhvr>
                                    </p:animEffect>
                                  </p:childTnLst>
                                </p:cTn>
                              </p:par>
                            </p:childTnLst>
                          </p:cTn>
                        </p:par>
                      </p:childTnLst>
                    </p:cTn>
                  </p:par>
                  <p:par>
                    <p:cTn id="33" fill="hold">
                      <p:stCondLst>
                        <p:cond delay="indefinite"/>
                      </p:stCondLst>
                      <p:childTnLst>
                        <p:par>
                          <p:cTn id="34" fill="hold">
                            <p:stCondLst>
                              <p:cond delay="0"/>
                            </p:stCondLst>
                            <p:childTnLst>
                              <p:par>
                                <p:cTn id="35" presetID="9" presetClass="entr" presetSubtype="0" fill="hold" nodeType="clickEffect">
                                  <p:stCondLst>
                                    <p:cond delay="0"/>
                                  </p:stCondLst>
                                  <p:childTnLst>
                                    <p:set>
                                      <p:cBhvr>
                                        <p:cTn id="36" dur="1" fill="hold">
                                          <p:stCondLst>
                                            <p:cond delay="0"/>
                                          </p:stCondLst>
                                        </p:cTn>
                                        <p:tgtEl>
                                          <p:spTgt spid="36866"/>
                                        </p:tgtEl>
                                        <p:attrNameLst>
                                          <p:attrName>style.visibility</p:attrName>
                                        </p:attrNameLst>
                                      </p:cBhvr>
                                      <p:to>
                                        <p:strVal val="visible"/>
                                      </p:to>
                                    </p:set>
                                    <p:animEffect transition="in" filter="dissolve">
                                      <p:cBhvr>
                                        <p:cTn id="37" dur="500"/>
                                        <p:tgtEl>
                                          <p:spTgt spid="36866"/>
                                        </p:tgtEl>
                                      </p:cBhvr>
                                    </p:animEffect>
                                  </p:childTnLst>
                                </p:cTn>
                              </p:par>
                            </p:childTnLst>
                          </p:cTn>
                        </p:par>
                      </p:childTnLst>
                    </p:cTn>
                  </p:par>
                  <p:par>
                    <p:cTn id="38" fill="hold">
                      <p:stCondLst>
                        <p:cond delay="indefinite"/>
                      </p:stCondLst>
                      <p:childTnLst>
                        <p:par>
                          <p:cTn id="39" fill="hold">
                            <p:stCondLst>
                              <p:cond delay="0"/>
                            </p:stCondLst>
                            <p:childTnLst>
                              <p:par>
                                <p:cTn id="40" presetID="9" presetClass="entr" presetSubtype="0" fill="hold" nodeType="clickEffect">
                                  <p:stCondLst>
                                    <p:cond delay="0"/>
                                  </p:stCondLst>
                                  <p:childTnLst>
                                    <p:set>
                                      <p:cBhvr>
                                        <p:cTn id="41" dur="1" fill="hold">
                                          <p:stCondLst>
                                            <p:cond delay="0"/>
                                          </p:stCondLst>
                                        </p:cTn>
                                        <p:tgtEl>
                                          <p:spTgt spid="36868"/>
                                        </p:tgtEl>
                                        <p:attrNameLst>
                                          <p:attrName>style.visibility</p:attrName>
                                        </p:attrNameLst>
                                      </p:cBhvr>
                                      <p:to>
                                        <p:strVal val="visible"/>
                                      </p:to>
                                    </p:set>
                                    <p:animEffect transition="in" filter="dissolve">
                                      <p:cBhvr>
                                        <p:cTn id="42" dur="500"/>
                                        <p:tgtEl>
                                          <p:spTgt spid="36868"/>
                                        </p:tgtEl>
                                      </p:cBhvr>
                                    </p:animEffect>
                                  </p:childTnLst>
                                </p:cTn>
                              </p:par>
                            </p:childTnLst>
                          </p:cTn>
                        </p:par>
                      </p:childTnLst>
                    </p:cTn>
                  </p:par>
                  <p:par>
                    <p:cTn id="43" fill="hold">
                      <p:stCondLst>
                        <p:cond delay="indefinite"/>
                      </p:stCondLst>
                      <p:childTnLst>
                        <p:par>
                          <p:cTn id="44" fill="hold">
                            <p:stCondLst>
                              <p:cond delay="0"/>
                            </p:stCondLst>
                            <p:childTnLst>
                              <p:par>
                                <p:cTn id="45" presetID="9" presetClass="entr" presetSubtype="0" fill="hold" grpId="0" nodeType="clickEffect">
                                  <p:stCondLst>
                                    <p:cond delay="0"/>
                                  </p:stCondLst>
                                  <p:childTnLst>
                                    <p:set>
                                      <p:cBhvr>
                                        <p:cTn id="46" dur="1" fill="hold">
                                          <p:stCondLst>
                                            <p:cond delay="0"/>
                                          </p:stCondLst>
                                        </p:cTn>
                                        <p:tgtEl>
                                          <p:spTgt spid="3120"/>
                                        </p:tgtEl>
                                        <p:attrNameLst>
                                          <p:attrName>style.visibility</p:attrName>
                                        </p:attrNameLst>
                                      </p:cBhvr>
                                      <p:to>
                                        <p:strVal val="visible"/>
                                      </p:to>
                                    </p:set>
                                    <p:animEffect transition="in" filter="dissolve">
                                      <p:cBhvr>
                                        <p:cTn id="47" dur="500"/>
                                        <p:tgtEl>
                                          <p:spTgt spid="3120"/>
                                        </p:tgtEl>
                                      </p:cBhvr>
                                    </p:animEffect>
                                  </p:childTnLst>
                                </p:cTn>
                              </p:par>
                              <p:par>
                                <p:cTn id="48" presetID="9" presetClass="entr" presetSubtype="0" fill="hold" grpId="0" nodeType="withEffect">
                                  <p:stCondLst>
                                    <p:cond delay="0"/>
                                  </p:stCondLst>
                                  <p:childTnLst>
                                    <p:set>
                                      <p:cBhvr>
                                        <p:cTn id="49" dur="1" fill="hold">
                                          <p:stCondLst>
                                            <p:cond delay="0"/>
                                          </p:stCondLst>
                                        </p:cTn>
                                        <p:tgtEl>
                                          <p:spTgt spid="3117"/>
                                        </p:tgtEl>
                                        <p:attrNameLst>
                                          <p:attrName>style.visibility</p:attrName>
                                        </p:attrNameLst>
                                      </p:cBhvr>
                                      <p:to>
                                        <p:strVal val="visible"/>
                                      </p:to>
                                    </p:set>
                                    <p:animEffect transition="in" filter="dissolve">
                                      <p:cBhvr>
                                        <p:cTn id="50" dur="500"/>
                                        <p:tgtEl>
                                          <p:spTgt spid="3117"/>
                                        </p:tgtEl>
                                      </p:cBhvr>
                                    </p:animEffect>
                                  </p:childTnLst>
                                </p:cTn>
                              </p:par>
                              <p:par>
                                <p:cTn id="51" presetID="9" presetClass="entr" presetSubtype="0" fill="hold" grpId="0" nodeType="withEffect">
                                  <p:stCondLst>
                                    <p:cond delay="0"/>
                                  </p:stCondLst>
                                  <p:childTnLst>
                                    <p:set>
                                      <p:cBhvr>
                                        <p:cTn id="52" dur="1" fill="hold">
                                          <p:stCondLst>
                                            <p:cond delay="0"/>
                                          </p:stCondLst>
                                        </p:cTn>
                                        <p:tgtEl>
                                          <p:spTgt spid="3118"/>
                                        </p:tgtEl>
                                        <p:attrNameLst>
                                          <p:attrName>style.visibility</p:attrName>
                                        </p:attrNameLst>
                                      </p:cBhvr>
                                      <p:to>
                                        <p:strVal val="visible"/>
                                      </p:to>
                                    </p:set>
                                    <p:animEffect transition="in" filter="dissolve">
                                      <p:cBhvr>
                                        <p:cTn id="53" dur="500"/>
                                        <p:tgtEl>
                                          <p:spTgt spid="3118"/>
                                        </p:tgtEl>
                                      </p:cBhvr>
                                    </p:animEffect>
                                  </p:childTnLst>
                                </p:cTn>
                              </p:par>
                            </p:childTnLst>
                          </p:cTn>
                        </p:par>
                      </p:childTnLst>
                    </p:cTn>
                  </p:par>
                  <p:par>
                    <p:cTn id="54" fill="hold">
                      <p:stCondLst>
                        <p:cond delay="indefinite"/>
                      </p:stCondLst>
                      <p:childTnLst>
                        <p:par>
                          <p:cTn id="55" fill="hold">
                            <p:stCondLst>
                              <p:cond delay="0"/>
                            </p:stCondLst>
                            <p:childTnLst>
                              <p:par>
                                <p:cTn id="56" presetID="9" presetClass="entr" presetSubtype="0" fill="hold" grpId="0" nodeType="clickEffect">
                                  <p:stCondLst>
                                    <p:cond delay="0"/>
                                  </p:stCondLst>
                                  <p:childTnLst>
                                    <p:set>
                                      <p:cBhvr>
                                        <p:cTn id="57" dur="1" fill="hold">
                                          <p:stCondLst>
                                            <p:cond delay="0"/>
                                          </p:stCondLst>
                                        </p:cTn>
                                        <p:tgtEl>
                                          <p:spTgt spid="3119"/>
                                        </p:tgtEl>
                                        <p:attrNameLst>
                                          <p:attrName>style.visibility</p:attrName>
                                        </p:attrNameLst>
                                      </p:cBhvr>
                                      <p:to>
                                        <p:strVal val="visible"/>
                                      </p:to>
                                    </p:set>
                                    <p:animEffect transition="in" filter="dissolve">
                                      <p:cBhvr>
                                        <p:cTn id="58" dur="500"/>
                                        <p:tgtEl>
                                          <p:spTgt spid="31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80" grpId="0" autoUpdateAnimBg="0"/>
      <p:bldP spid="3081" grpId="0" autoUpdateAnimBg="0"/>
      <p:bldP spid="3082" grpId="0" autoUpdateAnimBg="0"/>
      <p:bldP spid="3117" grpId="0"/>
      <p:bldP spid="3118" grpId="0"/>
      <p:bldP spid="3119" grpId="0"/>
      <p:bldP spid="3120"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80" name="Text Box 16"/>
          <p:cNvSpPr txBox="1">
            <a:spLocks noChangeArrowheads="1"/>
          </p:cNvSpPr>
          <p:nvPr/>
        </p:nvSpPr>
        <p:spPr bwMode="auto">
          <a:xfrm>
            <a:off x="3460750" y="3733800"/>
            <a:ext cx="838200" cy="457200"/>
          </a:xfrm>
          <a:prstGeom prst="rect">
            <a:avLst/>
          </a:prstGeom>
          <a:noFill/>
          <a:ln w="9525">
            <a:noFill/>
            <a:miter lim="800000"/>
            <a:headEnd/>
            <a:tailEnd/>
          </a:ln>
        </p:spPr>
        <p:txBody>
          <a:bodyPr>
            <a:spAutoFit/>
          </a:bodyPr>
          <a:lstStyle/>
          <a:p>
            <a:pPr>
              <a:spcBef>
                <a:spcPct val="50000"/>
              </a:spcBef>
            </a:pPr>
            <a:r>
              <a:rPr lang="en-US">
                <a:solidFill>
                  <a:srgbClr val="FF0000"/>
                </a:solidFill>
              </a:rPr>
              <a:t>30°</a:t>
            </a:r>
          </a:p>
        </p:txBody>
      </p:sp>
      <p:sp>
        <p:nvSpPr>
          <p:cNvPr id="11281" name="Text Box 17"/>
          <p:cNvSpPr txBox="1">
            <a:spLocks noChangeArrowheads="1"/>
          </p:cNvSpPr>
          <p:nvPr/>
        </p:nvSpPr>
        <p:spPr bwMode="auto">
          <a:xfrm>
            <a:off x="939800" y="1581150"/>
            <a:ext cx="838200" cy="457200"/>
          </a:xfrm>
          <a:prstGeom prst="rect">
            <a:avLst/>
          </a:prstGeom>
          <a:noFill/>
          <a:ln w="9525">
            <a:noFill/>
            <a:miter lim="800000"/>
            <a:headEnd/>
            <a:tailEnd/>
          </a:ln>
        </p:spPr>
        <p:txBody>
          <a:bodyPr>
            <a:spAutoFit/>
          </a:bodyPr>
          <a:lstStyle/>
          <a:p>
            <a:pPr>
              <a:spcBef>
                <a:spcPct val="50000"/>
              </a:spcBef>
            </a:pPr>
            <a:r>
              <a:rPr lang="en-US">
                <a:solidFill>
                  <a:srgbClr val="FF0000"/>
                </a:solidFill>
              </a:rPr>
              <a:t>60°</a:t>
            </a:r>
          </a:p>
        </p:txBody>
      </p:sp>
      <p:sp>
        <p:nvSpPr>
          <p:cNvPr id="11282" name="Text Box 18"/>
          <p:cNvSpPr txBox="1">
            <a:spLocks noChangeArrowheads="1"/>
          </p:cNvSpPr>
          <p:nvPr/>
        </p:nvSpPr>
        <p:spPr bwMode="auto">
          <a:xfrm>
            <a:off x="6324600" y="1600200"/>
            <a:ext cx="2209800" cy="1801813"/>
          </a:xfrm>
          <a:prstGeom prst="rect">
            <a:avLst/>
          </a:prstGeom>
          <a:noFill/>
          <a:ln w="9525">
            <a:noFill/>
            <a:miter lim="800000"/>
            <a:headEnd/>
            <a:tailEnd/>
          </a:ln>
        </p:spPr>
        <p:txBody>
          <a:bodyPr>
            <a:spAutoFit/>
          </a:bodyPr>
          <a:lstStyle/>
          <a:p>
            <a:pPr>
              <a:spcBef>
                <a:spcPct val="50000"/>
              </a:spcBef>
            </a:pPr>
            <a:r>
              <a:rPr lang="en-US" sz="2800">
                <a:latin typeface="Symbol" pitchFamily="18" charset="2"/>
              </a:rPr>
              <a:t>Ð</a:t>
            </a:r>
            <a:r>
              <a:rPr lang="en-US" sz="2800"/>
              <a:t>D = </a:t>
            </a:r>
            <a:r>
              <a:rPr lang="en-US" sz="2800">
                <a:latin typeface="Symbol" pitchFamily="18" charset="2"/>
              </a:rPr>
              <a:t>Ð</a:t>
            </a:r>
            <a:r>
              <a:rPr lang="en-US" sz="2800"/>
              <a:t>X, </a:t>
            </a:r>
          </a:p>
          <a:p>
            <a:pPr>
              <a:spcBef>
                <a:spcPct val="50000"/>
              </a:spcBef>
            </a:pPr>
            <a:r>
              <a:rPr lang="en-US" sz="2800">
                <a:latin typeface="Symbol" pitchFamily="18" charset="2"/>
              </a:rPr>
              <a:t>Ð</a:t>
            </a:r>
            <a:r>
              <a:rPr lang="en-US" sz="2800"/>
              <a:t>E = </a:t>
            </a:r>
            <a:r>
              <a:rPr lang="en-US" sz="2800">
                <a:latin typeface="Symbol" pitchFamily="18" charset="2"/>
              </a:rPr>
              <a:t>Ð</a:t>
            </a:r>
            <a:r>
              <a:rPr lang="en-US" sz="2800"/>
              <a:t>Y </a:t>
            </a:r>
          </a:p>
          <a:p>
            <a:pPr>
              <a:spcBef>
                <a:spcPct val="50000"/>
              </a:spcBef>
            </a:pPr>
            <a:r>
              <a:rPr lang="en-US" sz="2800">
                <a:latin typeface="Symbol" pitchFamily="18" charset="2"/>
              </a:rPr>
              <a:t>Ð</a:t>
            </a:r>
            <a:r>
              <a:rPr lang="en-US" sz="2800"/>
              <a:t>F = </a:t>
            </a:r>
            <a:r>
              <a:rPr lang="en-US" sz="2800">
                <a:latin typeface="Symbol" pitchFamily="18" charset="2"/>
              </a:rPr>
              <a:t>Ð</a:t>
            </a:r>
            <a:r>
              <a:rPr lang="en-US" sz="2800"/>
              <a:t>Z</a:t>
            </a:r>
          </a:p>
        </p:txBody>
      </p:sp>
      <p:sp>
        <p:nvSpPr>
          <p:cNvPr id="7173" name="Text Box 23"/>
          <p:cNvSpPr txBox="1">
            <a:spLocks noChangeArrowheads="1"/>
          </p:cNvSpPr>
          <p:nvPr/>
        </p:nvSpPr>
        <p:spPr bwMode="auto">
          <a:xfrm>
            <a:off x="762000" y="381000"/>
            <a:ext cx="7086600" cy="579438"/>
          </a:xfrm>
          <a:prstGeom prst="rect">
            <a:avLst/>
          </a:prstGeom>
          <a:noFill/>
          <a:ln w="9525">
            <a:noFill/>
            <a:miter lim="800000"/>
            <a:headEnd/>
            <a:tailEnd/>
          </a:ln>
        </p:spPr>
        <p:txBody>
          <a:bodyPr>
            <a:spAutoFit/>
          </a:bodyPr>
          <a:lstStyle/>
          <a:p>
            <a:pPr>
              <a:spcBef>
                <a:spcPct val="50000"/>
              </a:spcBef>
            </a:pPr>
            <a:r>
              <a:rPr lang="en-US" sz="3200">
                <a:solidFill>
                  <a:schemeClr val="accent2"/>
                </a:solidFill>
              </a:rPr>
              <a:t>Example:</a:t>
            </a:r>
            <a:r>
              <a:rPr lang="en-US" sz="3200"/>
              <a:t> Show that </a:t>
            </a:r>
            <a:r>
              <a:rPr lang="en-US" sz="3200">
                <a:latin typeface="Symbol" pitchFamily="18" charset="2"/>
              </a:rPr>
              <a:t>D</a:t>
            </a:r>
            <a:r>
              <a:rPr lang="en-US" sz="3200"/>
              <a:t>DEF ~ </a:t>
            </a:r>
            <a:r>
              <a:rPr lang="en-US" sz="3200">
                <a:latin typeface="Symbol" pitchFamily="18" charset="2"/>
              </a:rPr>
              <a:t>D</a:t>
            </a:r>
            <a:r>
              <a:rPr lang="en-US" sz="3200"/>
              <a:t>XYZ </a:t>
            </a:r>
          </a:p>
        </p:txBody>
      </p:sp>
      <p:sp>
        <p:nvSpPr>
          <p:cNvPr id="7174" name="AutoShape 24"/>
          <p:cNvSpPr>
            <a:spLocks noChangeArrowheads="1"/>
          </p:cNvSpPr>
          <p:nvPr/>
        </p:nvSpPr>
        <p:spPr bwMode="auto">
          <a:xfrm>
            <a:off x="974725" y="1358900"/>
            <a:ext cx="2590800" cy="1728788"/>
          </a:xfrm>
          <a:prstGeom prst="rtTriangle">
            <a:avLst/>
          </a:prstGeom>
          <a:noFill/>
          <a:ln w="19050">
            <a:solidFill>
              <a:schemeClr val="tx1"/>
            </a:solidFill>
            <a:miter lim="800000"/>
            <a:headEnd/>
            <a:tailEnd/>
          </a:ln>
        </p:spPr>
        <p:txBody>
          <a:bodyPr wrap="none" anchor="ctr"/>
          <a:lstStyle/>
          <a:p>
            <a:endParaRPr lang="en-CA"/>
          </a:p>
        </p:txBody>
      </p:sp>
      <p:sp>
        <p:nvSpPr>
          <p:cNvPr id="7175" name="AutoShape 25"/>
          <p:cNvSpPr>
            <a:spLocks noChangeArrowheads="1"/>
          </p:cNvSpPr>
          <p:nvPr/>
        </p:nvSpPr>
        <p:spPr bwMode="auto">
          <a:xfrm flipH="1">
            <a:off x="3079750" y="2689225"/>
            <a:ext cx="2209800" cy="1447800"/>
          </a:xfrm>
          <a:prstGeom prst="rtTriangle">
            <a:avLst/>
          </a:prstGeom>
          <a:noFill/>
          <a:ln w="19050">
            <a:solidFill>
              <a:schemeClr val="tx1"/>
            </a:solidFill>
            <a:miter lim="800000"/>
            <a:headEnd/>
            <a:tailEnd/>
          </a:ln>
        </p:spPr>
        <p:txBody>
          <a:bodyPr wrap="none" anchor="ctr"/>
          <a:lstStyle/>
          <a:p>
            <a:endParaRPr lang="en-CA"/>
          </a:p>
        </p:txBody>
      </p:sp>
      <p:sp>
        <p:nvSpPr>
          <p:cNvPr id="7176" name="Text Box 26"/>
          <p:cNvSpPr txBox="1">
            <a:spLocks noChangeArrowheads="1"/>
          </p:cNvSpPr>
          <p:nvPr/>
        </p:nvSpPr>
        <p:spPr bwMode="auto">
          <a:xfrm>
            <a:off x="669925" y="990600"/>
            <a:ext cx="609600" cy="457200"/>
          </a:xfrm>
          <a:prstGeom prst="rect">
            <a:avLst/>
          </a:prstGeom>
          <a:noFill/>
          <a:ln w="9525">
            <a:noFill/>
            <a:miter lim="800000"/>
            <a:headEnd/>
            <a:tailEnd/>
          </a:ln>
        </p:spPr>
        <p:txBody>
          <a:bodyPr>
            <a:spAutoFit/>
          </a:bodyPr>
          <a:lstStyle/>
          <a:p>
            <a:pPr>
              <a:spcBef>
                <a:spcPct val="50000"/>
              </a:spcBef>
            </a:pPr>
            <a:r>
              <a:rPr lang="en-US"/>
              <a:t>D</a:t>
            </a:r>
          </a:p>
        </p:txBody>
      </p:sp>
      <p:sp>
        <p:nvSpPr>
          <p:cNvPr id="7177" name="Text Box 27"/>
          <p:cNvSpPr txBox="1">
            <a:spLocks noChangeArrowheads="1"/>
          </p:cNvSpPr>
          <p:nvPr/>
        </p:nvSpPr>
        <p:spPr bwMode="auto">
          <a:xfrm>
            <a:off x="669925" y="2935288"/>
            <a:ext cx="609600" cy="457200"/>
          </a:xfrm>
          <a:prstGeom prst="rect">
            <a:avLst/>
          </a:prstGeom>
          <a:noFill/>
          <a:ln w="9525">
            <a:noFill/>
            <a:miter lim="800000"/>
            <a:headEnd/>
            <a:tailEnd/>
          </a:ln>
        </p:spPr>
        <p:txBody>
          <a:bodyPr>
            <a:spAutoFit/>
          </a:bodyPr>
          <a:lstStyle/>
          <a:p>
            <a:pPr>
              <a:spcBef>
                <a:spcPct val="50000"/>
              </a:spcBef>
            </a:pPr>
            <a:r>
              <a:rPr lang="en-US"/>
              <a:t>E</a:t>
            </a:r>
          </a:p>
        </p:txBody>
      </p:sp>
      <p:sp>
        <p:nvSpPr>
          <p:cNvPr id="7178" name="Text Box 28"/>
          <p:cNvSpPr txBox="1">
            <a:spLocks noChangeArrowheads="1"/>
          </p:cNvSpPr>
          <p:nvPr/>
        </p:nvSpPr>
        <p:spPr bwMode="auto">
          <a:xfrm>
            <a:off x="3505200" y="2919413"/>
            <a:ext cx="609600" cy="457200"/>
          </a:xfrm>
          <a:prstGeom prst="rect">
            <a:avLst/>
          </a:prstGeom>
          <a:noFill/>
          <a:ln w="9525">
            <a:noFill/>
            <a:miter lim="800000"/>
            <a:headEnd/>
            <a:tailEnd/>
          </a:ln>
        </p:spPr>
        <p:txBody>
          <a:bodyPr>
            <a:spAutoFit/>
          </a:bodyPr>
          <a:lstStyle/>
          <a:p>
            <a:pPr>
              <a:spcBef>
                <a:spcPct val="50000"/>
              </a:spcBef>
            </a:pPr>
            <a:r>
              <a:rPr lang="en-US"/>
              <a:t>F</a:t>
            </a:r>
          </a:p>
        </p:txBody>
      </p:sp>
      <p:sp>
        <p:nvSpPr>
          <p:cNvPr id="7179" name="Text Box 29"/>
          <p:cNvSpPr txBox="1">
            <a:spLocks noChangeArrowheads="1"/>
          </p:cNvSpPr>
          <p:nvPr/>
        </p:nvSpPr>
        <p:spPr bwMode="auto">
          <a:xfrm>
            <a:off x="5257800" y="2286000"/>
            <a:ext cx="609600" cy="457200"/>
          </a:xfrm>
          <a:prstGeom prst="rect">
            <a:avLst/>
          </a:prstGeom>
          <a:noFill/>
          <a:ln w="9525">
            <a:noFill/>
            <a:miter lim="800000"/>
            <a:headEnd/>
            <a:tailEnd/>
          </a:ln>
        </p:spPr>
        <p:txBody>
          <a:bodyPr>
            <a:spAutoFit/>
          </a:bodyPr>
          <a:lstStyle/>
          <a:p>
            <a:pPr>
              <a:spcBef>
                <a:spcPct val="50000"/>
              </a:spcBef>
            </a:pPr>
            <a:r>
              <a:rPr lang="en-US"/>
              <a:t>X</a:t>
            </a:r>
          </a:p>
        </p:txBody>
      </p:sp>
      <p:sp>
        <p:nvSpPr>
          <p:cNvPr id="7180" name="Text Box 30"/>
          <p:cNvSpPr txBox="1">
            <a:spLocks noChangeArrowheads="1"/>
          </p:cNvSpPr>
          <p:nvPr/>
        </p:nvSpPr>
        <p:spPr bwMode="auto">
          <a:xfrm>
            <a:off x="5235575" y="4038600"/>
            <a:ext cx="609600" cy="457200"/>
          </a:xfrm>
          <a:prstGeom prst="rect">
            <a:avLst/>
          </a:prstGeom>
          <a:noFill/>
          <a:ln w="9525">
            <a:noFill/>
            <a:miter lim="800000"/>
            <a:headEnd/>
            <a:tailEnd/>
          </a:ln>
        </p:spPr>
        <p:txBody>
          <a:bodyPr>
            <a:spAutoFit/>
          </a:bodyPr>
          <a:lstStyle/>
          <a:p>
            <a:pPr>
              <a:spcBef>
                <a:spcPct val="50000"/>
              </a:spcBef>
            </a:pPr>
            <a:r>
              <a:rPr lang="en-US"/>
              <a:t>Y</a:t>
            </a:r>
          </a:p>
        </p:txBody>
      </p:sp>
      <p:sp>
        <p:nvSpPr>
          <p:cNvPr id="7181" name="Text Box 31"/>
          <p:cNvSpPr txBox="1">
            <a:spLocks noChangeArrowheads="1"/>
          </p:cNvSpPr>
          <p:nvPr/>
        </p:nvSpPr>
        <p:spPr bwMode="auto">
          <a:xfrm>
            <a:off x="2765425" y="4006850"/>
            <a:ext cx="609600" cy="457200"/>
          </a:xfrm>
          <a:prstGeom prst="rect">
            <a:avLst/>
          </a:prstGeom>
          <a:noFill/>
          <a:ln w="9525">
            <a:noFill/>
            <a:miter lim="800000"/>
            <a:headEnd/>
            <a:tailEnd/>
          </a:ln>
        </p:spPr>
        <p:txBody>
          <a:bodyPr>
            <a:spAutoFit/>
          </a:bodyPr>
          <a:lstStyle/>
          <a:p>
            <a:pPr>
              <a:spcBef>
                <a:spcPct val="50000"/>
              </a:spcBef>
            </a:pPr>
            <a:r>
              <a:rPr lang="en-US"/>
              <a:t>Z</a:t>
            </a:r>
          </a:p>
        </p:txBody>
      </p:sp>
      <p:sp>
        <p:nvSpPr>
          <p:cNvPr id="7182" name="Text Box 34"/>
          <p:cNvSpPr txBox="1">
            <a:spLocks noChangeArrowheads="1"/>
          </p:cNvSpPr>
          <p:nvPr/>
        </p:nvSpPr>
        <p:spPr bwMode="auto">
          <a:xfrm>
            <a:off x="650875" y="1662113"/>
            <a:ext cx="990600" cy="457200"/>
          </a:xfrm>
          <a:prstGeom prst="rect">
            <a:avLst/>
          </a:prstGeom>
          <a:noFill/>
          <a:ln w="9525">
            <a:noFill/>
            <a:miter lim="800000"/>
            <a:headEnd/>
            <a:tailEnd/>
          </a:ln>
        </p:spPr>
        <p:txBody>
          <a:bodyPr>
            <a:spAutoFit/>
          </a:bodyPr>
          <a:lstStyle/>
          <a:p>
            <a:pPr>
              <a:spcBef>
                <a:spcPct val="50000"/>
              </a:spcBef>
            </a:pPr>
            <a:endParaRPr lang="en-US"/>
          </a:p>
        </p:txBody>
      </p:sp>
      <p:sp>
        <p:nvSpPr>
          <p:cNvPr id="7183" name="Text Box 38"/>
          <p:cNvSpPr txBox="1">
            <a:spLocks noChangeArrowheads="1"/>
          </p:cNvSpPr>
          <p:nvPr/>
        </p:nvSpPr>
        <p:spPr bwMode="auto">
          <a:xfrm>
            <a:off x="2466975" y="2644775"/>
            <a:ext cx="989013" cy="458788"/>
          </a:xfrm>
          <a:prstGeom prst="rect">
            <a:avLst/>
          </a:prstGeom>
          <a:noFill/>
          <a:ln w="9525">
            <a:noFill/>
            <a:miter lim="800000"/>
            <a:headEnd/>
            <a:tailEnd/>
          </a:ln>
        </p:spPr>
        <p:txBody>
          <a:bodyPr>
            <a:spAutoFit/>
          </a:bodyPr>
          <a:lstStyle/>
          <a:p>
            <a:pPr>
              <a:spcBef>
                <a:spcPct val="50000"/>
              </a:spcBef>
            </a:pPr>
            <a:r>
              <a:rPr lang="en-US"/>
              <a:t>30°</a:t>
            </a:r>
          </a:p>
        </p:txBody>
      </p:sp>
      <p:sp>
        <p:nvSpPr>
          <p:cNvPr id="7184" name="Text Box 39"/>
          <p:cNvSpPr txBox="1">
            <a:spLocks noChangeArrowheads="1"/>
          </p:cNvSpPr>
          <p:nvPr/>
        </p:nvSpPr>
        <p:spPr bwMode="auto">
          <a:xfrm>
            <a:off x="4764088" y="2903538"/>
            <a:ext cx="992187" cy="457200"/>
          </a:xfrm>
          <a:prstGeom prst="rect">
            <a:avLst/>
          </a:prstGeom>
          <a:noFill/>
          <a:ln w="9525">
            <a:noFill/>
            <a:miter lim="800000"/>
            <a:headEnd/>
            <a:tailEnd/>
          </a:ln>
        </p:spPr>
        <p:txBody>
          <a:bodyPr>
            <a:spAutoFit/>
          </a:bodyPr>
          <a:lstStyle/>
          <a:p>
            <a:pPr>
              <a:spcBef>
                <a:spcPct val="50000"/>
              </a:spcBef>
            </a:pPr>
            <a:r>
              <a:rPr lang="en-US"/>
              <a:t>60°</a:t>
            </a:r>
          </a:p>
        </p:txBody>
      </p:sp>
      <p:sp>
        <p:nvSpPr>
          <p:cNvPr id="7185" name="Text Box 68"/>
          <p:cNvSpPr txBox="1">
            <a:spLocks noChangeArrowheads="1"/>
          </p:cNvSpPr>
          <p:nvPr/>
        </p:nvSpPr>
        <p:spPr bwMode="auto">
          <a:xfrm>
            <a:off x="931863" y="2657475"/>
            <a:ext cx="989012" cy="458788"/>
          </a:xfrm>
          <a:prstGeom prst="rect">
            <a:avLst/>
          </a:prstGeom>
          <a:noFill/>
          <a:ln w="9525">
            <a:noFill/>
            <a:miter lim="800000"/>
            <a:headEnd/>
            <a:tailEnd/>
          </a:ln>
        </p:spPr>
        <p:txBody>
          <a:bodyPr>
            <a:spAutoFit/>
          </a:bodyPr>
          <a:lstStyle/>
          <a:p>
            <a:pPr>
              <a:spcBef>
                <a:spcPct val="50000"/>
              </a:spcBef>
            </a:pPr>
            <a:r>
              <a:rPr lang="en-US"/>
              <a:t>90°</a:t>
            </a:r>
          </a:p>
        </p:txBody>
      </p:sp>
      <p:sp>
        <p:nvSpPr>
          <p:cNvPr id="7186" name="Text Box 69"/>
          <p:cNvSpPr txBox="1">
            <a:spLocks noChangeArrowheads="1"/>
          </p:cNvSpPr>
          <p:nvPr/>
        </p:nvSpPr>
        <p:spPr bwMode="auto">
          <a:xfrm>
            <a:off x="4745038" y="3714750"/>
            <a:ext cx="989012" cy="458788"/>
          </a:xfrm>
          <a:prstGeom prst="rect">
            <a:avLst/>
          </a:prstGeom>
          <a:noFill/>
          <a:ln w="9525">
            <a:noFill/>
            <a:miter lim="800000"/>
            <a:headEnd/>
            <a:tailEnd/>
          </a:ln>
        </p:spPr>
        <p:txBody>
          <a:bodyPr>
            <a:spAutoFit/>
          </a:bodyPr>
          <a:lstStyle/>
          <a:p>
            <a:pPr>
              <a:spcBef>
                <a:spcPct val="50000"/>
              </a:spcBef>
            </a:pPr>
            <a:r>
              <a:rPr lang="en-US"/>
              <a:t>90°</a:t>
            </a:r>
          </a:p>
        </p:txBody>
      </p:sp>
      <p:sp>
        <p:nvSpPr>
          <p:cNvPr id="11334" name="Text Box 70"/>
          <p:cNvSpPr txBox="1">
            <a:spLocks noChangeArrowheads="1"/>
          </p:cNvSpPr>
          <p:nvPr/>
        </p:nvSpPr>
        <p:spPr bwMode="auto">
          <a:xfrm>
            <a:off x="2819400" y="4800600"/>
            <a:ext cx="3505200" cy="641350"/>
          </a:xfrm>
          <a:prstGeom prst="rect">
            <a:avLst/>
          </a:prstGeom>
          <a:noFill/>
          <a:ln w="9525">
            <a:noFill/>
            <a:miter lim="800000"/>
            <a:headEnd/>
            <a:tailEnd/>
          </a:ln>
        </p:spPr>
        <p:txBody>
          <a:bodyPr>
            <a:spAutoFit/>
          </a:bodyPr>
          <a:lstStyle/>
          <a:p>
            <a:pPr>
              <a:spcBef>
                <a:spcPct val="50000"/>
              </a:spcBef>
            </a:pPr>
            <a:r>
              <a:rPr lang="en-US" sz="3600">
                <a:latin typeface="Symbol" pitchFamily="18" charset="2"/>
              </a:rPr>
              <a:t>\D</a:t>
            </a:r>
            <a:r>
              <a:rPr lang="en-US" sz="3600"/>
              <a:t>DEF ~ </a:t>
            </a:r>
            <a:r>
              <a:rPr lang="en-US" sz="3600">
                <a:latin typeface="Symbol" pitchFamily="18" charset="2"/>
              </a:rPr>
              <a:t>D</a:t>
            </a:r>
            <a:r>
              <a:rPr lang="en-US" sz="3600"/>
              <a:t>XYZ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11281"/>
                                        </p:tgtEl>
                                        <p:attrNameLst>
                                          <p:attrName>style.visibility</p:attrName>
                                        </p:attrNameLst>
                                      </p:cBhvr>
                                      <p:to>
                                        <p:strVal val="visible"/>
                                      </p:to>
                                    </p:set>
                                    <p:animEffect transition="in" filter="dissolve">
                                      <p:cBhvr>
                                        <p:cTn id="7" dur="500"/>
                                        <p:tgtEl>
                                          <p:spTgt spid="11281"/>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11280"/>
                                        </p:tgtEl>
                                        <p:attrNameLst>
                                          <p:attrName>style.visibility</p:attrName>
                                        </p:attrNameLst>
                                      </p:cBhvr>
                                      <p:to>
                                        <p:strVal val="visible"/>
                                      </p:to>
                                    </p:set>
                                    <p:animEffect transition="in" filter="dissolve">
                                      <p:cBhvr>
                                        <p:cTn id="12" dur="500"/>
                                        <p:tgtEl>
                                          <p:spTgt spid="11280"/>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11282"/>
                                        </p:tgtEl>
                                        <p:attrNameLst>
                                          <p:attrName>style.visibility</p:attrName>
                                        </p:attrNameLst>
                                      </p:cBhvr>
                                      <p:to>
                                        <p:strVal val="visible"/>
                                      </p:to>
                                    </p:set>
                                    <p:animEffect transition="in" filter="dissolve">
                                      <p:cBhvr>
                                        <p:cTn id="17" dur="500"/>
                                        <p:tgtEl>
                                          <p:spTgt spid="11282"/>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grpId="0" nodeType="clickEffect">
                                  <p:stCondLst>
                                    <p:cond delay="0"/>
                                  </p:stCondLst>
                                  <p:childTnLst>
                                    <p:set>
                                      <p:cBhvr>
                                        <p:cTn id="21" dur="1" fill="hold">
                                          <p:stCondLst>
                                            <p:cond delay="0"/>
                                          </p:stCondLst>
                                        </p:cTn>
                                        <p:tgtEl>
                                          <p:spTgt spid="11334"/>
                                        </p:tgtEl>
                                        <p:attrNameLst>
                                          <p:attrName>style.visibility</p:attrName>
                                        </p:attrNameLst>
                                      </p:cBhvr>
                                      <p:to>
                                        <p:strVal val="visible"/>
                                      </p:to>
                                    </p:set>
                                    <p:animEffect transition="in" filter="dissolve">
                                      <p:cBhvr>
                                        <p:cTn id="22" dur="500"/>
                                        <p:tgtEl>
                                          <p:spTgt spid="113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80" grpId="0"/>
      <p:bldP spid="11281" grpId="0"/>
      <p:bldP spid="11282" grpId="0" autoUpdateAnimBg="0"/>
      <p:bldP spid="11334"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2294" name="Object 6"/>
          <p:cNvGraphicFramePr>
            <a:graphicFrameLocks noChangeAspect="1"/>
          </p:cNvGraphicFramePr>
          <p:nvPr/>
        </p:nvGraphicFramePr>
        <p:xfrm>
          <a:off x="3352800" y="4279900"/>
          <a:ext cx="703263" cy="1038225"/>
        </p:xfrm>
        <a:graphic>
          <a:graphicData uri="http://schemas.openxmlformats.org/presentationml/2006/ole">
            <p:oleObj spid="_x0000_s3074" name="Equation" r:id="rId3" imgW="266400" imgH="393480" progId="Equation.DSMT4">
              <p:embed/>
            </p:oleObj>
          </a:graphicData>
        </a:graphic>
      </p:graphicFrame>
      <p:sp>
        <p:nvSpPr>
          <p:cNvPr id="3077" name="Text Box 8"/>
          <p:cNvSpPr txBox="1">
            <a:spLocks noChangeArrowheads="1"/>
          </p:cNvSpPr>
          <p:nvPr/>
        </p:nvSpPr>
        <p:spPr bwMode="auto">
          <a:xfrm>
            <a:off x="7313613" y="2574925"/>
            <a:ext cx="992187" cy="457200"/>
          </a:xfrm>
          <a:prstGeom prst="rect">
            <a:avLst/>
          </a:prstGeom>
          <a:noFill/>
          <a:ln w="9525">
            <a:noFill/>
            <a:miter lim="800000"/>
            <a:headEnd/>
            <a:tailEnd/>
          </a:ln>
        </p:spPr>
        <p:txBody>
          <a:bodyPr>
            <a:spAutoFit/>
          </a:bodyPr>
          <a:lstStyle/>
          <a:p>
            <a:pPr>
              <a:spcBef>
                <a:spcPct val="50000"/>
              </a:spcBef>
            </a:pPr>
            <a:r>
              <a:rPr lang="en-US"/>
              <a:t>3</a:t>
            </a:r>
          </a:p>
        </p:txBody>
      </p:sp>
      <p:sp>
        <p:nvSpPr>
          <p:cNvPr id="3078" name="Text Box 10"/>
          <p:cNvSpPr txBox="1">
            <a:spLocks noChangeArrowheads="1"/>
          </p:cNvSpPr>
          <p:nvPr/>
        </p:nvSpPr>
        <p:spPr bwMode="auto">
          <a:xfrm>
            <a:off x="762000" y="381000"/>
            <a:ext cx="7086600" cy="579438"/>
          </a:xfrm>
          <a:prstGeom prst="rect">
            <a:avLst/>
          </a:prstGeom>
          <a:noFill/>
          <a:ln w="9525">
            <a:noFill/>
            <a:miter lim="800000"/>
            <a:headEnd/>
            <a:tailEnd/>
          </a:ln>
        </p:spPr>
        <p:txBody>
          <a:bodyPr>
            <a:spAutoFit/>
          </a:bodyPr>
          <a:lstStyle/>
          <a:p>
            <a:pPr>
              <a:spcBef>
                <a:spcPct val="50000"/>
              </a:spcBef>
            </a:pPr>
            <a:r>
              <a:rPr lang="en-US" sz="3200">
                <a:solidFill>
                  <a:schemeClr val="accent2"/>
                </a:solidFill>
              </a:rPr>
              <a:t>Example:</a:t>
            </a:r>
            <a:r>
              <a:rPr lang="en-US" sz="3200"/>
              <a:t> Show that </a:t>
            </a:r>
            <a:r>
              <a:rPr lang="en-US" sz="3200">
                <a:latin typeface="Symbol" pitchFamily="18" charset="2"/>
              </a:rPr>
              <a:t>D</a:t>
            </a:r>
            <a:r>
              <a:rPr lang="en-US" sz="3200"/>
              <a:t>ABC ~ </a:t>
            </a:r>
            <a:r>
              <a:rPr lang="en-US" sz="3200">
                <a:latin typeface="Symbol" pitchFamily="18" charset="2"/>
              </a:rPr>
              <a:t>D</a:t>
            </a:r>
            <a:r>
              <a:rPr lang="en-US" sz="3200"/>
              <a:t>PQR </a:t>
            </a:r>
          </a:p>
        </p:txBody>
      </p:sp>
      <p:sp>
        <p:nvSpPr>
          <p:cNvPr id="3079" name="Text Box 13"/>
          <p:cNvSpPr txBox="1">
            <a:spLocks noChangeArrowheads="1"/>
          </p:cNvSpPr>
          <p:nvPr/>
        </p:nvSpPr>
        <p:spPr bwMode="auto">
          <a:xfrm>
            <a:off x="1676400" y="1250950"/>
            <a:ext cx="609600" cy="457200"/>
          </a:xfrm>
          <a:prstGeom prst="rect">
            <a:avLst/>
          </a:prstGeom>
          <a:noFill/>
          <a:ln w="9525">
            <a:noFill/>
            <a:miter lim="800000"/>
            <a:headEnd/>
            <a:tailEnd/>
          </a:ln>
        </p:spPr>
        <p:txBody>
          <a:bodyPr>
            <a:spAutoFit/>
          </a:bodyPr>
          <a:lstStyle/>
          <a:p>
            <a:pPr>
              <a:spcBef>
                <a:spcPct val="50000"/>
              </a:spcBef>
            </a:pPr>
            <a:r>
              <a:rPr lang="en-US"/>
              <a:t>A</a:t>
            </a:r>
          </a:p>
        </p:txBody>
      </p:sp>
      <p:sp>
        <p:nvSpPr>
          <p:cNvPr id="3080" name="Text Box 14"/>
          <p:cNvSpPr txBox="1">
            <a:spLocks noChangeArrowheads="1"/>
          </p:cNvSpPr>
          <p:nvPr/>
        </p:nvSpPr>
        <p:spPr bwMode="auto">
          <a:xfrm>
            <a:off x="1136650" y="2895600"/>
            <a:ext cx="609600" cy="457200"/>
          </a:xfrm>
          <a:prstGeom prst="rect">
            <a:avLst/>
          </a:prstGeom>
          <a:noFill/>
          <a:ln w="9525">
            <a:noFill/>
            <a:miter lim="800000"/>
            <a:headEnd/>
            <a:tailEnd/>
          </a:ln>
        </p:spPr>
        <p:txBody>
          <a:bodyPr>
            <a:spAutoFit/>
          </a:bodyPr>
          <a:lstStyle/>
          <a:p>
            <a:pPr>
              <a:spcBef>
                <a:spcPct val="50000"/>
              </a:spcBef>
            </a:pPr>
            <a:r>
              <a:rPr lang="en-US"/>
              <a:t>B</a:t>
            </a:r>
          </a:p>
        </p:txBody>
      </p:sp>
      <p:sp>
        <p:nvSpPr>
          <p:cNvPr id="3081" name="Text Box 15"/>
          <p:cNvSpPr txBox="1">
            <a:spLocks noChangeArrowheads="1"/>
          </p:cNvSpPr>
          <p:nvPr/>
        </p:nvSpPr>
        <p:spPr bwMode="auto">
          <a:xfrm>
            <a:off x="3673475" y="2895600"/>
            <a:ext cx="609600" cy="457200"/>
          </a:xfrm>
          <a:prstGeom prst="rect">
            <a:avLst/>
          </a:prstGeom>
          <a:noFill/>
          <a:ln w="9525">
            <a:noFill/>
            <a:miter lim="800000"/>
            <a:headEnd/>
            <a:tailEnd/>
          </a:ln>
        </p:spPr>
        <p:txBody>
          <a:bodyPr>
            <a:spAutoFit/>
          </a:bodyPr>
          <a:lstStyle/>
          <a:p>
            <a:pPr>
              <a:spcBef>
                <a:spcPct val="50000"/>
              </a:spcBef>
            </a:pPr>
            <a:r>
              <a:rPr lang="en-US"/>
              <a:t>C</a:t>
            </a:r>
          </a:p>
        </p:txBody>
      </p:sp>
      <p:sp>
        <p:nvSpPr>
          <p:cNvPr id="3082" name="Text Box 16"/>
          <p:cNvSpPr txBox="1">
            <a:spLocks noChangeArrowheads="1"/>
          </p:cNvSpPr>
          <p:nvPr/>
        </p:nvSpPr>
        <p:spPr bwMode="auto">
          <a:xfrm>
            <a:off x="6629400" y="1539875"/>
            <a:ext cx="609600" cy="457200"/>
          </a:xfrm>
          <a:prstGeom prst="rect">
            <a:avLst/>
          </a:prstGeom>
          <a:noFill/>
          <a:ln w="9525">
            <a:noFill/>
            <a:miter lim="800000"/>
            <a:headEnd/>
            <a:tailEnd/>
          </a:ln>
        </p:spPr>
        <p:txBody>
          <a:bodyPr>
            <a:spAutoFit/>
          </a:bodyPr>
          <a:lstStyle/>
          <a:p>
            <a:pPr>
              <a:spcBef>
                <a:spcPct val="50000"/>
              </a:spcBef>
            </a:pPr>
            <a:r>
              <a:rPr lang="en-US"/>
              <a:t>P</a:t>
            </a:r>
          </a:p>
        </p:txBody>
      </p:sp>
      <p:sp>
        <p:nvSpPr>
          <p:cNvPr id="3083" name="Text Box 17"/>
          <p:cNvSpPr txBox="1">
            <a:spLocks noChangeArrowheads="1"/>
          </p:cNvSpPr>
          <p:nvPr/>
        </p:nvSpPr>
        <p:spPr bwMode="auto">
          <a:xfrm>
            <a:off x="7772400" y="3536950"/>
            <a:ext cx="609600" cy="457200"/>
          </a:xfrm>
          <a:prstGeom prst="rect">
            <a:avLst/>
          </a:prstGeom>
          <a:noFill/>
          <a:ln w="9525">
            <a:noFill/>
            <a:miter lim="800000"/>
            <a:headEnd/>
            <a:tailEnd/>
          </a:ln>
        </p:spPr>
        <p:txBody>
          <a:bodyPr>
            <a:spAutoFit/>
          </a:bodyPr>
          <a:lstStyle/>
          <a:p>
            <a:pPr>
              <a:spcBef>
                <a:spcPct val="50000"/>
              </a:spcBef>
            </a:pPr>
            <a:r>
              <a:rPr lang="en-US"/>
              <a:t>Q</a:t>
            </a:r>
          </a:p>
        </p:txBody>
      </p:sp>
      <p:sp>
        <p:nvSpPr>
          <p:cNvPr id="3084" name="Text Box 18"/>
          <p:cNvSpPr txBox="1">
            <a:spLocks noChangeArrowheads="1"/>
          </p:cNvSpPr>
          <p:nvPr/>
        </p:nvSpPr>
        <p:spPr bwMode="auto">
          <a:xfrm>
            <a:off x="4816475" y="3584575"/>
            <a:ext cx="609600" cy="457200"/>
          </a:xfrm>
          <a:prstGeom prst="rect">
            <a:avLst/>
          </a:prstGeom>
          <a:noFill/>
          <a:ln w="9525">
            <a:noFill/>
            <a:miter lim="800000"/>
            <a:headEnd/>
            <a:tailEnd/>
          </a:ln>
        </p:spPr>
        <p:txBody>
          <a:bodyPr>
            <a:spAutoFit/>
          </a:bodyPr>
          <a:lstStyle/>
          <a:p>
            <a:pPr>
              <a:spcBef>
                <a:spcPct val="50000"/>
              </a:spcBef>
            </a:pPr>
            <a:r>
              <a:rPr lang="en-US"/>
              <a:t>R</a:t>
            </a:r>
          </a:p>
        </p:txBody>
      </p:sp>
      <p:sp>
        <p:nvSpPr>
          <p:cNvPr id="3085" name="Text Box 21"/>
          <p:cNvSpPr txBox="1">
            <a:spLocks noChangeArrowheads="1"/>
          </p:cNvSpPr>
          <p:nvPr/>
        </p:nvSpPr>
        <p:spPr bwMode="auto">
          <a:xfrm>
            <a:off x="1323975" y="2133600"/>
            <a:ext cx="990600" cy="457200"/>
          </a:xfrm>
          <a:prstGeom prst="rect">
            <a:avLst/>
          </a:prstGeom>
          <a:noFill/>
          <a:ln w="9525">
            <a:noFill/>
            <a:miter lim="800000"/>
            <a:headEnd/>
            <a:tailEnd/>
          </a:ln>
        </p:spPr>
        <p:txBody>
          <a:bodyPr>
            <a:spAutoFit/>
          </a:bodyPr>
          <a:lstStyle/>
          <a:p>
            <a:pPr>
              <a:spcBef>
                <a:spcPct val="50000"/>
              </a:spcBef>
            </a:pPr>
            <a:r>
              <a:rPr lang="en-US"/>
              <a:t>2</a:t>
            </a:r>
          </a:p>
        </p:txBody>
      </p:sp>
      <p:sp>
        <p:nvSpPr>
          <p:cNvPr id="3086" name="Text Box 22"/>
          <p:cNvSpPr txBox="1">
            <a:spLocks noChangeArrowheads="1"/>
          </p:cNvSpPr>
          <p:nvPr/>
        </p:nvSpPr>
        <p:spPr bwMode="auto">
          <a:xfrm>
            <a:off x="2746375" y="1981200"/>
            <a:ext cx="993775" cy="457200"/>
          </a:xfrm>
          <a:prstGeom prst="rect">
            <a:avLst/>
          </a:prstGeom>
          <a:noFill/>
          <a:ln w="9525">
            <a:noFill/>
            <a:miter lim="800000"/>
            <a:headEnd/>
            <a:tailEnd/>
          </a:ln>
        </p:spPr>
        <p:txBody>
          <a:bodyPr>
            <a:spAutoFit/>
          </a:bodyPr>
          <a:lstStyle/>
          <a:p>
            <a:pPr>
              <a:spcBef>
                <a:spcPct val="50000"/>
              </a:spcBef>
            </a:pPr>
            <a:r>
              <a:rPr lang="en-US"/>
              <a:t>4</a:t>
            </a:r>
          </a:p>
        </p:txBody>
      </p:sp>
      <p:sp>
        <p:nvSpPr>
          <p:cNvPr id="3087" name="Text Box 23"/>
          <p:cNvSpPr txBox="1">
            <a:spLocks noChangeArrowheads="1"/>
          </p:cNvSpPr>
          <p:nvPr/>
        </p:nvSpPr>
        <p:spPr bwMode="auto">
          <a:xfrm>
            <a:off x="5681663" y="2530475"/>
            <a:ext cx="992187" cy="457200"/>
          </a:xfrm>
          <a:prstGeom prst="rect">
            <a:avLst/>
          </a:prstGeom>
          <a:noFill/>
          <a:ln w="9525">
            <a:noFill/>
            <a:miter lim="800000"/>
            <a:headEnd/>
            <a:tailEnd/>
          </a:ln>
        </p:spPr>
        <p:txBody>
          <a:bodyPr>
            <a:spAutoFit/>
          </a:bodyPr>
          <a:lstStyle/>
          <a:p>
            <a:pPr>
              <a:spcBef>
                <a:spcPct val="50000"/>
              </a:spcBef>
            </a:pPr>
            <a:r>
              <a:rPr lang="en-US"/>
              <a:t>6</a:t>
            </a:r>
          </a:p>
        </p:txBody>
      </p:sp>
      <p:sp>
        <p:nvSpPr>
          <p:cNvPr id="3088" name="AutoShape 28"/>
          <p:cNvSpPr>
            <a:spLocks noChangeArrowheads="1"/>
          </p:cNvSpPr>
          <p:nvPr/>
        </p:nvSpPr>
        <p:spPr bwMode="auto">
          <a:xfrm>
            <a:off x="1447800" y="1676400"/>
            <a:ext cx="2286000" cy="1371600"/>
          </a:xfrm>
          <a:prstGeom prst="triangle">
            <a:avLst>
              <a:gd name="adj" fmla="val 18125"/>
            </a:avLst>
          </a:prstGeom>
          <a:noFill/>
          <a:ln w="9525">
            <a:solidFill>
              <a:schemeClr val="tx1"/>
            </a:solidFill>
            <a:miter lim="800000"/>
            <a:headEnd/>
            <a:tailEnd/>
          </a:ln>
        </p:spPr>
        <p:txBody>
          <a:bodyPr wrap="none" anchor="ctr"/>
          <a:lstStyle/>
          <a:p>
            <a:endParaRPr lang="en-CA"/>
          </a:p>
        </p:txBody>
      </p:sp>
      <p:sp>
        <p:nvSpPr>
          <p:cNvPr id="3089" name="AutoShape 29"/>
          <p:cNvSpPr>
            <a:spLocks noChangeArrowheads="1"/>
          </p:cNvSpPr>
          <p:nvPr/>
        </p:nvSpPr>
        <p:spPr bwMode="auto">
          <a:xfrm>
            <a:off x="5149850" y="1981200"/>
            <a:ext cx="2667000" cy="1828800"/>
          </a:xfrm>
          <a:prstGeom prst="triangle">
            <a:avLst>
              <a:gd name="adj" fmla="val 61528"/>
            </a:avLst>
          </a:prstGeom>
          <a:noFill/>
          <a:ln w="9525">
            <a:solidFill>
              <a:schemeClr val="tx1"/>
            </a:solidFill>
            <a:miter lim="800000"/>
            <a:headEnd/>
            <a:tailEnd/>
          </a:ln>
        </p:spPr>
        <p:txBody>
          <a:bodyPr wrap="none" anchor="ctr"/>
          <a:lstStyle/>
          <a:p>
            <a:endParaRPr lang="en-CA"/>
          </a:p>
        </p:txBody>
      </p:sp>
      <p:sp>
        <p:nvSpPr>
          <p:cNvPr id="3090" name="Text Box 30"/>
          <p:cNvSpPr txBox="1">
            <a:spLocks noChangeArrowheads="1"/>
          </p:cNvSpPr>
          <p:nvPr/>
        </p:nvSpPr>
        <p:spPr bwMode="auto">
          <a:xfrm>
            <a:off x="2254250" y="3016250"/>
            <a:ext cx="993775" cy="457200"/>
          </a:xfrm>
          <a:prstGeom prst="rect">
            <a:avLst/>
          </a:prstGeom>
          <a:noFill/>
          <a:ln w="9525">
            <a:noFill/>
            <a:miter lim="800000"/>
            <a:headEnd/>
            <a:tailEnd/>
          </a:ln>
        </p:spPr>
        <p:txBody>
          <a:bodyPr>
            <a:spAutoFit/>
          </a:bodyPr>
          <a:lstStyle/>
          <a:p>
            <a:pPr>
              <a:spcBef>
                <a:spcPct val="50000"/>
              </a:spcBef>
            </a:pPr>
            <a:r>
              <a:rPr lang="en-US"/>
              <a:t>5</a:t>
            </a:r>
          </a:p>
        </p:txBody>
      </p:sp>
      <p:sp>
        <p:nvSpPr>
          <p:cNvPr id="3091" name="Text Box 31"/>
          <p:cNvSpPr txBox="1">
            <a:spLocks noChangeArrowheads="1"/>
          </p:cNvSpPr>
          <p:nvPr/>
        </p:nvSpPr>
        <p:spPr bwMode="auto">
          <a:xfrm>
            <a:off x="6323013" y="3768725"/>
            <a:ext cx="992187" cy="457200"/>
          </a:xfrm>
          <a:prstGeom prst="rect">
            <a:avLst/>
          </a:prstGeom>
          <a:noFill/>
          <a:ln w="9525">
            <a:noFill/>
            <a:miter lim="800000"/>
            <a:headEnd/>
            <a:tailEnd/>
          </a:ln>
        </p:spPr>
        <p:txBody>
          <a:bodyPr>
            <a:spAutoFit/>
          </a:bodyPr>
          <a:lstStyle/>
          <a:p>
            <a:pPr>
              <a:spcBef>
                <a:spcPct val="50000"/>
              </a:spcBef>
            </a:pPr>
            <a:r>
              <a:rPr lang="en-US"/>
              <a:t>7.5</a:t>
            </a:r>
          </a:p>
        </p:txBody>
      </p:sp>
      <p:sp>
        <p:nvSpPr>
          <p:cNvPr id="12320" name="Oval 32"/>
          <p:cNvSpPr>
            <a:spLocks noChangeArrowheads="1"/>
          </p:cNvSpPr>
          <p:nvPr/>
        </p:nvSpPr>
        <p:spPr bwMode="auto">
          <a:xfrm>
            <a:off x="1219200" y="2092325"/>
            <a:ext cx="533400" cy="533400"/>
          </a:xfrm>
          <a:prstGeom prst="ellipse">
            <a:avLst/>
          </a:prstGeom>
          <a:noFill/>
          <a:ln w="19050">
            <a:solidFill>
              <a:srgbClr val="FF0000"/>
            </a:solidFill>
            <a:round/>
            <a:headEnd/>
            <a:tailEnd/>
          </a:ln>
        </p:spPr>
        <p:txBody>
          <a:bodyPr wrap="none" anchor="ctr"/>
          <a:lstStyle/>
          <a:p>
            <a:endParaRPr lang="en-CA"/>
          </a:p>
        </p:txBody>
      </p:sp>
      <p:sp>
        <p:nvSpPr>
          <p:cNvPr id="12321" name="Oval 33"/>
          <p:cNvSpPr>
            <a:spLocks noChangeArrowheads="1"/>
          </p:cNvSpPr>
          <p:nvPr/>
        </p:nvSpPr>
        <p:spPr bwMode="auto">
          <a:xfrm>
            <a:off x="7194550" y="2514600"/>
            <a:ext cx="533400" cy="533400"/>
          </a:xfrm>
          <a:prstGeom prst="ellipse">
            <a:avLst/>
          </a:prstGeom>
          <a:noFill/>
          <a:ln w="19050">
            <a:solidFill>
              <a:srgbClr val="FF0000"/>
            </a:solidFill>
            <a:round/>
            <a:headEnd/>
            <a:tailEnd/>
          </a:ln>
        </p:spPr>
        <p:txBody>
          <a:bodyPr wrap="none" anchor="ctr"/>
          <a:lstStyle/>
          <a:p>
            <a:endParaRPr lang="en-CA"/>
          </a:p>
        </p:txBody>
      </p:sp>
      <p:graphicFrame>
        <p:nvGraphicFramePr>
          <p:cNvPr id="12322" name="Object 34"/>
          <p:cNvGraphicFramePr>
            <a:graphicFrameLocks noChangeAspect="1"/>
          </p:cNvGraphicFramePr>
          <p:nvPr/>
        </p:nvGraphicFramePr>
        <p:xfrm>
          <a:off x="4148138" y="4279900"/>
          <a:ext cx="701675" cy="1038225"/>
        </p:xfrm>
        <a:graphic>
          <a:graphicData uri="http://schemas.openxmlformats.org/presentationml/2006/ole">
            <p:oleObj spid="_x0000_s3075" name="Equation" r:id="rId4" imgW="266400" imgH="393480" progId="Equation.DSMT4">
              <p:embed/>
            </p:oleObj>
          </a:graphicData>
        </a:graphic>
      </p:graphicFrame>
      <p:graphicFrame>
        <p:nvGraphicFramePr>
          <p:cNvPr id="12323" name="Object 35"/>
          <p:cNvGraphicFramePr>
            <a:graphicFrameLocks noChangeAspect="1"/>
          </p:cNvGraphicFramePr>
          <p:nvPr/>
        </p:nvGraphicFramePr>
        <p:xfrm>
          <a:off x="4938713" y="4267200"/>
          <a:ext cx="669925" cy="1038225"/>
        </p:xfrm>
        <a:graphic>
          <a:graphicData uri="http://schemas.openxmlformats.org/presentationml/2006/ole">
            <p:oleObj spid="_x0000_s3076" name="Equation" r:id="rId5" imgW="253800" imgH="393480" progId="Equation.DSMT4">
              <p:embed/>
            </p:oleObj>
          </a:graphicData>
        </a:graphic>
      </p:graphicFrame>
      <p:sp>
        <p:nvSpPr>
          <p:cNvPr id="12324" name="Oval 36"/>
          <p:cNvSpPr>
            <a:spLocks noChangeArrowheads="1"/>
          </p:cNvSpPr>
          <p:nvPr/>
        </p:nvSpPr>
        <p:spPr bwMode="auto">
          <a:xfrm>
            <a:off x="2667000" y="1952625"/>
            <a:ext cx="533400" cy="533400"/>
          </a:xfrm>
          <a:prstGeom prst="ellipse">
            <a:avLst/>
          </a:prstGeom>
          <a:noFill/>
          <a:ln w="19050">
            <a:solidFill>
              <a:schemeClr val="accent2"/>
            </a:solidFill>
            <a:round/>
            <a:headEnd/>
            <a:tailEnd/>
          </a:ln>
        </p:spPr>
        <p:txBody>
          <a:bodyPr wrap="none" anchor="ctr"/>
          <a:lstStyle/>
          <a:p>
            <a:endParaRPr lang="en-CA"/>
          </a:p>
        </p:txBody>
      </p:sp>
      <p:sp>
        <p:nvSpPr>
          <p:cNvPr id="12325" name="Oval 37"/>
          <p:cNvSpPr>
            <a:spLocks noChangeArrowheads="1"/>
          </p:cNvSpPr>
          <p:nvPr/>
        </p:nvSpPr>
        <p:spPr bwMode="auto">
          <a:xfrm>
            <a:off x="5594350" y="2486025"/>
            <a:ext cx="533400" cy="533400"/>
          </a:xfrm>
          <a:prstGeom prst="ellipse">
            <a:avLst/>
          </a:prstGeom>
          <a:noFill/>
          <a:ln w="19050">
            <a:solidFill>
              <a:schemeClr val="accent2"/>
            </a:solidFill>
            <a:round/>
            <a:headEnd/>
            <a:tailEnd/>
          </a:ln>
        </p:spPr>
        <p:txBody>
          <a:bodyPr wrap="none" anchor="ctr"/>
          <a:lstStyle/>
          <a:p>
            <a:endParaRPr lang="en-CA"/>
          </a:p>
        </p:txBody>
      </p:sp>
      <p:sp>
        <p:nvSpPr>
          <p:cNvPr id="12326" name="Oval 38"/>
          <p:cNvSpPr>
            <a:spLocks noChangeArrowheads="1"/>
          </p:cNvSpPr>
          <p:nvPr/>
        </p:nvSpPr>
        <p:spPr bwMode="auto">
          <a:xfrm>
            <a:off x="2149475" y="2959100"/>
            <a:ext cx="533400" cy="533400"/>
          </a:xfrm>
          <a:prstGeom prst="ellipse">
            <a:avLst/>
          </a:prstGeom>
          <a:noFill/>
          <a:ln w="28575">
            <a:solidFill>
              <a:srgbClr val="009900"/>
            </a:solidFill>
            <a:round/>
            <a:headEnd/>
            <a:tailEnd/>
          </a:ln>
        </p:spPr>
        <p:txBody>
          <a:bodyPr wrap="none" anchor="ctr"/>
          <a:lstStyle/>
          <a:p>
            <a:endParaRPr lang="en-CA"/>
          </a:p>
        </p:txBody>
      </p:sp>
      <p:sp>
        <p:nvSpPr>
          <p:cNvPr id="12327" name="Oval 39"/>
          <p:cNvSpPr>
            <a:spLocks noChangeArrowheads="1"/>
          </p:cNvSpPr>
          <p:nvPr/>
        </p:nvSpPr>
        <p:spPr bwMode="auto">
          <a:xfrm>
            <a:off x="6353175" y="3721100"/>
            <a:ext cx="533400" cy="533400"/>
          </a:xfrm>
          <a:prstGeom prst="ellipse">
            <a:avLst/>
          </a:prstGeom>
          <a:noFill/>
          <a:ln w="28575">
            <a:solidFill>
              <a:srgbClr val="009900"/>
            </a:solidFill>
            <a:round/>
            <a:headEnd/>
            <a:tailEnd/>
          </a:ln>
        </p:spPr>
        <p:txBody>
          <a:bodyPr wrap="none" anchor="ctr"/>
          <a:lstStyle/>
          <a:p>
            <a:endParaRPr lang="en-CA"/>
          </a:p>
        </p:txBody>
      </p:sp>
      <p:sp>
        <p:nvSpPr>
          <p:cNvPr id="12328" name="Text Box 40"/>
          <p:cNvSpPr txBox="1">
            <a:spLocks noChangeArrowheads="1"/>
          </p:cNvSpPr>
          <p:nvPr/>
        </p:nvSpPr>
        <p:spPr bwMode="auto">
          <a:xfrm>
            <a:off x="2819400" y="5257800"/>
            <a:ext cx="3505200" cy="641350"/>
          </a:xfrm>
          <a:prstGeom prst="rect">
            <a:avLst/>
          </a:prstGeom>
          <a:noFill/>
          <a:ln w="9525">
            <a:noFill/>
            <a:miter lim="800000"/>
            <a:headEnd/>
            <a:tailEnd/>
          </a:ln>
        </p:spPr>
        <p:txBody>
          <a:bodyPr>
            <a:spAutoFit/>
          </a:bodyPr>
          <a:lstStyle/>
          <a:p>
            <a:pPr>
              <a:spcBef>
                <a:spcPct val="50000"/>
              </a:spcBef>
            </a:pPr>
            <a:r>
              <a:rPr lang="en-US" sz="3600">
                <a:latin typeface="Symbol" pitchFamily="18" charset="2"/>
              </a:rPr>
              <a:t>\D</a:t>
            </a:r>
            <a:r>
              <a:rPr lang="en-US" sz="3600"/>
              <a:t>ABC ~ </a:t>
            </a:r>
            <a:r>
              <a:rPr lang="en-US" sz="3600">
                <a:latin typeface="Symbol" pitchFamily="18" charset="2"/>
              </a:rPr>
              <a:t>D</a:t>
            </a:r>
            <a:r>
              <a:rPr lang="en-US" sz="3600"/>
              <a:t>PQR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12320"/>
                                        </p:tgtEl>
                                        <p:attrNameLst>
                                          <p:attrName>style.visibility</p:attrName>
                                        </p:attrNameLst>
                                      </p:cBhvr>
                                      <p:to>
                                        <p:strVal val="visible"/>
                                      </p:to>
                                    </p:set>
                                    <p:animEffect transition="in" filter="dissolve">
                                      <p:cBhvr>
                                        <p:cTn id="7" dur="500"/>
                                        <p:tgtEl>
                                          <p:spTgt spid="12320"/>
                                        </p:tgtEl>
                                      </p:cBhvr>
                                    </p:animEffect>
                                  </p:childTnLst>
                                  <p:subTnLst>
                                    <p:set>
                                      <p:cBhvr override="childStyle">
                                        <p:cTn dur="1" fill="hold" display="0" masterRel="nextClick" afterEffect="1"/>
                                        <p:tgtEl>
                                          <p:spTgt spid="12320"/>
                                        </p:tgtEl>
                                        <p:attrNameLst>
                                          <p:attrName>style.visibility</p:attrName>
                                        </p:attrNameLst>
                                      </p:cBhvr>
                                      <p:to>
                                        <p:strVal val="hidden"/>
                                      </p:to>
                                    </p:set>
                                  </p:subTnLst>
                                </p:cTn>
                              </p:par>
                              <p:par>
                                <p:cTn id="8" presetID="9" presetClass="entr" presetSubtype="0" fill="hold" grpId="0" nodeType="withEffect">
                                  <p:stCondLst>
                                    <p:cond delay="0"/>
                                  </p:stCondLst>
                                  <p:childTnLst>
                                    <p:set>
                                      <p:cBhvr>
                                        <p:cTn id="9" dur="1" fill="hold">
                                          <p:stCondLst>
                                            <p:cond delay="0"/>
                                          </p:stCondLst>
                                        </p:cTn>
                                        <p:tgtEl>
                                          <p:spTgt spid="12321"/>
                                        </p:tgtEl>
                                        <p:attrNameLst>
                                          <p:attrName>style.visibility</p:attrName>
                                        </p:attrNameLst>
                                      </p:cBhvr>
                                      <p:to>
                                        <p:strVal val="visible"/>
                                      </p:to>
                                    </p:set>
                                    <p:animEffect transition="in" filter="dissolve">
                                      <p:cBhvr>
                                        <p:cTn id="10" dur="500"/>
                                        <p:tgtEl>
                                          <p:spTgt spid="12321"/>
                                        </p:tgtEl>
                                      </p:cBhvr>
                                    </p:animEffect>
                                  </p:childTnLst>
                                  <p:subTnLst>
                                    <p:set>
                                      <p:cBhvr override="childStyle">
                                        <p:cTn dur="1" fill="hold" display="0" masterRel="nextClick" afterEffect="1"/>
                                        <p:tgtEl>
                                          <p:spTgt spid="12321"/>
                                        </p:tgtEl>
                                        <p:attrNameLst>
                                          <p:attrName>style.visibility</p:attrName>
                                        </p:attrNameLst>
                                      </p:cBhvr>
                                      <p:to>
                                        <p:strVal val="hidden"/>
                                      </p:to>
                                    </p:set>
                                  </p:subTnLst>
                                </p:cTn>
                              </p:par>
                            </p:childTnLst>
                          </p:cTn>
                        </p:par>
                      </p:childTnLst>
                    </p:cTn>
                  </p:par>
                  <p:par>
                    <p:cTn id="11" fill="hold">
                      <p:stCondLst>
                        <p:cond delay="indefinite"/>
                      </p:stCondLst>
                      <p:childTnLst>
                        <p:par>
                          <p:cTn id="12" fill="hold">
                            <p:stCondLst>
                              <p:cond delay="0"/>
                            </p:stCondLst>
                            <p:childTnLst>
                              <p:par>
                                <p:cTn id="13" presetID="9" presetClass="entr" presetSubtype="0" fill="hold" nodeType="clickEffect">
                                  <p:stCondLst>
                                    <p:cond delay="0"/>
                                  </p:stCondLst>
                                  <p:childTnLst>
                                    <p:set>
                                      <p:cBhvr>
                                        <p:cTn id="14" dur="1" fill="hold">
                                          <p:stCondLst>
                                            <p:cond delay="0"/>
                                          </p:stCondLst>
                                        </p:cTn>
                                        <p:tgtEl>
                                          <p:spTgt spid="12294"/>
                                        </p:tgtEl>
                                        <p:attrNameLst>
                                          <p:attrName>style.visibility</p:attrName>
                                        </p:attrNameLst>
                                      </p:cBhvr>
                                      <p:to>
                                        <p:strVal val="visible"/>
                                      </p:to>
                                    </p:set>
                                    <p:animEffect transition="in" filter="dissolve">
                                      <p:cBhvr>
                                        <p:cTn id="15" dur="500"/>
                                        <p:tgtEl>
                                          <p:spTgt spid="12294"/>
                                        </p:tgtEl>
                                      </p:cBhvr>
                                    </p:animEffect>
                                  </p:childTnLst>
                                </p:cTn>
                              </p:par>
                            </p:childTnLst>
                          </p:cTn>
                        </p:par>
                      </p:childTnLst>
                    </p:cTn>
                  </p:par>
                  <p:par>
                    <p:cTn id="16" fill="hold">
                      <p:stCondLst>
                        <p:cond delay="indefinite"/>
                      </p:stCondLst>
                      <p:childTnLst>
                        <p:par>
                          <p:cTn id="17" fill="hold">
                            <p:stCondLst>
                              <p:cond delay="0"/>
                            </p:stCondLst>
                            <p:childTnLst>
                              <p:par>
                                <p:cTn id="18" presetID="9" presetClass="entr" presetSubtype="0" fill="hold" grpId="0" nodeType="clickEffect">
                                  <p:stCondLst>
                                    <p:cond delay="0"/>
                                  </p:stCondLst>
                                  <p:childTnLst>
                                    <p:set>
                                      <p:cBhvr>
                                        <p:cTn id="19" dur="1" fill="hold">
                                          <p:stCondLst>
                                            <p:cond delay="0"/>
                                          </p:stCondLst>
                                        </p:cTn>
                                        <p:tgtEl>
                                          <p:spTgt spid="12324"/>
                                        </p:tgtEl>
                                        <p:attrNameLst>
                                          <p:attrName>style.visibility</p:attrName>
                                        </p:attrNameLst>
                                      </p:cBhvr>
                                      <p:to>
                                        <p:strVal val="visible"/>
                                      </p:to>
                                    </p:set>
                                    <p:animEffect transition="in" filter="dissolve">
                                      <p:cBhvr>
                                        <p:cTn id="20" dur="500"/>
                                        <p:tgtEl>
                                          <p:spTgt spid="12324"/>
                                        </p:tgtEl>
                                      </p:cBhvr>
                                    </p:animEffect>
                                  </p:childTnLst>
                                  <p:subTnLst>
                                    <p:set>
                                      <p:cBhvr override="childStyle">
                                        <p:cTn dur="1" fill="hold" display="0" masterRel="nextClick" afterEffect="1"/>
                                        <p:tgtEl>
                                          <p:spTgt spid="12324"/>
                                        </p:tgtEl>
                                        <p:attrNameLst>
                                          <p:attrName>style.visibility</p:attrName>
                                        </p:attrNameLst>
                                      </p:cBhvr>
                                      <p:to>
                                        <p:strVal val="hidden"/>
                                      </p:to>
                                    </p:set>
                                  </p:subTnLst>
                                </p:cTn>
                              </p:par>
                              <p:par>
                                <p:cTn id="21" presetID="9" presetClass="entr" presetSubtype="0" fill="hold" grpId="0" nodeType="withEffect">
                                  <p:stCondLst>
                                    <p:cond delay="0"/>
                                  </p:stCondLst>
                                  <p:childTnLst>
                                    <p:set>
                                      <p:cBhvr>
                                        <p:cTn id="22" dur="1" fill="hold">
                                          <p:stCondLst>
                                            <p:cond delay="0"/>
                                          </p:stCondLst>
                                        </p:cTn>
                                        <p:tgtEl>
                                          <p:spTgt spid="12325"/>
                                        </p:tgtEl>
                                        <p:attrNameLst>
                                          <p:attrName>style.visibility</p:attrName>
                                        </p:attrNameLst>
                                      </p:cBhvr>
                                      <p:to>
                                        <p:strVal val="visible"/>
                                      </p:to>
                                    </p:set>
                                    <p:animEffect transition="in" filter="dissolve">
                                      <p:cBhvr>
                                        <p:cTn id="23" dur="500"/>
                                        <p:tgtEl>
                                          <p:spTgt spid="12325"/>
                                        </p:tgtEl>
                                      </p:cBhvr>
                                    </p:animEffect>
                                  </p:childTnLst>
                                  <p:subTnLst>
                                    <p:set>
                                      <p:cBhvr override="childStyle">
                                        <p:cTn dur="1" fill="hold" display="0" masterRel="nextClick" afterEffect="1"/>
                                        <p:tgtEl>
                                          <p:spTgt spid="12325"/>
                                        </p:tgtEl>
                                        <p:attrNameLst>
                                          <p:attrName>style.visibility</p:attrName>
                                        </p:attrNameLst>
                                      </p:cBhvr>
                                      <p:to>
                                        <p:strVal val="hidden"/>
                                      </p:to>
                                    </p:set>
                                  </p:subTnLst>
                                </p:cTn>
                              </p:par>
                            </p:childTnLst>
                          </p:cTn>
                        </p:par>
                      </p:childTnLst>
                    </p:cTn>
                  </p:par>
                  <p:par>
                    <p:cTn id="24" fill="hold">
                      <p:stCondLst>
                        <p:cond delay="indefinite"/>
                      </p:stCondLst>
                      <p:childTnLst>
                        <p:par>
                          <p:cTn id="25" fill="hold">
                            <p:stCondLst>
                              <p:cond delay="0"/>
                            </p:stCondLst>
                            <p:childTnLst>
                              <p:par>
                                <p:cTn id="26" presetID="9" presetClass="entr" presetSubtype="0" fill="hold" nodeType="clickEffect">
                                  <p:stCondLst>
                                    <p:cond delay="0"/>
                                  </p:stCondLst>
                                  <p:childTnLst>
                                    <p:set>
                                      <p:cBhvr>
                                        <p:cTn id="27" dur="1" fill="hold">
                                          <p:stCondLst>
                                            <p:cond delay="0"/>
                                          </p:stCondLst>
                                        </p:cTn>
                                        <p:tgtEl>
                                          <p:spTgt spid="12322"/>
                                        </p:tgtEl>
                                        <p:attrNameLst>
                                          <p:attrName>style.visibility</p:attrName>
                                        </p:attrNameLst>
                                      </p:cBhvr>
                                      <p:to>
                                        <p:strVal val="visible"/>
                                      </p:to>
                                    </p:set>
                                    <p:animEffect transition="in" filter="dissolve">
                                      <p:cBhvr>
                                        <p:cTn id="28" dur="500"/>
                                        <p:tgtEl>
                                          <p:spTgt spid="12322"/>
                                        </p:tgtEl>
                                      </p:cBhvr>
                                    </p:animEffect>
                                  </p:childTnLst>
                                </p:cTn>
                              </p:par>
                            </p:childTnLst>
                          </p:cTn>
                        </p:par>
                      </p:childTnLst>
                    </p:cTn>
                  </p:par>
                  <p:par>
                    <p:cTn id="29" fill="hold">
                      <p:stCondLst>
                        <p:cond delay="indefinite"/>
                      </p:stCondLst>
                      <p:childTnLst>
                        <p:par>
                          <p:cTn id="30" fill="hold">
                            <p:stCondLst>
                              <p:cond delay="0"/>
                            </p:stCondLst>
                            <p:childTnLst>
                              <p:par>
                                <p:cTn id="31" presetID="9" presetClass="entr" presetSubtype="0" fill="hold" grpId="0" nodeType="clickEffect">
                                  <p:stCondLst>
                                    <p:cond delay="0"/>
                                  </p:stCondLst>
                                  <p:childTnLst>
                                    <p:set>
                                      <p:cBhvr>
                                        <p:cTn id="32" dur="1" fill="hold">
                                          <p:stCondLst>
                                            <p:cond delay="0"/>
                                          </p:stCondLst>
                                        </p:cTn>
                                        <p:tgtEl>
                                          <p:spTgt spid="12326"/>
                                        </p:tgtEl>
                                        <p:attrNameLst>
                                          <p:attrName>style.visibility</p:attrName>
                                        </p:attrNameLst>
                                      </p:cBhvr>
                                      <p:to>
                                        <p:strVal val="visible"/>
                                      </p:to>
                                    </p:set>
                                    <p:animEffect transition="in" filter="dissolve">
                                      <p:cBhvr>
                                        <p:cTn id="33" dur="500"/>
                                        <p:tgtEl>
                                          <p:spTgt spid="12326"/>
                                        </p:tgtEl>
                                      </p:cBhvr>
                                    </p:animEffect>
                                  </p:childTnLst>
                                  <p:subTnLst>
                                    <p:set>
                                      <p:cBhvr override="childStyle">
                                        <p:cTn dur="1" fill="hold" display="0" masterRel="nextClick" afterEffect="1"/>
                                        <p:tgtEl>
                                          <p:spTgt spid="12326"/>
                                        </p:tgtEl>
                                        <p:attrNameLst>
                                          <p:attrName>style.visibility</p:attrName>
                                        </p:attrNameLst>
                                      </p:cBhvr>
                                      <p:to>
                                        <p:strVal val="hidden"/>
                                      </p:to>
                                    </p:set>
                                  </p:subTnLst>
                                </p:cTn>
                              </p:par>
                              <p:par>
                                <p:cTn id="34" presetID="9" presetClass="entr" presetSubtype="0" fill="hold" grpId="0" nodeType="withEffect">
                                  <p:stCondLst>
                                    <p:cond delay="0"/>
                                  </p:stCondLst>
                                  <p:childTnLst>
                                    <p:set>
                                      <p:cBhvr>
                                        <p:cTn id="35" dur="1" fill="hold">
                                          <p:stCondLst>
                                            <p:cond delay="0"/>
                                          </p:stCondLst>
                                        </p:cTn>
                                        <p:tgtEl>
                                          <p:spTgt spid="12327"/>
                                        </p:tgtEl>
                                        <p:attrNameLst>
                                          <p:attrName>style.visibility</p:attrName>
                                        </p:attrNameLst>
                                      </p:cBhvr>
                                      <p:to>
                                        <p:strVal val="visible"/>
                                      </p:to>
                                    </p:set>
                                    <p:animEffect transition="in" filter="dissolve">
                                      <p:cBhvr>
                                        <p:cTn id="36" dur="500"/>
                                        <p:tgtEl>
                                          <p:spTgt spid="12327"/>
                                        </p:tgtEl>
                                      </p:cBhvr>
                                    </p:animEffect>
                                  </p:childTnLst>
                                  <p:subTnLst>
                                    <p:set>
                                      <p:cBhvr override="childStyle">
                                        <p:cTn dur="1" fill="hold" display="0" masterRel="nextClick" afterEffect="1"/>
                                        <p:tgtEl>
                                          <p:spTgt spid="12327"/>
                                        </p:tgtEl>
                                        <p:attrNameLst>
                                          <p:attrName>style.visibility</p:attrName>
                                        </p:attrNameLst>
                                      </p:cBhvr>
                                      <p:to>
                                        <p:strVal val="hidden"/>
                                      </p:to>
                                    </p:set>
                                  </p:subTnLst>
                                </p:cTn>
                              </p:par>
                            </p:childTnLst>
                          </p:cTn>
                        </p:par>
                      </p:childTnLst>
                    </p:cTn>
                  </p:par>
                  <p:par>
                    <p:cTn id="37" fill="hold">
                      <p:stCondLst>
                        <p:cond delay="indefinite"/>
                      </p:stCondLst>
                      <p:childTnLst>
                        <p:par>
                          <p:cTn id="38" fill="hold">
                            <p:stCondLst>
                              <p:cond delay="0"/>
                            </p:stCondLst>
                            <p:childTnLst>
                              <p:par>
                                <p:cTn id="39" presetID="9" presetClass="entr" presetSubtype="0" fill="hold" nodeType="clickEffect">
                                  <p:stCondLst>
                                    <p:cond delay="0"/>
                                  </p:stCondLst>
                                  <p:childTnLst>
                                    <p:set>
                                      <p:cBhvr>
                                        <p:cTn id="40" dur="1" fill="hold">
                                          <p:stCondLst>
                                            <p:cond delay="0"/>
                                          </p:stCondLst>
                                        </p:cTn>
                                        <p:tgtEl>
                                          <p:spTgt spid="12323"/>
                                        </p:tgtEl>
                                        <p:attrNameLst>
                                          <p:attrName>style.visibility</p:attrName>
                                        </p:attrNameLst>
                                      </p:cBhvr>
                                      <p:to>
                                        <p:strVal val="visible"/>
                                      </p:to>
                                    </p:set>
                                    <p:animEffect transition="in" filter="dissolve">
                                      <p:cBhvr>
                                        <p:cTn id="41" dur="500"/>
                                        <p:tgtEl>
                                          <p:spTgt spid="12323"/>
                                        </p:tgtEl>
                                      </p:cBhvr>
                                    </p:animEffect>
                                  </p:childTnLst>
                                </p:cTn>
                              </p:par>
                            </p:childTnLst>
                          </p:cTn>
                        </p:par>
                      </p:childTnLst>
                    </p:cTn>
                  </p:par>
                  <p:par>
                    <p:cTn id="42" fill="hold">
                      <p:stCondLst>
                        <p:cond delay="indefinite"/>
                      </p:stCondLst>
                      <p:childTnLst>
                        <p:par>
                          <p:cTn id="43" fill="hold">
                            <p:stCondLst>
                              <p:cond delay="0"/>
                            </p:stCondLst>
                            <p:childTnLst>
                              <p:par>
                                <p:cTn id="44" presetID="9" presetClass="entr" presetSubtype="0" fill="hold" grpId="0" nodeType="clickEffect">
                                  <p:stCondLst>
                                    <p:cond delay="0"/>
                                  </p:stCondLst>
                                  <p:childTnLst>
                                    <p:set>
                                      <p:cBhvr>
                                        <p:cTn id="45" dur="1" fill="hold">
                                          <p:stCondLst>
                                            <p:cond delay="0"/>
                                          </p:stCondLst>
                                        </p:cTn>
                                        <p:tgtEl>
                                          <p:spTgt spid="12328"/>
                                        </p:tgtEl>
                                        <p:attrNameLst>
                                          <p:attrName>style.visibility</p:attrName>
                                        </p:attrNameLst>
                                      </p:cBhvr>
                                      <p:to>
                                        <p:strVal val="visible"/>
                                      </p:to>
                                    </p:set>
                                    <p:animEffect transition="in" filter="dissolve">
                                      <p:cBhvr>
                                        <p:cTn id="46" dur="500"/>
                                        <p:tgtEl>
                                          <p:spTgt spid="123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320" grpId="0" animBg="1"/>
      <p:bldP spid="12321" grpId="0" animBg="1"/>
      <p:bldP spid="12324" grpId="0" animBg="1"/>
      <p:bldP spid="12325" grpId="0" animBg="1"/>
      <p:bldP spid="12326" grpId="0" animBg="1"/>
      <p:bldP spid="12327" grpId="0" animBg="1"/>
      <p:bldP spid="12328"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07" name="AutoShape 2"/>
          <p:cNvSpPr>
            <a:spLocks noChangeArrowheads="1"/>
          </p:cNvSpPr>
          <p:nvPr/>
        </p:nvSpPr>
        <p:spPr bwMode="auto">
          <a:xfrm>
            <a:off x="5105400" y="457200"/>
            <a:ext cx="3429000" cy="2286000"/>
          </a:xfrm>
          <a:prstGeom prst="triangle">
            <a:avLst>
              <a:gd name="adj" fmla="val 26366"/>
            </a:avLst>
          </a:prstGeom>
          <a:noFill/>
          <a:ln w="19050">
            <a:solidFill>
              <a:schemeClr val="tx1"/>
            </a:solidFill>
            <a:miter lim="800000"/>
            <a:headEnd/>
            <a:tailEnd/>
          </a:ln>
        </p:spPr>
        <p:txBody>
          <a:bodyPr wrap="none" anchor="ctr"/>
          <a:lstStyle/>
          <a:p>
            <a:endParaRPr lang="en-CA"/>
          </a:p>
        </p:txBody>
      </p:sp>
      <p:sp>
        <p:nvSpPr>
          <p:cNvPr id="4108" name="AutoShape 3"/>
          <p:cNvSpPr>
            <a:spLocks noChangeArrowheads="1"/>
          </p:cNvSpPr>
          <p:nvPr/>
        </p:nvSpPr>
        <p:spPr bwMode="auto">
          <a:xfrm flipV="1">
            <a:off x="5638800" y="3810000"/>
            <a:ext cx="2743200" cy="1600200"/>
          </a:xfrm>
          <a:prstGeom prst="triangle">
            <a:avLst>
              <a:gd name="adj" fmla="val 26366"/>
            </a:avLst>
          </a:prstGeom>
          <a:noFill/>
          <a:ln w="19050">
            <a:solidFill>
              <a:schemeClr val="tx1"/>
            </a:solidFill>
            <a:miter lim="800000"/>
            <a:headEnd/>
            <a:tailEnd/>
          </a:ln>
        </p:spPr>
        <p:txBody>
          <a:bodyPr wrap="none" anchor="ctr"/>
          <a:lstStyle/>
          <a:p>
            <a:endParaRPr lang="en-CA"/>
          </a:p>
        </p:txBody>
      </p:sp>
      <p:sp>
        <p:nvSpPr>
          <p:cNvPr id="4109" name="Arc 4"/>
          <p:cNvSpPr>
            <a:spLocks/>
          </p:cNvSpPr>
          <p:nvPr/>
        </p:nvSpPr>
        <p:spPr bwMode="auto">
          <a:xfrm>
            <a:off x="6145213" y="4872038"/>
            <a:ext cx="619125" cy="530225"/>
          </a:xfrm>
          <a:custGeom>
            <a:avLst/>
            <a:gdLst>
              <a:gd name="T0" fmla="*/ 0 w 28405"/>
              <a:gd name="T1" fmla="*/ 903390351 h 21600"/>
              <a:gd name="T2" fmla="*/ 2147483647 w 28405"/>
              <a:gd name="T3" fmla="*/ 2147483647 h 21600"/>
              <a:gd name="T4" fmla="*/ 2147483647 w 28405"/>
              <a:gd name="T5" fmla="*/ 2147483647 h 21600"/>
              <a:gd name="T6" fmla="*/ 0 60000 65536"/>
              <a:gd name="T7" fmla="*/ 0 60000 65536"/>
              <a:gd name="T8" fmla="*/ 0 60000 65536"/>
              <a:gd name="T9" fmla="*/ 0 w 28405"/>
              <a:gd name="T10" fmla="*/ 0 h 21600"/>
              <a:gd name="T11" fmla="*/ 28405 w 28405"/>
              <a:gd name="T12" fmla="*/ 21600 h 21600"/>
            </a:gdLst>
            <a:ahLst/>
            <a:cxnLst>
              <a:cxn ang="T6">
                <a:pos x="T0" y="T1"/>
              </a:cxn>
              <a:cxn ang="T7">
                <a:pos x="T2" y="T3"/>
              </a:cxn>
              <a:cxn ang="T8">
                <a:pos x="T4" y="T5"/>
              </a:cxn>
            </a:cxnLst>
            <a:rect l="T9" t="T10" r="T11" b="T12"/>
            <a:pathLst>
              <a:path w="28405" h="21600" fill="none" extrusionOk="0">
                <a:moveTo>
                  <a:pt x="-1" y="2487"/>
                </a:moveTo>
                <a:cubicBezTo>
                  <a:pt x="3102" y="853"/>
                  <a:pt x="6557" y="-1"/>
                  <a:pt x="10064" y="0"/>
                </a:cubicBezTo>
                <a:cubicBezTo>
                  <a:pt x="17527" y="0"/>
                  <a:pt x="24462" y="3853"/>
                  <a:pt x="28405" y="10190"/>
                </a:cubicBezTo>
              </a:path>
              <a:path w="28405" h="21600" stroke="0" extrusionOk="0">
                <a:moveTo>
                  <a:pt x="-1" y="2487"/>
                </a:moveTo>
                <a:cubicBezTo>
                  <a:pt x="3102" y="853"/>
                  <a:pt x="6557" y="-1"/>
                  <a:pt x="10064" y="0"/>
                </a:cubicBezTo>
                <a:cubicBezTo>
                  <a:pt x="17527" y="0"/>
                  <a:pt x="24462" y="3853"/>
                  <a:pt x="28405" y="10190"/>
                </a:cubicBezTo>
                <a:lnTo>
                  <a:pt x="10064" y="21600"/>
                </a:lnTo>
                <a:close/>
              </a:path>
            </a:pathLst>
          </a:custGeom>
          <a:solidFill>
            <a:srgbClr val="FF0000"/>
          </a:solidFill>
          <a:ln w="9525">
            <a:solidFill>
              <a:schemeClr val="tx1"/>
            </a:solidFill>
            <a:round/>
            <a:headEnd/>
            <a:tailEnd/>
          </a:ln>
        </p:spPr>
        <p:txBody>
          <a:bodyPr wrap="none" anchor="ctr"/>
          <a:lstStyle/>
          <a:p>
            <a:endParaRPr lang="en-CA"/>
          </a:p>
        </p:txBody>
      </p:sp>
      <p:sp>
        <p:nvSpPr>
          <p:cNvPr id="4110" name="Arc 5"/>
          <p:cNvSpPr>
            <a:spLocks/>
          </p:cNvSpPr>
          <p:nvPr/>
        </p:nvSpPr>
        <p:spPr bwMode="auto">
          <a:xfrm flipV="1">
            <a:off x="5835650" y="425450"/>
            <a:ext cx="541338" cy="533400"/>
          </a:xfrm>
          <a:custGeom>
            <a:avLst/>
            <a:gdLst>
              <a:gd name="T0" fmla="*/ 0 w 24783"/>
              <a:gd name="T1" fmla="*/ 637765406 h 21600"/>
              <a:gd name="T2" fmla="*/ 2147483647 w 24783"/>
              <a:gd name="T3" fmla="*/ 2147483647 h 21600"/>
              <a:gd name="T4" fmla="*/ 1919960562 w 24783"/>
              <a:gd name="T5" fmla="*/ 2147483647 h 21600"/>
              <a:gd name="T6" fmla="*/ 0 60000 65536"/>
              <a:gd name="T7" fmla="*/ 0 60000 65536"/>
              <a:gd name="T8" fmla="*/ 0 60000 65536"/>
              <a:gd name="T9" fmla="*/ 0 w 24783"/>
              <a:gd name="T10" fmla="*/ 0 h 21600"/>
              <a:gd name="T11" fmla="*/ 24783 w 24783"/>
              <a:gd name="T12" fmla="*/ 21600 h 21600"/>
            </a:gdLst>
            <a:ahLst/>
            <a:cxnLst>
              <a:cxn ang="T6">
                <a:pos x="T0" y="T1"/>
              </a:cxn>
              <a:cxn ang="T7">
                <a:pos x="T2" y="T3"/>
              </a:cxn>
              <a:cxn ang="T8">
                <a:pos x="T4" y="T5"/>
              </a:cxn>
            </a:cxnLst>
            <a:rect l="T9" t="T10" r="T11" b="T12"/>
            <a:pathLst>
              <a:path w="24783" h="21600" fill="none" extrusionOk="0">
                <a:moveTo>
                  <a:pt x="-1" y="1714"/>
                </a:moveTo>
                <a:cubicBezTo>
                  <a:pt x="2667" y="583"/>
                  <a:pt x="5536" y="-1"/>
                  <a:pt x="8434" y="0"/>
                </a:cubicBezTo>
                <a:cubicBezTo>
                  <a:pt x="14712" y="0"/>
                  <a:pt x="20679" y="2731"/>
                  <a:pt x="24782" y="7483"/>
                </a:cubicBezTo>
              </a:path>
              <a:path w="24783" h="21600" stroke="0" extrusionOk="0">
                <a:moveTo>
                  <a:pt x="-1" y="1714"/>
                </a:moveTo>
                <a:cubicBezTo>
                  <a:pt x="2667" y="583"/>
                  <a:pt x="5536" y="-1"/>
                  <a:pt x="8434" y="0"/>
                </a:cubicBezTo>
                <a:cubicBezTo>
                  <a:pt x="14712" y="0"/>
                  <a:pt x="20679" y="2731"/>
                  <a:pt x="24782" y="7483"/>
                </a:cubicBezTo>
                <a:lnTo>
                  <a:pt x="8434" y="21600"/>
                </a:lnTo>
                <a:close/>
              </a:path>
            </a:pathLst>
          </a:custGeom>
          <a:solidFill>
            <a:srgbClr val="FF0000"/>
          </a:solidFill>
          <a:ln w="9525">
            <a:solidFill>
              <a:schemeClr val="tx1"/>
            </a:solidFill>
            <a:round/>
            <a:headEnd/>
            <a:tailEnd/>
          </a:ln>
        </p:spPr>
        <p:txBody>
          <a:bodyPr wrap="none" anchor="ctr"/>
          <a:lstStyle/>
          <a:p>
            <a:endParaRPr lang="en-CA"/>
          </a:p>
        </p:txBody>
      </p:sp>
      <p:sp>
        <p:nvSpPr>
          <p:cNvPr id="4111" name="Arc 6"/>
          <p:cNvSpPr>
            <a:spLocks/>
          </p:cNvSpPr>
          <p:nvPr/>
        </p:nvSpPr>
        <p:spPr bwMode="auto">
          <a:xfrm flipH="1" flipV="1">
            <a:off x="7664450" y="3822700"/>
            <a:ext cx="685800" cy="390525"/>
          </a:xfrm>
          <a:custGeom>
            <a:avLst/>
            <a:gdLst>
              <a:gd name="T0" fmla="*/ 2147483647 w 21600"/>
              <a:gd name="T1" fmla="*/ 0 h 15214"/>
              <a:gd name="T2" fmla="*/ 2147483647 w 21600"/>
              <a:gd name="T3" fmla="*/ 2147483647 h 15214"/>
              <a:gd name="T4" fmla="*/ 0 w 21600"/>
              <a:gd name="T5" fmla="*/ 2147483647 h 15214"/>
              <a:gd name="T6" fmla="*/ 0 60000 65536"/>
              <a:gd name="T7" fmla="*/ 0 60000 65536"/>
              <a:gd name="T8" fmla="*/ 0 60000 65536"/>
              <a:gd name="T9" fmla="*/ 0 w 21600"/>
              <a:gd name="T10" fmla="*/ 0 h 15214"/>
              <a:gd name="T11" fmla="*/ 21600 w 21600"/>
              <a:gd name="T12" fmla="*/ 15214 h 15214"/>
            </a:gdLst>
            <a:ahLst/>
            <a:cxnLst>
              <a:cxn ang="T6">
                <a:pos x="T0" y="T1"/>
              </a:cxn>
              <a:cxn ang="T7">
                <a:pos x="T2" y="T3"/>
              </a:cxn>
              <a:cxn ang="T8">
                <a:pos x="T4" y="T5"/>
              </a:cxn>
            </a:cxnLst>
            <a:rect l="T9" t="T10" r="T11" b="T12"/>
            <a:pathLst>
              <a:path w="21600" h="15214" fill="none" extrusionOk="0">
                <a:moveTo>
                  <a:pt x="15332" y="0"/>
                </a:moveTo>
                <a:cubicBezTo>
                  <a:pt x="19347" y="4045"/>
                  <a:pt x="21600" y="9514"/>
                  <a:pt x="21600" y="15214"/>
                </a:cubicBezTo>
              </a:path>
              <a:path w="21600" h="15214" stroke="0" extrusionOk="0">
                <a:moveTo>
                  <a:pt x="15332" y="0"/>
                </a:moveTo>
                <a:cubicBezTo>
                  <a:pt x="19347" y="4045"/>
                  <a:pt x="21600" y="9514"/>
                  <a:pt x="21600" y="15214"/>
                </a:cubicBezTo>
                <a:lnTo>
                  <a:pt x="0" y="15214"/>
                </a:lnTo>
                <a:close/>
              </a:path>
            </a:pathLst>
          </a:custGeom>
          <a:solidFill>
            <a:srgbClr val="3399FF"/>
          </a:solidFill>
          <a:ln w="9525">
            <a:solidFill>
              <a:schemeClr val="tx1"/>
            </a:solidFill>
            <a:round/>
            <a:headEnd/>
            <a:tailEnd/>
          </a:ln>
        </p:spPr>
        <p:txBody>
          <a:bodyPr wrap="none" anchor="ctr"/>
          <a:lstStyle/>
          <a:p>
            <a:endParaRPr lang="en-CA"/>
          </a:p>
        </p:txBody>
      </p:sp>
      <p:sp>
        <p:nvSpPr>
          <p:cNvPr id="4112" name="Arc 7"/>
          <p:cNvSpPr>
            <a:spLocks/>
          </p:cNvSpPr>
          <p:nvPr/>
        </p:nvSpPr>
        <p:spPr bwMode="auto">
          <a:xfrm flipH="1">
            <a:off x="7848600" y="2336800"/>
            <a:ext cx="685800" cy="415925"/>
          </a:xfrm>
          <a:custGeom>
            <a:avLst/>
            <a:gdLst>
              <a:gd name="T0" fmla="*/ 2147483647 w 21600"/>
              <a:gd name="T1" fmla="*/ 0 h 16449"/>
              <a:gd name="T2" fmla="*/ 2147483647 w 21600"/>
              <a:gd name="T3" fmla="*/ 2147483647 h 16449"/>
              <a:gd name="T4" fmla="*/ 0 w 21600"/>
              <a:gd name="T5" fmla="*/ 2147483647 h 16449"/>
              <a:gd name="T6" fmla="*/ 0 60000 65536"/>
              <a:gd name="T7" fmla="*/ 0 60000 65536"/>
              <a:gd name="T8" fmla="*/ 0 60000 65536"/>
              <a:gd name="T9" fmla="*/ 0 w 21600"/>
              <a:gd name="T10" fmla="*/ 0 h 16449"/>
              <a:gd name="T11" fmla="*/ 21600 w 21600"/>
              <a:gd name="T12" fmla="*/ 16449 h 16449"/>
            </a:gdLst>
            <a:ahLst/>
            <a:cxnLst>
              <a:cxn ang="T6">
                <a:pos x="T0" y="T1"/>
              </a:cxn>
              <a:cxn ang="T7">
                <a:pos x="T2" y="T3"/>
              </a:cxn>
              <a:cxn ang="T8">
                <a:pos x="T4" y="T5"/>
              </a:cxn>
            </a:cxnLst>
            <a:rect l="T9" t="T10" r="T11" b="T12"/>
            <a:pathLst>
              <a:path w="21600" h="16449" fill="none" extrusionOk="0">
                <a:moveTo>
                  <a:pt x="13999" y="-1"/>
                </a:moveTo>
                <a:cubicBezTo>
                  <a:pt x="18821" y="4103"/>
                  <a:pt x="21600" y="10116"/>
                  <a:pt x="21600" y="16449"/>
                </a:cubicBezTo>
              </a:path>
              <a:path w="21600" h="16449" stroke="0" extrusionOk="0">
                <a:moveTo>
                  <a:pt x="13999" y="-1"/>
                </a:moveTo>
                <a:cubicBezTo>
                  <a:pt x="18821" y="4103"/>
                  <a:pt x="21600" y="10116"/>
                  <a:pt x="21600" y="16449"/>
                </a:cubicBezTo>
                <a:lnTo>
                  <a:pt x="0" y="16449"/>
                </a:lnTo>
                <a:close/>
              </a:path>
            </a:pathLst>
          </a:custGeom>
          <a:solidFill>
            <a:srgbClr val="3399FF"/>
          </a:solidFill>
          <a:ln w="9525">
            <a:solidFill>
              <a:schemeClr val="tx1"/>
            </a:solidFill>
            <a:round/>
            <a:headEnd/>
            <a:tailEnd/>
          </a:ln>
        </p:spPr>
        <p:txBody>
          <a:bodyPr wrap="none" anchor="ctr"/>
          <a:lstStyle/>
          <a:p>
            <a:endParaRPr lang="en-CA"/>
          </a:p>
        </p:txBody>
      </p:sp>
      <p:sp>
        <p:nvSpPr>
          <p:cNvPr id="4113" name="Text Box 8"/>
          <p:cNvSpPr txBox="1">
            <a:spLocks noChangeArrowheads="1"/>
          </p:cNvSpPr>
          <p:nvPr/>
        </p:nvSpPr>
        <p:spPr bwMode="auto">
          <a:xfrm>
            <a:off x="457200" y="212725"/>
            <a:ext cx="3810000" cy="1311275"/>
          </a:xfrm>
          <a:prstGeom prst="rect">
            <a:avLst/>
          </a:prstGeom>
          <a:noFill/>
          <a:ln w="9525">
            <a:noFill/>
            <a:miter lim="800000"/>
            <a:headEnd/>
            <a:tailEnd/>
          </a:ln>
        </p:spPr>
        <p:txBody>
          <a:bodyPr>
            <a:spAutoFit/>
          </a:bodyPr>
          <a:lstStyle/>
          <a:p>
            <a:pPr>
              <a:spcBef>
                <a:spcPct val="50000"/>
              </a:spcBef>
            </a:pPr>
            <a:r>
              <a:rPr lang="en-US" sz="4000"/>
              <a:t>Calculate the values of </a:t>
            </a:r>
            <a:r>
              <a:rPr lang="en-US" sz="4000" i="1">
                <a:solidFill>
                  <a:srgbClr val="FF0000"/>
                </a:solidFill>
              </a:rPr>
              <a:t>x</a:t>
            </a:r>
            <a:r>
              <a:rPr lang="en-US" sz="4000"/>
              <a:t> and </a:t>
            </a:r>
            <a:r>
              <a:rPr lang="en-US" sz="4000" i="1">
                <a:solidFill>
                  <a:srgbClr val="FF0000"/>
                </a:solidFill>
              </a:rPr>
              <a:t>y</a:t>
            </a:r>
            <a:r>
              <a:rPr lang="en-US" sz="4000"/>
              <a:t>.</a:t>
            </a:r>
          </a:p>
        </p:txBody>
      </p:sp>
      <p:sp>
        <p:nvSpPr>
          <p:cNvPr id="4114" name="Text Box 9"/>
          <p:cNvSpPr txBox="1">
            <a:spLocks noChangeArrowheads="1"/>
          </p:cNvSpPr>
          <p:nvPr/>
        </p:nvSpPr>
        <p:spPr bwMode="auto">
          <a:xfrm>
            <a:off x="4800600" y="1295400"/>
            <a:ext cx="1066800" cy="579438"/>
          </a:xfrm>
          <a:prstGeom prst="rect">
            <a:avLst/>
          </a:prstGeom>
          <a:noFill/>
          <a:ln w="9525">
            <a:noFill/>
            <a:miter lim="800000"/>
            <a:headEnd/>
            <a:tailEnd/>
          </a:ln>
        </p:spPr>
        <p:txBody>
          <a:bodyPr>
            <a:spAutoFit/>
          </a:bodyPr>
          <a:lstStyle/>
          <a:p>
            <a:pPr>
              <a:spcBef>
                <a:spcPct val="50000"/>
              </a:spcBef>
            </a:pPr>
            <a:r>
              <a:rPr lang="en-US" sz="3200"/>
              <a:t>12</a:t>
            </a:r>
          </a:p>
        </p:txBody>
      </p:sp>
      <p:sp>
        <p:nvSpPr>
          <p:cNvPr id="4115" name="Text Box 10"/>
          <p:cNvSpPr txBox="1">
            <a:spLocks noChangeArrowheads="1"/>
          </p:cNvSpPr>
          <p:nvPr/>
        </p:nvSpPr>
        <p:spPr bwMode="auto">
          <a:xfrm>
            <a:off x="5562600" y="4243388"/>
            <a:ext cx="1066800" cy="579437"/>
          </a:xfrm>
          <a:prstGeom prst="rect">
            <a:avLst/>
          </a:prstGeom>
          <a:noFill/>
          <a:ln w="9525">
            <a:noFill/>
            <a:miter lim="800000"/>
            <a:headEnd/>
            <a:tailEnd/>
          </a:ln>
        </p:spPr>
        <p:txBody>
          <a:bodyPr>
            <a:spAutoFit/>
          </a:bodyPr>
          <a:lstStyle/>
          <a:p>
            <a:pPr>
              <a:spcBef>
                <a:spcPct val="50000"/>
              </a:spcBef>
            </a:pPr>
            <a:r>
              <a:rPr lang="en-US" sz="3200"/>
              <a:t>8</a:t>
            </a:r>
          </a:p>
        </p:txBody>
      </p:sp>
      <p:sp>
        <p:nvSpPr>
          <p:cNvPr id="4116" name="Text Box 11"/>
          <p:cNvSpPr txBox="1">
            <a:spLocks noChangeArrowheads="1"/>
          </p:cNvSpPr>
          <p:nvPr/>
        </p:nvSpPr>
        <p:spPr bwMode="auto">
          <a:xfrm>
            <a:off x="6477000" y="2578100"/>
            <a:ext cx="1066800" cy="641350"/>
          </a:xfrm>
          <a:prstGeom prst="rect">
            <a:avLst/>
          </a:prstGeom>
          <a:noFill/>
          <a:ln w="9525">
            <a:noFill/>
            <a:miter lim="800000"/>
            <a:headEnd/>
            <a:tailEnd/>
          </a:ln>
        </p:spPr>
        <p:txBody>
          <a:bodyPr>
            <a:spAutoFit/>
          </a:bodyPr>
          <a:lstStyle/>
          <a:p>
            <a:pPr>
              <a:spcBef>
                <a:spcPct val="50000"/>
              </a:spcBef>
            </a:pPr>
            <a:r>
              <a:rPr lang="en-US" sz="3600" i="1">
                <a:solidFill>
                  <a:srgbClr val="FF0000"/>
                </a:solidFill>
              </a:rPr>
              <a:t>x</a:t>
            </a:r>
          </a:p>
        </p:txBody>
      </p:sp>
      <p:sp>
        <p:nvSpPr>
          <p:cNvPr id="4117" name="Text Box 12"/>
          <p:cNvSpPr txBox="1">
            <a:spLocks noChangeArrowheads="1"/>
          </p:cNvSpPr>
          <p:nvPr/>
        </p:nvSpPr>
        <p:spPr bwMode="auto">
          <a:xfrm>
            <a:off x="7010400" y="838200"/>
            <a:ext cx="1066800" cy="579438"/>
          </a:xfrm>
          <a:prstGeom prst="rect">
            <a:avLst/>
          </a:prstGeom>
          <a:noFill/>
          <a:ln w="9525">
            <a:noFill/>
            <a:miter lim="800000"/>
            <a:headEnd/>
            <a:tailEnd/>
          </a:ln>
        </p:spPr>
        <p:txBody>
          <a:bodyPr>
            <a:spAutoFit/>
          </a:bodyPr>
          <a:lstStyle/>
          <a:p>
            <a:pPr>
              <a:spcBef>
                <a:spcPct val="50000"/>
              </a:spcBef>
            </a:pPr>
            <a:r>
              <a:rPr lang="en-US" sz="3200"/>
              <a:t>15</a:t>
            </a:r>
          </a:p>
        </p:txBody>
      </p:sp>
      <p:sp>
        <p:nvSpPr>
          <p:cNvPr id="4118" name="Text Box 13"/>
          <p:cNvSpPr txBox="1">
            <a:spLocks noChangeArrowheads="1"/>
          </p:cNvSpPr>
          <p:nvPr/>
        </p:nvSpPr>
        <p:spPr bwMode="auto">
          <a:xfrm>
            <a:off x="7239000" y="4572000"/>
            <a:ext cx="1066800" cy="641350"/>
          </a:xfrm>
          <a:prstGeom prst="rect">
            <a:avLst/>
          </a:prstGeom>
          <a:noFill/>
          <a:ln w="9525">
            <a:noFill/>
            <a:miter lim="800000"/>
            <a:headEnd/>
            <a:tailEnd/>
          </a:ln>
        </p:spPr>
        <p:txBody>
          <a:bodyPr>
            <a:spAutoFit/>
          </a:bodyPr>
          <a:lstStyle/>
          <a:p>
            <a:pPr>
              <a:spcBef>
                <a:spcPct val="50000"/>
              </a:spcBef>
            </a:pPr>
            <a:r>
              <a:rPr lang="en-US" sz="3600" i="1">
                <a:solidFill>
                  <a:srgbClr val="FF0000"/>
                </a:solidFill>
              </a:rPr>
              <a:t>y</a:t>
            </a:r>
          </a:p>
        </p:txBody>
      </p:sp>
      <p:sp>
        <p:nvSpPr>
          <p:cNvPr id="4119" name="Text Box 14"/>
          <p:cNvSpPr txBox="1">
            <a:spLocks noChangeArrowheads="1"/>
          </p:cNvSpPr>
          <p:nvPr/>
        </p:nvSpPr>
        <p:spPr bwMode="auto">
          <a:xfrm>
            <a:off x="6629400" y="3276600"/>
            <a:ext cx="1066800" cy="579438"/>
          </a:xfrm>
          <a:prstGeom prst="rect">
            <a:avLst/>
          </a:prstGeom>
          <a:noFill/>
          <a:ln w="9525">
            <a:noFill/>
            <a:miter lim="800000"/>
            <a:headEnd/>
            <a:tailEnd/>
          </a:ln>
        </p:spPr>
        <p:txBody>
          <a:bodyPr>
            <a:spAutoFit/>
          </a:bodyPr>
          <a:lstStyle/>
          <a:p>
            <a:pPr>
              <a:spcBef>
                <a:spcPct val="50000"/>
              </a:spcBef>
            </a:pPr>
            <a:r>
              <a:rPr lang="en-US" sz="3200"/>
              <a:t>14</a:t>
            </a:r>
          </a:p>
        </p:txBody>
      </p:sp>
      <p:graphicFrame>
        <p:nvGraphicFramePr>
          <p:cNvPr id="37888" name="Object 0"/>
          <p:cNvGraphicFramePr>
            <a:graphicFrameLocks noChangeAspect="1"/>
          </p:cNvGraphicFramePr>
          <p:nvPr/>
        </p:nvGraphicFramePr>
        <p:xfrm>
          <a:off x="609600" y="1609725"/>
          <a:ext cx="738188" cy="1431925"/>
        </p:xfrm>
        <a:graphic>
          <a:graphicData uri="http://schemas.openxmlformats.org/presentationml/2006/ole">
            <p:oleObj spid="_x0000_s4098" name="Equation" r:id="rId3" imgW="203040" imgH="393480" progId="Equation.DSMT4">
              <p:embed/>
            </p:oleObj>
          </a:graphicData>
        </a:graphic>
      </p:graphicFrame>
      <p:graphicFrame>
        <p:nvGraphicFramePr>
          <p:cNvPr id="37889" name="Object 1"/>
          <p:cNvGraphicFramePr>
            <a:graphicFrameLocks noChangeAspect="1"/>
          </p:cNvGraphicFramePr>
          <p:nvPr/>
        </p:nvGraphicFramePr>
        <p:xfrm>
          <a:off x="1435100" y="1609725"/>
          <a:ext cx="1201738" cy="1431925"/>
        </p:xfrm>
        <a:graphic>
          <a:graphicData uri="http://schemas.openxmlformats.org/presentationml/2006/ole">
            <p:oleObj spid="_x0000_s4099" name="Equation" r:id="rId4" imgW="330120" imgH="393480" progId="Equation.DSMT4">
              <p:embed/>
            </p:oleObj>
          </a:graphicData>
        </a:graphic>
      </p:graphicFrame>
      <p:graphicFrame>
        <p:nvGraphicFramePr>
          <p:cNvPr id="37890" name="Object 2"/>
          <p:cNvGraphicFramePr>
            <a:graphicFrameLocks noChangeAspect="1"/>
          </p:cNvGraphicFramePr>
          <p:nvPr/>
        </p:nvGraphicFramePr>
        <p:xfrm>
          <a:off x="2708275" y="1600200"/>
          <a:ext cx="1155700" cy="1525588"/>
        </p:xfrm>
        <a:graphic>
          <a:graphicData uri="http://schemas.openxmlformats.org/presentationml/2006/ole">
            <p:oleObj spid="_x0000_s4100" name="Equation" r:id="rId5" imgW="317160" imgH="419040" progId="Equation.DSMT4">
              <p:embed/>
            </p:oleObj>
          </a:graphicData>
        </a:graphic>
      </p:graphicFrame>
      <p:grpSp>
        <p:nvGrpSpPr>
          <p:cNvPr id="2" name="Group 33"/>
          <p:cNvGrpSpPr>
            <a:grpSpLocks/>
          </p:cNvGrpSpPr>
          <p:nvPr/>
        </p:nvGrpSpPr>
        <p:grpSpPr bwMode="auto">
          <a:xfrm>
            <a:off x="862013" y="3057525"/>
            <a:ext cx="2590800" cy="457200"/>
            <a:chOff x="543" y="1926"/>
            <a:chExt cx="1632" cy="288"/>
          </a:xfrm>
        </p:grpSpPr>
        <p:sp>
          <p:nvSpPr>
            <p:cNvPr id="4133" name="Line 18"/>
            <p:cNvSpPr>
              <a:spLocks noChangeShapeType="1"/>
            </p:cNvSpPr>
            <p:nvPr/>
          </p:nvSpPr>
          <p:spPr bwMode="auto">
            <a:xfrm flipV="1">
              <a:off x="546" y="1926"/>
              <a:ext cx="0" cy="288"/>
            </a:xfrm>
            <a:prstGeom prst="line">
              <a:avLst/>
            </a:prstGeom>
            <a:noFill/>
            <a:ln w="28575">
              <a:solidFill>
                <a:srgbClr val="339933"/>
              </a:solidFill>
              <a:round/>
              <a:headEnd/>
              <a:tailEnd type="triangle" w="med" len="med"/>
            </a:ln>
          </p:spPr>
          <p:txBody>
            <a:bodyPr/>
            <a:lstStyle/>
            <a:p>
              <a:endParaRPr lang="en-CA"/>
            </a:p>
          </p:txBody>
        </p:sp>
        <p:sp>
          <p:nvSpPr>
            <p:cNvPr id="4134" name="Line 19"/>
            <p:cNvSpPr>
              <a:spLocks noChangeShapeType="1"/>
            </p:cNvSpPr>
            <p:nvPr/>
          </p:nvSpPr>
          <p:spPr bwMode="auto">
            <a:xfrm flipV="1">
              <a:off x="2166" y="1926"/>
              <a:ext cx="0" cy="288"/>
            </a:xfrm>
            <a:prstGeom prst="line">
              <a:avLst/>
            </a:prstGeom>
            <a:noFill/>
            <a:ln w="28575">
              <a:solidFill>
                <a:srgbClr val="339933"/>
              </a:solidFill>
              <a:round/>
              <a:headEnd/>
              <a:tailEnd type="triangle" w="med" len="med"/>
            </a:ln>
          </p:spPr>
          <p:txBody>
            <a:bodyPr/>
            <a:lstStyle/>
            <a:p>
              <a:endParaRPr lang="en-CA"/>
            </a:p>
          </p:txBody>
        </p:sp>
        <p:sp>
          <p:nvSpPr>
            <p:cNvPr id="4135" name="Line 20"/>
            <p:cNvSpPr>
              <a:spLocks noChangeShapeType="1"/>
            </p:cNvSpPr>
            <p:nvPr/>
          </p:nvSpPr>
          <p:spPr bwMode="auto">
            <a:xfrm flipH="1">
              <a:off x="543" y="2214"/>
              <a:ext cx="1632" cy="0"/>
            </a:xfrm>
            <a:prstGeom prst="line">
              <a:avLst/>
            </a:prstGeom>
            <a:noFill/>
            <a:ln w="28575">
              <a:solidFill>
                <a:srgbClr val="339933"/>
              </a:solidFill>
              <a:round/>
              <a:headEnd/>
              <a:tailEnd/>
            </a:ln>
          </p:spPr>
          <p:txBody>
            <a:bodyPr/>
            <a:lstStyle/>
            <a:p>
              <a:endParaRPr lang="en-CA"/>
            </a:p>
          </p:txBody>
        </p:sp>
      </p:grpSp>
      <p:grpSp>
        <p:nvGrpSpPr>
          <p:cNvPr id="3" name="Group 25"/>
          <p:cNvGrpSpPr>
            <a:grpSpLocks/>
          </p:cNvGrpSpPr>
          <p:nvPr/>
        </p:nvGrpSpPr>
        <p:grpSpPr bwMode="auto">
          <a:xfrm>
            <a:off x="1009650" y="2995613"/>
            <a:ext cx="1128713" cy="385762"/>
            <a:chOff x="636" y="2313"/>
            <a:chExt cx="711" cy="243"/>
          </a:xfrm>
        </p:grpSpPr>
        <p:sp>
          <p:nvSpPr>
            <p:cNvPr id="4130" name="Line 21"/>
            <p:cNvSpPr>
              <a:spLocks noChangeShapeType="1"/>
            </p:cNvSpPr>
            <p:nvPr/>
          </p:nvSpPr>
          <p:spPr bwMode="auto">
            <a:xfrm flipH="1" flipV="1">
              <a:off x="636" y="2316"/>
              <a:ext cx="0" cy="240"/>
            </a:xfrm>
            <a:prstGeom prst="line">
              <a:avLst/>
            </a:prstGeom>
            <a:noFill/>
            <a:ln w="28575">
              <a:solidFill>
                <a:srgbClr val="FF0000"/>
              </a:solidFill>
              <a:round/>
              <a:headEnd/>
              <a:tailEnd type="triangle" w="med" len="med"/>
            </a:ln>
          </p:spPr>
          <p:txBody>
            <a:bodyPr/>
            <a:lstStyle/>
            <a:p>
              <a:endParaRPr lang="en-CA"/>
            </a:p>
          </p:txBody>
        </p:sp>
        <p:sp>
          <p:nvSpPr>
            <p:cNvPr id="4131" name="Line 23"/>
            <p:cNvSpPr>
              <a:spLocks noChangeShapeType="1"/>
            </p:cNvSpPr>
            <p:nvPr/>
          </p:nvSpPr>
          <p:spPr bwMode="auto">
            <a:xfrm flipH="1" flipV="1">
              <a:off x="1347" y="2313"/>
              <a:ext cx="0" cy="240"/>
            </a:xfrm>
            <a:prstGeom prst="line">
              <a:avLst/>
            </a:prstGeom>
            <a:noFill/>
            <a:ln w="28575">
              <a:solidFill>
                <a:srgbClr val="FF0000"/>
              </a:solidFill>
              <a:round/>
              <a:headEnd/>
              <a:tailEnd type="triangle" w="med" len="med"/>
            </a:ln>
          </p:spPr>
          <p:txBody>
            <a:bodyPr/>
            <a:lstStyle/>
            <a:p>
              <a:endParaRPr lang="en-CA"/>
            </a:p>
          </p:txBody>
        </p:sp>
        <p:sp>
          <p:nvSpPr>
            <p:cNvPr id="4132" name="Line 24"/>
            <p:cNvSpPr>
              <a:spLocks noChangeShapeType="1"/>
            </p:cNvSpPr>
            <p:nvPr/>
          </p:nvSpPr>
          <p:spPr bwMode="auto">
            <a:xfrm flipH="1">
              <a:off x="642" y="2544"/>
              <a:ext cx="702" cy="0"/>
            </a:xfrm>
            <a:prstGeom prst="line">
              <a:avLst/>
            </a:prstGeom>
            <a:noFill/>
            <a:ln w="28575">
              <a:solidFill>
                <a:srgbClr val="FF0000"/>
              </a:solidFill>
              <a:round/>
              <a:headEnd/>
              <a:tailEnd/>
            </a:ln>
          </p:spPr>
          <p:txBody>
            <a:bodyPr/>
            <a:lstStyle/>
            <a:p>
              <a:endParaRPr lang="en-CA"/>
            </a:p>
          </p:txBody>
        </p:sp>
      </p:grpSp>
      <p:graphicFrame>
        <p:nvGraphicFramePr>
          <p:cNvPr id="37891" name="Object 3"/>
          <p:cNvGraphicFramePr>
            <a:graphicFrameLocks noChangeAspect="1"/>
          </p:cNvGraphicFramePr>
          <p:nvPr/>
        </p:nvGraphicFramePr>
        <p:xfrm>
          <a:off x="457200" y="3657600"/>
          <a:ext cx="1301750" cy="987425"/>
        </p:xfrm>
        <a:graphic>
          <a:graphicData uri="http://schemas.openxmlformats.org/presentationml/2006/ole">
            <p:oleObj spid="_x0000_s4101" name="Equation" r:id="rId6" imgW="520560" imgH="393480" progId="Equation.DSMT4">
              <p:embed/>
            </p:oleObj>
          </a:graphicData>
        </a:graphic>
      </p:graphicFrame>
      <p:graphicFrame>
        <p:nvGraphicFramePr>
          <p:cNvPr id="37892" name="Object 4"/>
          <p:cNvGraphicFramePr>
            <a:graphicFrameLocks noChangeAspect="1"/>
          </p:cNvGraphicFramePr>
          <p:nvPr/>
        </p:nvGraphicFramePr>
        <p:xfrm>
          <a:off x="457200" y="4740275"/>
          <a:ext cx="1839913" cy="446088"/>
        </p:xfrm>
        <a:graphic>
          <a:graphicData uri="http://schemas.openxmlformats.org/presentationml/2006/ole">
            <p:oleObj spid="_x0000_s4102" name="Equation" r:id="rId7" imgW="736560" imgH="177480" progId="Equation.DSMT4">
              <p:embed/>
            </p:oleObj>
          </a:graphicData>
        </a:graphic>
      </p:graphicFrame>
      <p:graphicFrame>
        <p:nvGraphicFramePr>
          <p:cNvPr id="37893" name="Object 5"/>
          <p:cNvGraphicFramePr>
            <a:graphicFrameLocks noChangeAspect="1"/>
          </p:cNvGraphicFramePr>
          <p:nvPr/>
        </p:nvGraphicFramePr>
        <p:xfrm>
          <a:off x="685800" y="5638800"/>
          <a:ext cx="1050925" cy="446088"/>
        </p:xfrm>
        <a:graphic>
          <a:graphicData uri="http://schemas.openxmlformats.org/presentationml/2006/ole">
            <p:oleObj spid="_x0000_s4103" name="Equation" r:id="rId8" imgW="419040" imgH="177480" progId="Equation.DSMT4">
              <p:embed/>
            </p:oleObj>
          </a:graphicData>
        </a:graphic>
      </p:graphicFrame>
      <p:graphicFrame>
        <p:nvGraphicFramePr>
          <p:cNvPr id="37894" name="Object 6"/>
          <p:cNvGraphicFramePr>
            <a:graphicFrameLocks noChangeAspect="1"/>
          </p:cNvGraphicFramePr>
          <p:nvPr/>
        </p:nvGraphicFramePr>
        <p:xfrm>
          <a:off x="3270250" y="3657600"/>
          <a:ext cx="1301750" cy="1050925"/>
        </p:xfrm>
        <a:graphic>
          <a:graphicData uri="http://schemas.openxmlformats.org/presentationml/2006/ole">
            <p:oleObj spid="_x0000_s4104" name="Equation" r:id="rId9" imgW="520560" imgH="419040" progId="Equation.DSMT4">
              <p:embed/>
            </p:oleObj>
          </a:graphicData>
        </a:graphic>
      </p:graphicFrame>
      <p:graphicFrame>
        <p:nvGraphicFramePr>
          <p:cNvPr id="37895" name="Object 7"/>
          <p:cNvGraphicFramePr>
            <a:graphicFrameLocks noChangeAspect="1"/>
          </p:cNvGraphicFramePr>
          <p:nvPr/>
        </p:nvGraphicFramePr>
        <p:xfrm>
          <a:off x="3124200" y="4824413"/>
          <a:ext cx="1873250" cy="509587"/>
        </p:xfrm>
        <a:graphic>
          <a:graphicData uri="http://schemas.openxmlformats.org/presentationml/2006/ole">
            <p:oleObj spid="_x0000_s4105" name="Equation" r:id="rId10" imgW="749160" imgH="203040" progId="Equation.DSMT4">
              <p:embed/>
            </p:oleObj>
          </a:graphicData>
        </a:graphic>
      </p:graphicFrame>
      <p:graphicFrame>
        <p:nvGraphicFramePr>
          <p:cNvPr id="37896" name="Object 8"/>
          <p:cNvGraphicFramePr>
            <a:graphicFrameLocks noChangeAspect="1"/>
          </p:cNvGraphicFramePr>
          <p:nvPr/>
        </p:nvGraphicFramePr>
        <p:xfrm>
          <a:off x="3524250" y="5562600"/>
          <a:ext cx="1047750" cy="509588"/>
        </p:xfrm>
        <a:graphic>
          <a:graphicData uri="http://schemas.openxmlformats.org/presentationml/2006/ole">
            <p:oleObj spid="_x0000_s4106" name="Equation" r:id="rId11" imgW="419040" imgH="203040" progId="Equation.DSMT4">
              <p:embed/>
            </p:oleObj>
          </a:graphicData>
        </a:graphic>
      </p:graphicFrame>
      <p:sp>
        <p:nvSpPr>
          <p:cNvPr id="7202" name="Arc 34"/>
          <p:cNvSpPr>
            <a:spLocks/>
          </p:cNvSpPr>
          <p:nvPr/>
        </p:nvSpPr>
        <p:spPr bwMode="auto">
          <a:xfrm>
            <a:off x="5108575" y="2298700"/>
            <a:ext cx="457200" cy="434975"/>
          </a:xfrm>
          <a:custGeom>
            <a:avLst/>
            <a:gdLst>
              <a:gd name="T0" fmla="*/ 1627106478 w 21600"/>
              <a:gd name="T1" fmla="*/ 0 h 20573"/>
              <a:gd name="T2" fmla="*/ 2147483647 w 21600"/>
              <a:gd name="T3" fmla="*/ 2147483647 h 20573"/>
              <a:gd name="T4" fmla="*/ 0 w 21600"/>
              <a:gd name="T5" fmla="*/ 2147483647 h 20573"/>
              <a:gd name="T6" fmla="*/ 0 60000 65536"/>
              <a:gd name="T7" fmla="*/ 0 60000 65536"/>
              <a:gd name="T8" fmla="*/ 0 60000 65536"/>
              <a:gd name="T9" fmla="*/ 0 w 21600"/>
              <a:gd name="T10" fmla="*/ 0 h 20573"/>
              <a:gd name="T11" fmla="*/ 21600 w 21600"/>
              <a:gd name="T12" fmla="*/ 20573 h 20573"/>
            </a:gdLst>
            <a:ahLst/>
            <a:cxnLst>
              <a:cxn ang="T6">
                <a:pos x="T0" y="T1"/>
              </a:cxn>
              <a:cxn ang="T7">
                <a:pos x="T2" y="T3"/>
              </a:cxn>
              <a:cxn ang="T8">
                <a:pos x="T4" y="T5"/>
              </a:cxn>
            </a:cxnLst>
            <a:rect l="T9" t="T10" r="T11" b="T12"/>
            <a:pathLst>
              <a:path w="21600" h="20573" fill="none" extrusionOk="0">
                <a:moveTo>
                  <a:pt x="8106" y="-1"/>
                </a:moveTo>
                <a:cubicBezTo>
                  <a:pt x="16262" y="3301"/>
                  <a:pt x="21600" y="11221"/>
                  <a:pt x="21600" y="20021"/>
                </a:cubicBezTo>
                <a:cubicBezTo>
                  <a:pt x="21600" y="20205"/>
                  <a:pt x="21597" y="20389"/>
                  <a:pt x="21592" y="20572"/>
                </a:cubicBezTo>
              </a:path>
              <a:path w="21600" h="20573" stroke="0" extrusionOk="0">
                <a:moveTo>
                  <a:pt x="8106" y="-1"/>
                </a:moveTo>
                <a:cubicBezTo>
                  <a:pt x="16262" y="3301"/>
                  <a:pt x="21600" y="11221"/>
                  <a:pt x="21600" y="20021"/>
                </a:cubicBezTo>
                <a:cubicBezTo>
                  <a:pt x="21600" y="20205"/>
                  <a:pt x="21597" y="20389"/>
                  <a:pt x="21592" y="20572"/>
                </a:cubicBezTo>
                <a:lnTo>
                  <a:pt x="0" y="20021"/>
                </a:lnTo>
                <a:close/>
              </a:path>
            </a:pathLst>
          </a:custGeom>
          <a:solidFill>
            <a:srgbClr val="009900"/>
          </a:solidFill>
          <a:ln w="9525">
            <a:solidFill>
              <a:schemeClr val="tx1"/>
            </a:solidFill>
            <a:round/>
            <a:headEnd/>
            <a:tailEnd/>
          </a:ln>
        </p:spPr>
        <p:txBody>
          <a:bodyPr wrap="none" anchor="ctr"/>
          <a:lstStyle/>
          <a:p>
            <a:endParaRPr lang="en-CA"/>
          </a:p>
        </p:txBody>
      </p:sp>
      <p:sp>
        <p:nvSpPr>
          <p:cNvPr id="7203" name="Arc 35"/>
          <p:cNvSpPr>
            <a:spLocks/>
          </p:cNvSpPr>
          <p:nvPr/>
        </p:nvSpPr>
        <p:spPr bwMode="auto">
          <a:xfrm>
            <a:off x="5654675" y="3810000"/>
            <a:ext cx="455613" cy="419100"/>
          </a:xfrm>
          <a:custGeom>
            <a:avLst/>
            <a:gdLst>
              <a:gd name="T0" fmla="*/ 2147483647 w 21596"/>
              <a:gd name="T1" fmla="*/ 85753826 h 19809"/>
              <a:gd name="T2" fmla="*/ 1706256650 w 21596"/>
              <a:gd name="T3" fmla="*/ 2147483647 h 19809"/>
              <a:gd name="T4" fmla="*/ 0 w 21596"/>
              <a:gd name="T5" fmla="*/ 0 h 19809"/>
              <a:gd name="T6" fmla="*/ 0 60000 65536"/>
              <a:gd name="T7" fmla="*/ 0 60000 65536"/>
              <a:gd name="T8" fmla="*/ 0 60000 65536"/>
              <a:gd name="T9" fmla="*/ 0 w 21596"/>
              <a:gd name="T10" fmla="*/ 0 h 19809"/>
              <a:gd name="T11" fmla="*/ 21596 w 21596"/>
              <a:gd name="T12" fmla="*/ 19809 h 19809"/>
            </a:gdLst>
            <a:ahLst/>
            <a:cxnLst>
              <a:cxn ang="T6">
                <a:pos x="T0" y="T1"/>
              </a:cxn>
              <a:cxn ang="T7">
                <a:pos x="T2" y="T3"/>
              </a:cxn>
              <a:cxn ang="T8">
                <a:pos x="T4" y="T5"/>
              </a:cxn>
            </a:cxnLst>
            <a:rect l="T9" t="T10" r="T11" b="T12"/>
            <a:pathLst>
              <a:path w="21596" h="19809" fill="none" extrusionOk="0">
                <a:moveTo>
                  <a:pt x="21595" y="427"/>
                </a:moveTo>
                <a:cubicBezTo>
                  <a:pt x="21428" y="8870"/>
                  <a:pt x="16356" y="16441"/>
                  <a:pt x="8612" y="19808"/>
                </a:cubicBezTo>
              </a:path>
              <a:path w="21596" h="19809" stroke="0" extrusionOk="0">
                <a:moveTo>
                  <a:pt x="21595" y="427"/>
                </a:moveTo>
                <a:cubicBezTo>
                  <a:pt x="21428" y="8870"/>
                  <a:pt x="16356" y="16441"/>
                  <a:pt x="8612" y="19808"/>
                </a:cubicBezTo>
                <a:lnTo>
                  <a:pt x="0" y="0"/>
                </a:lnTo>
                <a:close/>
              </a:path>
            </a:pathLst>
          </a:custGeom>
          <a:solidFill>
            <a:srgbClr val="009900"/>
          </a:solidFill>
          <a:ln w="9525">
            <a:solidFill>
              <a:schemeClr val="tx1"/>
            </a:solidFill>
            <a:round/>
            <a:headEnd/>
            <a:tailEnd/>
          </a:ln>
        </p:spPr>
        <p:txBody>
          <a:bodyPr wrap="none" anchor="ctr"/>
          <a:lstStyle/>
          <a:p>
            <a:endParaRPr lang="en-CA"/>
          </a:p>
        </p:txBody>
      </p:sp>
      <p:sp>
        <p:nvSpPr>
          <p:cNvPr id="7204" name="Line 36"/>
          <p:cNvSpPr>
            <a:spLocks noChangeShapeType="1"/>
          </p:cNvSpPr>
          <p:nvPr/>
        </p:nvSpPr>
        <p:spPr bwMode="auto">
          <a:xfrm flipH="1" flipV="1">
            <a:off x="5562600" y="1752600"/>
            <a:ext cx="2286000" cy="762000"/>
          </a:xfrm>
          <a:prstGeom prst="line">
            <a:avLst/>
          </a:prstGeom>
          <a:noFill/>
          <a:ln w="9525">
            <a:solidFill>
              <a:schemeClr val="tx1"/>
            </a:solidFill>
            <a:round/>
            <a:headEnd/>
            <a:tailEnd type="triangle" w="med" len="med"/>
          </a:ln>
        </p:spPr>
        <p:txBody>
          <a:bodyPr/>
          <a:lstStyle/>
          <a:p>
            <a:endParaRPr lang="en-CA"/>
          </a:p>
        </p:txBody>
      </p:sp>
      <p:sp>
        <p:nvSpPr>
          <p:cNvPr id="7205" name="Line 37"/>
          <p:cNvSpPr>
            <a:spLocks noChangeShapeType="1"/>
          </p:cNvSpPr>
          <p:nvPr/>
        </p:nvSpPr>
        <p:spPr bwMode="auto">
          <a:xfrm flipH="1">
            <a:off x="6003925" y="4006850"/>
            <a:ext cx="1676400" cy="533400"/>
          </a:xfrm>
          <a:prstGeom prst="line">
            <a:avLst/>
          </a:prstGeom>
          <a:noFill/>
          <a:ln w="9525">
            <a:solidFill>
              <a:schemeClr val="tx1"/>
            </a:solidFill>
            <a:round/>
            <a:headEnd/>
            <a:tailEnd type="triangle" w="med" len="med"/>
          </a:ln>
        </p:spPr>
        <p:txBody>
          <a:bodyPr/>
          <a:lstStyle/>
          <a:p>
            <a:endParaRPr lang="en-CA"/>
          </a:p>
        </p:txBody>
      </p:sp>
      <p:sp>
        <p:nvSpPr>
          <p:cNvPr id="7206" name="Line 38"/>
          <p:cNvSpPr>
            <a:spLocks noChangeShapeType="1"/>
          </p:cNvSpPr>
          <p:nvPr/>
        </p:nvSpPr>
        <p:spPr bwMode="auto">
          <a:xfrm>
            <a:off x="6096000" y="1066800"/>
            <a:ext cx="457200" cy="1600200"/>
          </a:xfrm>
          <a:prstGeom prst="line">
            <a:avLst/>
          </a:prstGeom>
          <a:noFill/>
          <a:ln w="9525">
            <a:solidFill>
              <a:schemeClr val="tx1"/>
            </a:solidFill>
            <a:round/>
            <a:headEnd/>
            <a:tailEnd type="triangle" w="med" len="med"/>
          </a:ln>
        </p:spPr>
        <p:txBody>
          <a:bodyPr/>
          <a:lstStyle/>
          <a:p>
            <a:endParaRPr lang="en-CA"/>
          </a:p>
        </p:txBody>
      </p:sp>
      <p:sp>
        <p:nvSpPr>
          <p:cNvPr id="7207" name="Line 39"/>
          <p:cNvSpPr>
            <a:spLocks noChangeShapeType="1"/>
          </p:cNvSpPr>
          <p:nvPr/>
        </p:nvSpPr>
        <p:spPr bwMode="auto">
          <a:xfrm flipV="1">
            <a:off x="6477000" y="3810000"/>
            <a:ext cx="381000" cy="1066800"/>
          </a:xfrm>
          <a:prstGeom prst="line">
            <a:avLst/>
          </a:prstGeom>
          <a:noFill/>
          <a:ln w="9525">
            <a:solidFill>
              <a:schemeClr val="tx1"/>
            </a:solidFill>
            <a:round/>
            <a:headEnd/>
            <a:tailEnd type="triangle" w="med" len="med"/>
          </a:ln>
        </p:spPr>
        <p:txBody>
          <a:bodyPr/>
          <a:lstStyle/>
          <a:p>
            <a:endParaRPr lang="en-CA"/>
          </a:p>
        </p:txBody>
      </p:sp>
      <p:sp>
        <p:nvSpPr>
          <p:cNvPr id="7208" name="Line 40"/>
          <p:cNvSpPr>
            <a:spLocks noChangeShapeType="1"/>
          </p:cNvSpPr>
          <p:nvPr/>
        </p:nvSpPr>
        <p:spPr bwMode="auto">
          <a:xfrm flipV="1">
            <a:off x="5530850" y="1492250"/>
            <a:ext cx="1524000" cy="914400"/>
          </a:xfrm>
          <a:prstGeom prst="line">
            <a:avLst/>
          </a:prstGeom>
          <a:noFill/>
          <a:ln w="9525">
            <a:solidFill>
              <a:schemeClr val="tx1"/>
            </a:solidFill>
            <a:round/>
            <a:headEnd/>
            <a:tailEnd type="triangle" w="med" len="med"/>
          </a:ln>
        </p:spPr>
        <p:txBody>
          <a:bodyPr/>
          <a:lstStyle/>
          <a:p>
            <a:endParaRPr lang="en-CA"/>
          </a:p>
        </p:txBody>
      </p:sp>
      <p:sp>
        <p:nvSpPr>
          <p:cNvPr id="7209" name="Line 41"/>
          <p:cNvSpPr>
            <a:spLocks noChangeShapeType="1"/>
          </p:cNvSpPr>
          <p:nvPr/>
        </p:nvSpPr>
        <p:spPr bwMode="auto">
          <a:xfrm>
            <a:off x="6096000" y="4038600"/>
            <a:ext cx="1066800" cy="685800"/>
          </a:xfrm>
          <a:prstGeom prst="line">
            <a:avLst/>
          </a:prstGeom>
          <a:noFill/>
          <a:ln w="9525">
            <a:solidFill>
              <a:schemeClr val="tx1"/>
            </a:solidFill>
            <a:round/>
            <a:headEnd/>
            <a:tailEnd type="triangle" w="med" len="med"/>
          </a:ln>
        </p:spPr>
        <p:txBody>
          <a:bodyPr/>
          <a:lstStyle/>
          <a:p>
            <a:endParaRPr lang="en-CA"/>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7202"/>
                                        </p:tgtEl>
                                        <p:attrNameLst>
                                          <p:attrName>style.visibility</p:attrName>
                                        </p:attrNameLst>
                                      </p:cBhvr>
                                      <p:to>
                                        <p:strVal val="visible"/>
                                      </p:to>
                                    </p:set>
                                    <p:animEffect transition="in" filter="dissolve">
                                      <p:cBhvr>
                                        <p:cTn id="7" dur="500"/>
                                        <p:tgtEl>
                                          <p:spTgt spid="7202"/>
                                        </p:tgtEl>
                                      </p:cBhvr>
                                    </p:animEffect>
                                  </p:childTnLst>
                                </p:cTn>
                              </p:par>
                              <p:par>
                                <p:cTn id="8" presetID="9" presetClass="entr" presetSubtype="0" fill="hold" grpId="0" nodeType="withEffect">
                                  <p:stCondLst>
                                    <p:cond delay="0"/>
                                  </p:stCondLst>
                                  <p:childTnLst>
                                    <p:set>
                                      <p:cBhvr>
                                        <p:cTn id="9" dur="1" fill="hold">
                                          <p:stCondLst>
                                            <p:cond delay="0"/>
                                          </p:stCondLst>
                                        </p:cTn>
                                        <p:tgtEl>
                                          <p:spTgt spid="7203"/>
                                        </p:tgtEl>
                                        <p:attrNameLst>
                                          <p:attrName>style.visibility</p:attrName>
                                        </p:attrNameLst>
                                      </p:cBhvr>
                                      <p:to>
                                        <p:strVal val="visible"/>
                                      </p:to>
                                    </p:set>
                                    <p:animEffect transition="in" filter="dissolve">
                                      <p:cBhvr>
                                        <p:cTn id="10" dur="500"/>
                                        <p:tgtEl>
                                          <p:spTgt spid="7203"/>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2" fill="hold" grpId="0" nodeType="clickEffect">
                                  <p:stCondLst>
                                    <p:cond delay="0"/>
                                  </p:stCondLst>
                                  <p:childTnLst>
                                    <p:set>
                                      <p:cBhvr>
                                        <p:cTn id="14" dur="1" fill="hold">
                                          <p:stCondLst>
                                            <p:cond delay="0"/>
                                          </p:stCondLst>
                                        </p:cTn>
                                        <p:tgtEl>
                                          <p:spTgt spid="7204"/>
                                        </p:tgtEl>
                                        <p:attrNameLst>
                                          <p:attrName>style.visibility</p:attrName>
                                        </p:attrNameLst>
                                      </p:cBhvr>
                                      <p:to>
                                        <p:strVal val="visible"/>
                                      </p:to>
                                    </p:set>
                                    <p:animEffect transition="in" filter="wipe(right)">
                                      <p:cBhvr>
                                        <p:cTn id="15" dur="500"/>
                                        <p:tgtEl>
                                          <p:spTgt spid="7204"/>
                                        </p:tgtEl>
                                      </p:cBhvr>
                                    </p:animEffect>
                                  </p:childTnLst>
                                  <p:subTnLst>
                                    <p:set>
                                      <p:cBhvr override="childStyle">
                                        <p:cTn dur="1" fill="hold" display="0" masterRel="nextClick" afterEffect="1"/>
                                        <p:tgtEl>
                                          <p:spTgt spid="7204"/>
                                        </p:tgtEl>
                                        <p:attrNameLst>
                                          <p:attrName>style.visibility</p:attrName>
                                        </p:attrNameLst>
                                      </p:cBhvr>
                                      <p:to>
                                        <p:strVal val="hidden"/>
                                      </p:to>
                                    </p:set>
                                  </p:subTnLst>
                                </p:cTn>
                              </p:par>
                              <p:par>
                                <p:cTn id="16" presetID="22" presetClass="entr" presetSubtype="2" fill="hold" grpId="0" nodeType="withEffect">
                                  <p:stCondLst>
                                    <p:cond delay="0"/>
                                  </p:stCondLst>
                                  <p:childTnLst>
                                    <p:set>
                                      <p:cBhvr>
                                        <p:cTn id="17" dur="1" fill="hold">
                                          <p:stCondLst>
                                            <p:cond delay="0"/>
                                          </p:stCondLst>
                                        </p:cTn>
                                        <p:tgtEl>
                                          <p:spTgt spid="7205"/>
                                        </p:tgtEl>
                                        <p:attrNameLst>
                                          <p:attrName>style.visibility</p:attrName>
                                        </p:attrNameLst>
                                      </p:cBhvr>
                                      <p:to>
                                        <p:strVal val="visible"/>
                                      </p:to>
                                    </p:set>
                                    <p:animEffect transition="in" filter="wipe(right)">
                                      <p:cBhvr>
                                        <p:cTn id="18" dur="500"/>
                                        <p:tgtEl>
                                          <p:spTgt spid="7205"/>
                                        </p:tgtEl>
                                      </p:cBhvr>
                                    </p:animEffect>
                                  </p:childTnLst>
                                  <p:subTnLst>
                                    <p:set>
                                      <p:cBhvr override="childStyle">
                                        <p:cTn dur="1" fill="hold" display="0" masterRel="nextClick" afterEffect="1"/>
                                        <p:tgtEl>
                                          <p:spTgt spid="7205"/>
                                        </p:tgtEl>
                                        <p:attrNameLst>
                                          <p:attrName>style.visibility</p:attrName>
                                        </p:attrNameLst>
                                      </p:cBhvr>
                                      <p:to>
                                        <p:strVal val="hidden"/>
                                      </p:to>
                                    </p:set>
                                  </p:subTnLst>
                                </p:cTn>
                              </p:par>
                            </p:childTnLst>
                          </p:cTn>
                        </p:par>
                      </p:childTnLst>
                    </p:cTn>
                  </p:par>
                  <p:par>
                    <p:cTn id="19" fill="hold">
                      <p:stCondLst>
                        <p:cond delay="indefinite"/>
                      </p:stCondLst>
                      <p:childTnLst>
                        <p:par>
                          <p:cTn id="20" fill="hold">
                            <p:stCondLst>
                              <p:cond delay="0"/>
                            </p:stCondLst>
                            <p:childTnLst>
                              <p:par>
                                <p:cTn id="21" presetID="9" presetClass="entr" presetSubtype="0" fill="hold" nodeType="clickEffect">
                                  <p:stCondLst>
                                    <p:cond delay="0"/>
                                  </p:stCondLst>
                                  <p:childTnLst>
                                    <p:set>
                                      <p:cBhvr>
                                        <p:cTn id="22" dur="1" fill="hold">
                                          <p:stCondLst>
                                            <p:cond delay="0"/>
                                          </p:stCondLst>
                                        </p:cTn>
                                        <p:tgtEl>
                                          <p:spTgt spid="37888"/>
                                        </p:tgtEl>
                                        <p:attrNameLst>
                                          <p:attrName>style.visibility</p:attrName>
                                        </p:attrNameLst>
                                      </p:cBhvr>
                                      <p:to>
                                        <p:strVal val="visible"/>
                                      </p:to>
                                    </p:set>
                                    <p:animEffect transition="in" filter="dissolve">
                                      <p:cBhvr>
                                        <p:cTn id="23" dur="500"/>
                                        <p:tgtEl>
                                          <p:spTgt spid="37888"/>
                                        </p:tgtEl>
                                      </p:cBhvr>
                                    </p:animEffect>
                                  </p:childTnLst>
                                </p:cTn>
                              </p:par>
                            </p:childTnLst>
                          </p:cTn>
                        </p:par>
                      </p:childTnLst>
                    </p:cTn>
                  </p:par>
                  <p:par>
                    <p:cTn id="24" fill="hold">
                      <p:stCondLst>
                        <p:cond delay="indefinite"/>
                      </p:stCondLst>
                      <p:childTnLst>
                        <p:par>
                          <p:cTn id="25" fill="hold">
                            <p:stCondLst>
                              <p:cond delay="0"/>
                            </p:stCondLst>
                            <p:childTnLst>
                              <p:par>
                                <p:cTn id="26" presetID="9" presetClass="entr" presetSubtype="0" fill="hold" grpId="0" nodeType="clickEffect">
                                  <p:stCondLst>
                                    <p:cond delay="0"/>
                                  </p:stCondLst>
                                  <p:childTnLst>
                                    <p:set>
                                      <p:cBhvr>
                                        <p:cTn id="27" dur="1" fill="hold">
                                          <p:stCondLst>
                                            <p:cond delay="0"/>
                                          </p:stCondLst>
                                        </p:cTn>
                                        <p:tgtEl>
                                          <p:spTgt spid="7207"/>
                                        </p:tgtEl>
                                        <p:attrNameLst>
                                          <p:attrName>style.visibility</p:attrName>
                                        </p:attrNameLst>
                                      </p:cBhvr>
                                      <p:to>
                                        <p:strVal val="visible"/>
                                      </p:to>
                                    </p:set>
                                    <p:animEffect transition="in" filter="dissolve">
                                      <p:cBhvr>
                                        <p:cTn id="28" dur="500"/>
                                        <p:tgtEl>
                                          <p:spTgt spid="7207"/>
                                        </p:tgtEl>
                                      </p:cBhvr>
                                    </p:animEffect>
                                  </p:childTnLst>
                                  <p:subTnLst>
                                    <p:set>
                                      <p:cBhvr override="childStyle">
                                        <p:cTn dur="1" fill="hold" display="0" masterRel="nextClick" afterEffect="1"/>
                                        <p:tgtEl>
                                          <p:spTgt spid="7207"/>
                                        </p:tgtEl>
                                        <p:attrNameLst>
                                          <p:attrName>style.visibility</p:attrName>
                                        </p:attrNameLst>
                                      </p:cBhvr>
                                      <p:to>
                                        <p:strVal val="hidden"/>
                                      </p:to>
                                    </p:set>
                                  </p:subTnLst>
                                </p:cTn>
                              </p:par>
                              <p:par>
                                <p:cTn id="29" presetID="9" presetClass="entr" presetSubtype="0" fill="hold" grpId="0" nodeType="withEffect">
                                  <p:stCondLst>
                                    <p:cond delay="0"/>
                                  </p:stCondLst>
                                  <p:childTnLst>
                                    <p:set>
                                      <p:cBhvr>
                                        <p:cTn id="30" dur="1" fill="hold">
                                          <p:stCondLst>
                                            <p:cond delay="0"/>
                                          </p:stCondLst>
                                        </p:cTn>
                                        <p:tgtEl>
                                          <p:spTgt spid="7206"/>
                                        </p:tgtEl>
                                        <p:attrNameLst>
                                          <p:attrName>style.visibility</p:attrName>
                                        </p:attrNameLst>
                                      </p:cBhvr>
                                      <p:to>
                                        <p:strVal val="visible"/>
                                      </p:to>
                                    </p:set>
                                    <p:animEffect transition="in" filter="dissolve">
                                      <p:cBhvr>
                                        <p:cTn id="31" dur="500"/>
                                        <p:tgtEl>
                                          <p:spTgt spid="7206"/>
                                        </p:tgtEl>
                                      </p:cBhvr>
                                    </p:animEffect>
                                  </p:childTnLst>
                                  <p:subTnLst>
                                    <p:set>
                                      <p:cBhvr override="childStyle">
                                        <p:cTn dur="1" fill="hold" display="0" masterRel="nextClick" afterEffect="1"/>
                                        <p:tgtEl>
                                          <p:spTgt spid="7206"/>
                                        </p:tgtEl>
                                        <p:attrNameLst>
                                          <p:attrName>style.visibility</p:attrName>
                                        </p:attrNameLst>
                                      </p:cBhvr>
                                      <p:to>
                                        <p:strVal val="hidden"/>
                                      </p:to>
                                    </p:set>
                                  </p:subTnLst>
                                </p:cTn>
                              </p:par>
                            </p:childTnLst>
                          </p:cTn>
                        </p:par>
                      </p:childTnLst>
                    </p:cTn>
                  </p:par>
                  <p:par>
                    <p:cTn id="32" fill="hold">
                      <p:stCondLst>
                        <p:cond delay="indefinite"/>
                      </p:stCondLst>
                      <p:childTnLst>
                        <p:par>
                          <p:cTn id="33" fill="hold">
                            <p:stCondLst>
                              <p:cond delay="0"/>
                            </p:stCondLst>
                            <p:childTnLst>
                              <p:par>
                                <p:cTn id="34" presetID="9" presetClass="entr" presetSubtype="0" fill="hold" nodeType="clickEffect">
                                  <p:stCondLst>
                                    <p:cond delay="0"/>
                                  </p:stCondLst>
                                  <p:childTnLst>
                                    <p:set>
                                      <p:cBhvr>
                                        <p:cTn id="35" dur="1" fill="hold">
                                          <p:stCondLst>
                                            <p:cond delay="0"/>
                                          </p:stCondLst>
                                        </p:cTn>
                                        <p:tgtEl>
                                          <p:spTgt spid="37889"/>
                                        </p:tgtEl>
                                        <p:attrNameLst>
                                          <p:attrName>style.visibility</p:attrName>
                                        </p:attrNameLst>
                                      </p:cBhvr>
                                      <p:to>
                                        <p:strVal val="visible"/>
                                      </p:to>
                                    </p:set>
                                    <p:animEffect transition="in" filter="dissolve">
                                      <p:cBhvr>
                                        <p:cTn id="36" dur="500"/>
                                        <p:tgtEl>
                                          <p:spTgt spid="37889"/>
                                        </p:tgtEl>
                                      </p:cBhvr>
                                    </p:animEffect>
                                  </p:childTnLst>
                                </p:cTn>
                              </p:par>
                            </p:childTnLst>
                          </p:cTn>
                        </p:par>
                      </p:childTnLst>
                    </p:cTn>
                  </p:par>
                  <p:par>
                    <p:cTn id="37" fill="hold">
                      <p:stCondLst>
                        <p:cond delay="indefinite"/>
                      </p:stCondLst>
                      <p:childTnLst>
                        <p:par>
                          <p:cTn id="38" fill="hold">
                            <p:stCondLst>
                              <p:cond delay="0"/>
                            </p:stCondLst>
                            <p:childTnLst>
                              <p:par>
                                <p:cTn id="39" presetID="9" presetClass="entr" presetSubtype="0" fill="hold" grpId="0" nodeType="clickEffect">
                                  <p:stCondLst>
                                    <p:cond delay="0"/>
                                  </p:stCondLst>
                                  <p:childTnLst>
                                    <p:set>
                                      <p:cBhvr>
                                        <p:cTn id="40" dur="1" fill="hold">
                                          <p:stCondLst>
                                            <p:cond delay="0"/>
                                          </p:stCondLst>
                                        </p:cTn>
                                        <p:tgtEl>
                                          <p:spTgt spid="7209"/>
                                        </p:tgtEl>
                                        <p:attrNameLst>
                                          <p:attrName>style.visibility</p:attrName>
                                        </p:attrNameLst>
                                      </p:cBhvr>
                                      <p:to>
                                        <p:strVal val="visible"/>
                                      </p:to>
                                    </p:set>
                                    <p:animEffect transition="in" filter="dissolve">
                                      <p:cBhvr>
                                        <p:cTn id="41" dur="500"/>
                                        <p:tgtEl>
                                          <p:spTgt spid="7209"/>
                                        </p:tgtEl>
                                      </p:cBhvr>
                                    </p:animEffect>
                                  </p:childTnLst>
                                  <p:subTnLst>
                                    <p:set>
                                      <p:cBhvr override="childStyle">
                                        <p:cTn dur="1" fill="hold" display="0" masterRel="nextClick" afterEffect="1"/>
                                        <p:tgtEl>
                                          <p:spTgt spid="7209"/>
                                        </p:tgtEl>
                                        <p:attrNameLst>
                                          <p:attrName>style.visibility</p:attrName>
                                        </p:attrNameLst>
                                      </p:cBhvr>
                                      <p:to>
                                        <p:strVal val="hidden"/>
                                      </p:to>
                                    </p:set>
                                  </p:subTnLst>
                                </p:cTn>
                              </p:par>
                              <p:par>
                                <p:cTn id="42" presetID="9" presetClass="entr" presetSubtype="0" fill="hold" grpId="0" nodeType="withEffect">
                                  <p:stCondLst>
                                    <p:cond delay="0"/>
                                  </p:stCondLst>
                                  <p:childTnLst>
                                    <p:set>
                                      <p:cBhvr>
                                        <p:cTn id="43" dur="1" fill="hold">
                                          <p:stCondLst>
                                            <p:cond delay="0"/>
                                          </p:stCondLst>
                                        </p:cTn>
                                        <p:tgtEl>
                                          <p:spTgt spid="7208"/>
                                        </p:tgtEl>
                                        <p:attrNameLst>
                                          <p:attrName>style.visibility</p:attrName>
                                        </p:attrNameLst>
                                      </p:cBhvr>
                                      <p:to>
                                        <p:strVal val="visible"/>
                                      </p:to>
                                    </p:set>
                                    <p:animEffect transition="in" filter="dissolve">
                                      <p:cBhvr>
                                        <p:cTn id="44" dur="500"/>
                                        <p:tgtEl>
                                          <p:spTgt spid="7208"/>
                                        </p:tgtEl>
                                      </p:cBhvr>
                                    </p:animEffect>
                                  </p:childTnLst>
                                  <p:subTnLst>
                                    <p:set>
                                      <p:cBhvr override="childStyle">
                                        <p:cTn dur="1" fill="hold" display="0" masterRel="nextClick" afterEffect="1"/>
                                        <p:tgtEl>
                                          <p:spTgt spid="7208"/>
                                        </p:tgtEl>
                                        <p:attrNameLst>
                                          <p:attrName>style.visibility</p:attrName>
                                        </p:attrNameLst>
                                      </p:cBhvr>
                                      <p:to>
                                        <p:strVal val="hidden"/>
                                      </p:to>
                                    </p:set>
                                  </p:subTnLst>
                                </p:cTn>
                              </p:par>
                            </p:childTnLst>
                          </p:cTn>
                        </p:par>
                      </p:childTnLst>
                    </p:cTn>
                  </p:par>
                  <p:par>
                    <p:cTn id="45" fill="hold">
                      <p:stCondLst>
                        <p:cond delay="indefinite"/>
                      </p:stCondLst>
                      <p:childTnLst>
                        <p:par>
                          <p:cTn id="46" fill="hold">
                            <p:stCondLst>
                              <p:cond delay="0"/>
                            </p:stCondLst>
                            <p:childTnLst>
                              <p:par>
                                <p:cTn id="47" presetID="9" presetClass="entr" presetSubtype="0" fill="hold" nodeType="clickEffect">
                                  <p:stCondLst>
                                    <p:cond delay="0"/>
                                  </p:stCondLst>
                                  <p:childTnLst>
                                    <p:set>
                                      <p:cBhvr>
                                        <p:cTn id="48" dur="1" fill="hold">
                                          <p:stCondLst>
                                            <p:cond delay="0"/>
                                          </p:stCondLst>
                                        </p:cTn>
                                        <p:tgtEl>
                                          <p:spTgt spid="37890"/>
                                        </p:tgtEl>
                                        <p:attrNameLst>
                                          <p:attrName>style.visibility</p:attrName>
                                        </p:attrNameLst>
                                      </p:cBhvr>
                                      <p:to>
                                        <p:strVal val="visible"/>
                                      </p:to>
                                    </p:set>
                                    <p:animEffect transition="in" filter="dissolve">
                                      <p:cBhvr>
                                        <p:cTn id="49" dur="500"/>
                                        <p:tgtEl>
                                          <p:spTgt spid="37890"/>
                                        </p:tgtEl>
                                      </p:cBhvr>
                                    </p:animEffect>
                                  </p:childTnLst>
                                </p:cTn>
                              </p:par>
                            </p:childTnLst>
                          </p:cTn>
                        </p:par>
                      </p:childTnLst>
                    </p:cTn>
                  </p:par>
                  <p:par>
                    <p:cTn id="50" fill="hold">
                      <p:stCondLst>
                        <p:cond delay="indefinite"/>
                      </p:stCondLst>
                      <p:childTnLst>
                        <p:par>
                          <p:cTn id="51" fill="hold">
                            <p:stCondLst>
                              <p:cond delay="0"/>
                            </p:stCondLst>
                            <p:childTnLst>
                              <p:par>
                                <p:cTn id="52" presetID="9" presetClass="entr" presetSubtype="0" fill="hold" nodeType="clickEffect">
                                  <p:stCondLst>
                                    <p:cond delay="0"/>
                                  </p:stCondLst>
                                  <p:childTnLst>
                                    <p:set>
                                      <p:cBhvr>
                                        <p:cTn id="53" dur="1" fill="hold">
                                          <p:stCondLst>
                                            <p:cond delay="0"/>
                                          </p:stCondLst>
                                        </p:cTn>
                                        <p:tgtEl>
                                          <p:spTgt spid="3"/>
                                        </p:tgtEl>
                                        <p:attrNameLst>
                                          <p:attrName>style.visibility</p:attrName>
                                        </p:attrNameLst>
                                      </p:cBhvr>
                                      <p:to>
                                        <p:strVal val="visible"/>
                                      </p:to>
                                    </p:set>
                                    <p:animEffect transition="in" filter="dissolve">
                                      <p:cBhvr>
                                        <p:cTn id="54" dur="500"/>
                                        <p:tgtEl>
                                          <p:spTgt spid="3"/>
                                        </p:tgtEl>
                                      </p:cBhvr>
                                    </p:animEffect>
                                  </p:childTnLst>
                                </p:cTn>
                              </p:par>
                            </p:childTnLst>
                          </p:cTn>
                        </p:par>
                      </p:childTnLst>
                    </p:cTn>
                  </p:par>
                  <p:par>
                    <p:cTn id="55" fill="hold">
                      <p:stCondLst>
                        <p:cond delay="indefinite"/>
                      </p:stCondLst>
                      <p:childTnLst>
                        <p:par>
                          <p:cTn id="56" fill="hold">
                            <p:stCondLst>
                              <p:cond delay="0"/>
                            </p:stCondLst>
                            <p:childTnLst>
                              <p:par>
                                <p:cTn id="57" presetID="9" presetClass="entr" presetSubtype="0" fill="hold" nodeType="clickEffect">
                                  <p:stCondLst>
                                    <p:cond delay="0"/>
                                  </p:stCondLst>
                                  <p:childTnLst>
                                    <p:set>
                                      <p:cBhvr>
                                        <p:cTn id="58" dur="1" fill="hold">
                                          <p:stCondLst>
                                            <p:cond delay="0"/>
                                          </p:stCondLst>
                                        </p:cTn>
                                        <p:tgtEl>
                                          <p:spTgt spid="2"/>
                                        </p:tgtEl>
                                        <p:attrNameLst>
                                          <p:attrName>style.visibility</p:attrName>
                                        </p:attrNameLst>
                                      </p:cBhvr>
                                      <p:to>
                                        <p:strVal val="visible"/>
                                      </p:to>
                                    </p:set>
                                    <p:animEffect transition="in" filter="dissolve">
                                      <p:cBhvr>
                                        <p:cTn id="59" dur="500"/>
                                        <p:tgtEl>
                                          <p:spTgt spid="2"/>
                                        </p:tgtEl>
                                      </p:cBhvr>
                                    </p:animEffect>
                                  </p:childTnLst>
                                </p:cTn>
                              </p:par>
                            </p:childTnLst>
                          </p:cTn>
                        </p:par>
                      </p:childTnLst>
                    </p:cTn>
                  </p:par>
                  <p:par>
                    <p:cTn id="60" fill="hold">
                      <p:stCondLst>
                        <p:cond delay="indefinite"/>
                      </p:stCondLst>
                      <p:childTnLst>
                        <p:par>
                          <p:cTn id="61" fill="hold">
                            <p:stCondLst>
                              <p:cond delay="0"/>
                            </p:stCondLst>
                            <p:childTnLst>
                              <p:par>
                                <p:cTn id="62" presetID="9" presetClass="entr" presetSubtype="0" fill="hold" nodeType="clickEffect">
                                  <p:stCondLst>
                                    <p:cond delay="0"/>
                                  </p:stCondLst>
                                  <p:childTnLst>
                                    <p:set>
                                      <p:cBhvr>
                                        <p:cTn id="63" dur="1" fill="hold">
                                          <p:stCondLst>
                                            <p:cond delay="0"/>
                                          </p:stCondLst>
                                        </p:cTn>
                                        <p:tgtEl>
                                          <p:spTgt spid="37891"/>
                                        </p:tgtEl>
                                        <p:attrNameLst>
                                          <p:attrName>style.visibility</p:attrName>
                                        </p:attrNameLst>
                                      </p:cBhvr>
                                      <p:to>
                                        <p:strVal val="visible"/>
                                      </p:to>
                                    </p:set>
                                    <p:animEffect transition="in" filter="dissolve">
                                      <p:cBhvr>
                                        <p:cTn id="64" dur="500"/>
                                        <p:tgtEl>
                                          <p:spTgt spid="37891"/>
                                        </p:tgtEl>
                                      </p:cBhvr>
                                    </p:animEffect>
                                  </p:childTnLst>
                                </p:cTn>
                              </p:par>
                            </p:childTnLst>
                          </p:cTn>
                        </p:par>
                      </p:childTnLst>
                    </p:cTn>
                  </p:par>
                  <p:par>
                    <p:cTn id="65" fill="hold">
                      <p:stCondLst>
                        <p:cond delay="indefinite"/>
                      </p:stCondLst>
                      <p:childTnLst>
                        <p:par>
                          <p:cTn id="66" fill="hold">
                            <p:stCondLst>
                              <p:cond delay="0"/>
                            </p:stCondLst>
                            <p:childTnLst>
                              <p:par>
                                <p:cTn id="67" presetID="9" presetClass="entr" presetSubtype="0" fill="hold" nodeType="clickEffect">
                                  <p:stCondLst>
                                    <p:cond delay="0"/>
                                  </p:stCondLst>
                                  <p:childTnLst>
                                    <p:set>
                                      <p:cBhvr>
                                        <p:cTn id="68" dur="1" fill="hold">
                                          <p:stCondLst>
                                            <p:cond delay="0"/>
                                          </p:stCondLst>
                                        </p:cTn>
                                        <p:tgtEl>
                                          <p:spTgt spid="37892"/>
                                        </p:tgtEl>
                                        <p:attrNameLst>
                                          <p:attrName>style.visibility</p:attrName>
                                        </p:attrNameLst>
                                      </p:cBhvr>
                                      <p:to>
                                        <p:strVal val="visible"/>
                                      </p:to>
                                    </p:set>
                                    <p:animEffect transition="in" filter="dissolve">
                                      <p:cBhvr>
                                        <p:cTn id="69" dur="500"/>
                                        <p:tgtEl>
                                          <p:spTgt spid="37892"/>
                                        </p:tgtEl>
                                      </p:cBhvr>
                                    </p:animEffect>
                                  </p:childTnLst>
                                </p:cTn>
                              </p:par>
                            </p:childTnLst>
                          </p:cTn>
                        </p:par>
                      </p:childTnLst>
                    </p:cTn>
                  </p:par>
                  <p:par>
                    <p:cTn id="70" fill="hold">
                      <p:stCondLst>
                        <p:cond delay="indefinite"/>
                      </p:stCondLst>
                      <p:childTnLst>
                        <p:par>
                          <p:cTn id="71" fill="hold">
                            <p:stCondLst>
                              <p:cond delay="0"/>
                            </p:stCondLst>
                            <p:childTnLst>
                              <p:par>
                                <p:cTn id="72" presetID="9" presetClass="entr" presetSubtype="0" fill="hold" nodeType="clickEffect">
                                  <p:stCondLst>
                                    <p:cond delay="0"/>
                                  </p:stCondLst>
                                  <p:childTnLst>
                                    <p:set>
                                      <p:cBhvr>
                                        <p:cTn id="73" dur="1" fill="hold">
                                          <p:stCondLst>
                                            <p:cond delay="0"/>
                                          </p:stCondLst>
                                        </p:cTn>
                                        <p:tgtEl>
                                          <p:spTgt spid="37893"/>
                                        </p:tgtEl>
                                        <p:attrNameLst>
                                          <p:attrName>style.visibility</p:attrName>
                                        </p:attrNameLst>
                                      </p:cBhvr>
                                      <p:to>
                                        <p:strVal val="visible"/>
                                      </p:to>
                                    </p:set>
                                    <p:animEffect transition="in" filter="dissolve">
                                      <p:cBhvr>
                                        <p:cTn id="74" dur="500"/>
                                        <p:tgtEl>
                                          <p:spTgt spid="37893"/>
                                        </p:tgtEl>
                                      </p:cBhvr>
                                    </p:animEffect>
                                  </p:childTnLst>
                                </p:cTn>
                              </p:par>
                            </p:childTnLst>
                          </p:cTn>
                        </p:par>
                      </p:childTnLst>
                    </p:cTn>
                  </p:par>
                  <p:par>
                    <p:cTn id="75" fill="hold">
                      <p:stCondLst>
                        <p:cond delay="indefinite"/>
                      </p:stCondLst>
                      <p:childTnLst>
                        <p:par>
                          <p:cTn id="76" fill="hold">
                            <p:stCondLst>
                              <p:cond delay="0"/>
                            </p:stCondLst>
                            <p:childTnLst>
                              <p:par>
                                <p:cTn id="77" presetID="9" presetClass="entr" presetSubtype="0" fill="hold" nodeType="clickEffect">
                                  <p:stCondLst>
                                    <p:cond delay="0"/>
                                  </p:stCondLst>
                                  <p:childTnLst>
                                    <p:set>
                                      <p:cBhvr>
                                        <p:cTn id="78" dur="1" fill="hold">
                                          <p:stCondLst>
                                            <p:cond delay="0"/>
                                          </p:stCondLst>
                                        </p:cTn>
                                        <p:tgtEl>
                                          <p:spTgt spid="37894"/>
                                        </p:tgtEl>
                                        <p:attrNameLst>
                                          <p:attrName>style.visibility</p:attrName>
                                        </p:attrNameLst>
                                      </p:cBhvr>
                                      <p:to>
                                        <p:strVal val="visible"/>
                                      </p:to>
                                    </p:set>
                                    <p:animEffect transition="in" filter="dissolve">
                                      <p:cBhvr>
                                        <p:cTn id="79" dur="500"/>
                                        <p:tgtEl>
                                          <p:spTgt spid="37894"/>
                                        </p:tgtEl>
                                      </p:cBhvr>
                                    </p:animEffect>
                                  </p:childTnLst>
                                </p:cTn>
                              </p:par>
                            </p:childTnLst>
                          </p:cTn>
                        </p:par>
                      </p:childTnLst>
                    </p:cTn>
                  </p:par>
                  <p:par>
                    <p:cTn id="80" fill="hold">
                      <p:stCondLst>
                        <p:cond delay="indefinite"/>
                      </p:stCondLst>
                      <p:childTnLst>
                        <p:par>
                          <p:cTn id="81" fill="hold">
                            <p:stCondLst>
                              <p:cond delay="0"/>
                            </p:stCondLst>
                            <p:childTnLst>
                              <p:par>
                                <p:cTn id="82" presetID="9" presetClass="entr" presetSubtype="0" fill="hold" nodeType="clickEffect">
                                  <p:stCondLst>
                                    <p:cond delay="0"/>
                                  </p:stCondLst>
                                  <p:childTnLst>
                                    <p:set>
                                      <p:cBhvr>
                                        <p:cTn id="83" dur="1" fill="hold">
                                          <p:stCondLst>
                                            <p:cond delay="0"/>
                                          </p:stCondLst>
                                        </p:cTn>
                                        <p:tgtEl>
                                          <p:spTgt spid="37895"/>
                                        </p:tgtEl>
                                        <p:attrNameLst>
                                          <p:attrName>style.visibility</p:attrName>
                                        </p:attrNameLst>
                                      </p:cBhvr>
                                      <p:to>
                                        <p:strVal val="visible"/>
                                      </p:to>
                                    </p:set>
                                    <p:animEffect transition="in" filter="dissolve">
                                      <p:cBhvr>
                                        <p:cTn id="84" dur="500"/>
                                        <p:tgtEl>
                                          <p:spTgt spid="37895"/>
                                        </p:tgtEl>
                                      </p:cBhvr>
                                    </p:animEffect>
                                  </p:childTnLst>
                                </p:cTn>
                              </p:par>
                            </p:childTnLst>
                          </p:cTn>
                        </p:par>
                      </p:childTnLst>
                    </p:cTn>
                  </p:par>
                  <p:par>
                    <p:cTn id="85" fill="hold">
                      <p:stCondLst>
                        <p:cond delay="indefinite"/>
                      </p:stCondLst>
                      <p:childTnLst>
                        <p:par>
                          <p:cTn id="86" fill="hold">
                            <p:stCondLst>
                              <p:cond delay="0"/>
                            </p:stCondLst>
                            <p:childTnLst>
                              <p:par>
                                <p:cTn id="87" presetID="9" presetClass="entr" presetSubtype="0" fill="hold" nodeType="clickEffect">
                                  <p:stCondLst>
                                    <p:cond delay="0"/>
                                  </p:stCondLst>
                                  <p:childTnLst>
                                    <p:set>
                                      <p:cBhvr>
                                        <p:cTn id="88" dur="1" fill="hold">
                                          <p:stCondLst>
                                            <p:cond delay="0"/>
                                          </p:stCondLst>
                                        </p:cTn>
                                        <p:tgtEl>
                                          <p:spTgt spid="37896"/>
                                        </p:tgtEl>
                                        <p:attrNameLst>
                                          <p:attrName>style.visibility</p:attrName>
                                        </p:attrNameLst>
                                      </p:cBhvr>
                                      <p:to>
                                        <p:strVal val="visible"/>
                                      </p:to>
                                    </p:set>
                                    <p:animEffect transition="in" filter="dissolve">
                                      <p:cBhvr>
                                        <p:cTn id="89" dur="500"/>
                                        <p:tgtEl>
                                          <p:spTgt spid="3789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202" grpId="0" animBg="1"/>
      <p:bldP spid="7203" grpId="0" animBg="1"/>
      <p:bldP spid="7204" grpId="0" animBg="1"/>
      <p:bldP spid="7205" grpId="0" animBg="1"/>
      <p:bldP spid="7206" grpId="0" animBg="1"/>
      <p:bldP spid="7207" grpId="0" animBg="1"/>
      <p:bldP spid="7208" grpId="0" animBg="1"/>
      <p:bldP spid="7209"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ext Box 2"/>
          <p:cNvSpPr txBox="1">
            <a:spLocks noChangeArrowheads="1"/>
          </p:cNvSpPr>
          <p:nvPr/>
        </p:nvSpPr>
        <p:spPr bwMode="auto">
          <a:xfrm>
            <a:off x="685800" y="228600"/>
            <a:ext cx="7696200" cy="579438"/>
          </a:xfrm>
          <a:prstGeom prst="rect">
            <a:avLst/>
          </a:prstGeom>
          <a:noFill/>
          <a:ln w="9525">
            <a:noFill/>
            <a:miter lim="800000"/>
            <a:headEnd/>
            <a:tailEnd/>
          </a:ln>
        </p:spPr>
        <p:txBody>
          <a:bodyPr>
            <a:spAutoFit/>
          </a:bodyPr>
          <a:lstStyle/>
          <a:p>
            <a:pPr algn="ctr">
              <a:spcBef>
                <a:spcPct val="50000"/>
              </a:spcBef>
            </a:pPr>
            <a:r>
              <a:rPr lang="fr-CA" sz="3200">
                <a:solidFill>
                  <a:srgbClr val="FF0000"/>
                </a:solidFill>
                <a:latin typeface="Benguiat Bk BT" pitchFamily="18" charset="0"/>
              </a:rPr>
              <a:t> Applications of Similar Figures</a:t>
            </a:r>
            <a:endParaRPr lang="en-US" sz="3200">
              <a:solidFill>
                <a:srgbClr val="FF0000"/>
              </a:solidFill>
              <a:latin typeface="Benguiat Bk BT" pitchFamily="18" charset="0"/>
            </a:endParaRPr>
          </a:p>
        </p:txBody>
      </p:sp>
      <p:sp>
        <p:nvSpPr>
          <p:cNvPr id="13315" name="Text Box 3"/>
          <p:cNvSpPr txBox="1">
            <a:spLocks noChangeArrowheads="1"/>
          </p:cNvSpPr>
          <p:nvPr/>
        </p:nvSpPr>
        <p:spPr bwMode="auto">
          <a:xfrm>
            <a:off x="609600" y="762000"/>
            <a:ext cx="7924800" cy="1282700"/>
          </a:xfrm>
          <a:prstGeom prst="rect">
            <a:avLst/>
          </a:prstGeom>
          <a:noFill/>
          <a:ln w="9525">
            <a:noFill/>
            <a:miter lim="800000"/>
            <a:headEnd/>
            <a:tailEnd/>
          </a:ln>
        </p:spPr>
        <p:txBody>
          <a:bodyPr>
            <a:spAutoFit/>
          </a:bodyPr>
          <a:lstStyle/>
          <a:p>
            <a:pPr>
              <a:spcBef>
                <a:spcPct val="50000"/>
              </a:spcBef>
            </a:pPr>
            <a:r>
              <a:rPr lang="fr-CA" sz="2600">
                <a:latin typeface="Benguiat Bk BT" pitchFamily="18" charset="0"/>
              </a:rPr>
              <a:t>The techniques of this chapter are very useful in determining various lengths, distances, areas, and volumes in practical situations.  </a:t>
            </a:r>
            <a:endParaRPr lang="en-US" sz="2600">
              <a:latin typeface="Benguiat Bk BT" pitchFamily="18" charset="0"/>
            </a:endParaRPr>
          </a:p>
        </p:txBody>
      </p:sp>
      <p:grpSp>
        <p:nvGrpSpPr>
          <p:cNvPr id="2" name="Group 4"/>
          <p:cNvGrpSpPr>
            <a:grpSpLocks/>
          </p:cNvGrpSpPr>
          <p:nvPr/>
        </p:nvGrpSpPr>
        <p:grpSpPr bwMode="auto">
          <a:xfrm>
            <a:off x="609600" y="1981200"/>
            <a:ext cx="7962900" cy="4648200"/>
            <a:chOff x="384" y="1248"/>
            <a:chExt cx="5016" cy="2928"/>
          </a:xfrm>
        </p:grpSpPr>
        <p:sp>
          <p:nvSpPr>
            <p:cNvPr id="8197" name="Text Box 5"/>
            <p:cNvSpPr txBox="1">
              <a:spLocks noChangeArrowheads="1"/>
            </p:cNvSpPr>
            <p:nvPr/>
          </p:nvSpPr>
          <p:spPr bwMode="auto">
            <a:xfrm>
              <a:off x="384" y="1248"/>
              <a:ext cx="5016" cy="1570"/>
            </a:xfrm>
            <a:prstGeom prst="rect">
              <a:avLst/>
            </a:prstGeom>
            <a:noFill/>
            <a:ln w="9525">
              <a:noFill/>
              <a:miter lim="800000"/>
              <a:headEnd/>
              <a:tailEnd/>
            </a:ln>
          </p:spPr>
          <p:txBody>
            <a:bodyPr>
              <a:spAutoFit/>
            </a:bodyPr>
            <a:lstStyle/>
            <a:p>
              <a:pPr>
                <a:spcBef>
                  <a:spcPct val="50000"/>
                </a:spcBef>
              </a:pPr>
              <a:r>
                <a:rPr lang="fr-CA" sz="2600">
                  <a:latin typeface="Benguiat Bk BT" pitchFamily="18" charset="0"/>
                </a:rPr>
                <a:t>For example, astronomers use similar triangles to calculate the distances of the stars.  Also, the depths of the craters on the moon can be determined from the lengths of the shadows in photographs.  In this section we deal with more realistic applications. </a:t>
              </a:r>
              <a:r>
                <a:rPr lang="fr-CA" b="1" i="1">
                  <a:latin typeface="Benguiat Bk BT" pitchFamily="18" charset="0"/>
                </a:rPr>
                <a:t> </a:t>
              </a:r>
              <a:endParaRPr lang="en-US" b="1" i="1">
                <a:latin typeface="Benguiat Bk BT" pitchFamily="18" charset="0"/>
              </a:endParaRPr>
            </a:p>
          </p:txBody>
        </p:sp>
        <p:pic>
          <p:nvPicPr>
            <p:cNvPr id="8198" name="Picture 6" descr="pe07677_"/>
            <p:cNvPicPr>
              <a:picLocks noChangeAspect="1" noChangeArrowheads="1"/>
            </p:cNvPicPr>
            <p:nvPr/>
          </p:nvPicPr>
          <p:blipFill>
            <a:blip r:embed="rId4"/>
            <a:srcRect/>
            <a:stretch>
              <a:fillRect/>
            </a:stretch>
          </p:blipFill>
          <p:spPr bwMode="auto">
            <a:xfrm>
              <a:off x="2256" y="2976"/>
              <a:ext cx="1488" cy="1200"/>
            </a:xfrm>
            <a:prstGeom prst="rect">
              <a:avLst/>
            </a:prstGeom>
            <a:noFill/>
            <a:ln w="9525">
              <a:noFill/>
              <a:miter lim="800000"/>
              <a:headEnd/>
              <a:tailEnd/>
            </a:ln>
          </p:spPr>
        </p:pic>
      </p:grpSp>
    </p:spTree>
    <p:custDataLst>
      <p:tags r:id="rId1"/>
    </p:custData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13315"/>
                                        </p:tgtEl>
                                        <p:attrNameLst>
                                          <p:attrName>style.visibility</p:attrName>
                                        </p:attrNameLst>
                                      </p:cBhvr>
                                      <p:to>
                                        <p:strVal val="visible"/>
                                      </p:to>
                                    </p:set>
                                    <p:animEffect transition="in" filter="dissolve">
                                      <p:cBhvr>
                                        <p:cTn id="7" dur="500"/>
                                        <p:tgtEl>
                                          <p:spTgt spid="13315"/>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dissolve">
                                      <p:cBhvr>
                                        <p:cTn id="12"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15" grpId="0" autoUpdateAnimBg="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ext Box 2"/>
          <p:cNvSpPr txBox="1">
            <a:spLocks noChangeArrowheads="1"/>
          </p:cNvSpPr>
          <p:nvPr/>
        </p:nvSpPr>
        <p:spPr bwMode="auto">
          <a:xfrm>
            <a:off x="381000" y="1143000"/>
            <a:ext cx="8382000" cy="2465388"/>
          </a:xfrm>
          <a:prstGeom prst="rect">
            <a:avLst/>
          </a:prstGeom>
          <a:noFill/>
          <a:ln w="9525">
            <a:noFill/>
            <a:miter lim="800000"/>
            <a:headEnd/>
            <a:tailEnd/>
          </a:ln>
        </p:spPr>
        <p:txBody>
          <a:bodyPr>
            <a:spAutoFit/>
          </a:bodyPr>
          <a:lstStyle/>
          <a:p>
            <a:pPr>
              <a:spcBef>
                <a:spcPct val="50000"/>
              </a:spcBef>
            </a:pPr>
            <a:r>
              <a:rPr lang="en-US">
                <a:latin typeface="Benguiat Bk BT" pitchFamily="18" charset="0"/>
              </a:rPr>
              <a:t>He places a mirror face up on the ground 20m from the tree so that it is level.  Then he moves away so that he can see the top of the tree reflected in the mirror.  He measures his distance from the mirror to be 150cm.  How tall is the tree? </a:t>
            </a:r>
          </a:p>
          <a:p>
            <a:pPr>
              <a:spcBef>
                <a:spcPct val="50000"/>
              </a:spcBef>
            </a:pPr>
            <a:endParaRPr lang="en-US"/>
          </a:p>
        </p:txBody>
      </p:sp>
      <p:grpSp>
        <p:nvGrpSpPr>
          <p:cNvPr id="9219" name="Group 3"/>
          <p:cNvGrpSpPr>
            <a:grpSpLocks/>
          </p:cNvGrpSpPr>
          <p:nvPr/>
        </p:nvGrpSpPr>
        <p:grpSpPr bwMode="auto">
          <a:xfrm>
            <a:off x="381000" y="76200"/>
            <a:ext cx="8458200" cy="6229350"/>
            <a:chOff x="240" y="48"/>
            <a:chExt cx="5328" cy="3924"/>
          </a:xfrm>
        </p:grpSpPr>
        <p:pic>
          <p:nvPicPr>
            <p:cNvPr id="9235" name="Picture 4" descr="an02097_"/>
            <p:cNvPicPr>
              <a:picLocks noChangeAspect="1" noChangeArrowheads="1"/>
            </p:cNvPicPr>
            <p:nvPr/>
          </p:nvPicPr>
          <p:blipFill>
            <a:blip r:embed="rId2"/>
            <a:srcRect/>
            <a:stretch>
              <a:fillRect/>
            </a:stretch>
          </p:blipFill>
          <p:spPr bwMode="auto">
            <a:xfrm>
              <a:off x="4872" y="2010"/>
              <a:ext cx="528" cy="609"/>
            </a:xfrm>
            <a:prstGeom prst="rect">
              <a:avLst/>
            </a:prstGeom>
            <a:noFill/>
            <a:ln w="9525">
              <a:noFill/>
              <a:miter lim="800000"/>
              <a:headEnd/>
              <a:tailEnd/>
            </a:ln>
          </p:spPr>
        </p:pic>
        <p:grpSp>
          <p:nvGrpSpPr>
            <p:cNvPr id="9236" name="Group 5"/>
            <p:cNvGrpSpPr>
              <a:grpSpLocks/>
            </p:cNvGrpSpPr>
            <p:nvPr/>
          </p:nvGrpSpPr>
          <p:grpSpPr bwMode="auto">
            <a:xfrm>
              <a:off x="240" y="48"/>
              <a:ext cx="5328" cy="3924"/>
              <a:chOff x="240" y="48"/>
              <a:chExt cx="5328" cy="3924"/>
            </a:xfrm>
          </p:grpSpPr>
          <p:sp>
            <p:nvSpPr>
              <p:cNvPr id="9237" name="Text Box 6"/>
              <p:cNvSpPr txBox="1">
                <a:spLocks noChangeArrowheads="1"/>
              </p:cNvSpPr>
              <p:nvPr/>
            </p:nvSpPr>
            <p:spPr bwMode="auto">
              <a:xfrm>
                <a:off x="240" y="48"/>
                <a:ext cx="5328" cy="748"/>
              </a:xfrm>
              <a:prstGeom prst="rect">
                <a:avLst/>
              </a:prstGeom>
              <a:noFill/>
              <a:ln w="9525">
                <a:noFill/>
                <a:miter lim="800000"/>
                <a:headEnd/>
                <a:tailEnd/>
              </a:ln>
            </p:spPr>
            <p:txBody>
              <a:bodyPr>
                <a:spAutoFit/>
              </a:bodyPr>
              <a:lstStyle/>
              <a:p>
                <a:pPr>
                  <a:spcBef>
                    <a:spcPct val="50000"/>
                  </a:spcBef>
                </a:pPr>
                <a:r>
                  <a:rPr lang="en-US">
                    <a:solidFill>
                      <a:schemeClr val="accent2"/>
                    </a:solidFill>
                    <a:latin typeface="Benguiat Bk BT" pitchFamily="18" charset="0"/>
                  </a:rPr>
                  <a:t>Example #1:</a:t>
                </a:r>
                <a:r>
                  <a:rPr lang="en-US">
                    <a:latin typeface="Benguiat Bk BT" pitchFamily="18" charset="0"/>
                  </a:rPr>
                  <a:t>  A hunter whose eye level is 160 cm above the ground wants to know the height of the tree that contains his prey.  </a:t>
                </a:r>
              </a:p>
            </p:txBody>
          </p:sp>
          <p:pic>
            <p:nvPicPr>
              <p:cNvPr id="9238" name="Picture 7" descr="bd06152_"/>
              <p:cNvPicPr>
                <a:picLocks noChangeAspect="1" noChangeArrowheads="1"/>
              </p:cNvPicPr>
              <p:nvPr/>
            </p:nvPicPr>
            <p:blipFill>
              <a:blip r:embed="rId3"/>
              <a:srcRect/>
              <a:stretch>
                <a:fillRect/>
              </a:stretch>
            </p:blipFill>
            <p:spPr bwMode="auto">
              <a:xfrm>
                <a:off x="936" y="2878"/>
                <a:ext cx="576" cy="866"/>
              </a:xfrm>
              <a:prstGeom prst="rect">
                <a:avLst/>
              </a:prstGeom>
              <a:noFill/>
              <a:ln w="9525">
                <a:noFill/>
                <a:miter lim="800000"/>
                <a:headEnd/>
                <a:tailEnd/>
              </a:ln>
            </p:spPr>
          </p:pic>
          <p:pic>
            <p:nvPicPr>
              <p:cNvPr id="9239" name="Picture 8" descr="na01441_"/>
              <p:cNvPicPr>
                <a:picLocks noChangeAspect="1" noChangeArrowheads="1"/>
              </p:cNvPicPr>
              <p:nvPr/>
            </p:nvPicPr>
            <p:blipFill>
              <a:blip r:embed="rId4"/>
              <a:srcRect/>
              <a:stretch>
                <a:fillRect/>
              </a:stretch>
            </p:blipFill>
            <p:spPr bwMode="auto">
              <a:xfrm>
                <a:off x="4128" y="1776"/>
                <a:ext cx="1248" cy="1954"/>
              </a:xfrm>
              <a:prstGeom prst="rect">
                <a:avLst/>
              </a:prstGeom>
              <a:noFill/>
              <a:ln w="9525">
                <a:noFill/>
                <a:miter lim="800000"/>
                <a:headEnd/>
                <a:tailEnd/>
              </a:ln>
            </p:spPr>
          </p:pic>
          <p:sp>
            <p:nvSpPr>
              <p:cNvPr id="9240" name="Rectangle 9"/>
              <p:cNvSpPr>
                <a:spLocks noChangeArrowheads="1"/>
              </p:cNvSpPr>
              <p:nvPr/>
            </p:nvSpPr>
            <p:spPr bwMode="auto">
              <a:xfrm>
                <a:off x="504" y="3732"/>
                <a:ext cx="4848" cy="240"/>
              </a:xfrm>
              <a:prstGeom prst="rect">
                <a:avLst/>
              </a:prstGeom>
              <a:solidFill>
                <a:srgbClr val="008000"/>
              </a:solidFill>
              <a:ln w="9525">
                <a:noFill/>
                <a:miter lim="800000"/>
                <a:headEnd/>
                <a:tailEnd/>
              </a:ln>
            </p:spPr>
            <p:txBody>
              <a:bodyPr wrap="none" anchor="ctr"/>
              <a:lstStyle/>
              <a:p>
                <a:endParaRPr lang="en-CA"/>
              </a:p>
            </p:txBody>
          </p:sp>
        </p:grpSp>
      </p:grpSp>
      <p:grpSp>
        <p:nvGrpSpPr>
          <p:cNvPr id="4" name="Group 10"/>
          <p:cNvGrpSpPr>
            <a:grpSpLocks/>
          </p:cNvGrpSpPr>
          <p:nvPr/>
        </p:nvGrpSpPr>
        <p:grpSpPr bwMode="auto">
          <a:xfrm>
            <a:off x="2000250" y="2971800"/>
            <a:ext cx="5562600" cy="2971800"/>
            <a:chOff x="1272" y="1872"/>
            <a:chExt cx="3504" cy="1872"/>
          </a:xfrm>
        </p:grpSpPr>
        <p:sp>
          <p:nvSpPr>
            <p:cNvPr id="9233" name="Line 11"/>
            <p:cNvSpPr>
              <a:spLocks noChangeShapeType="1"/>
            </p:cNvSpPr>
            <p:nvPr/>
          </p:nvSpPr>
          <p:spPr bwMode="auto">
            <a:xfrm flipH="1">
              <a:off x="2232" y="1872"/>
              <a:ext cx="2544" cy="1872"/>
            </a:xfrm>
            <a:prstGeom prst="line">
              <a:avLst/>
            </a:prstGeom>
            <a:noFill/>
            <a:ln w="28575">
              <a:solidFill>
                <a:srgbClr val="FF0000"/>
              </a:solidFill>
              <a:round/>
              <a:headEnd/>
              <a:tailEnd/>
            </a:ln>
          </p:spPr>
          <p:txBody>
            <a:bodyPr/>
            <a:lstStyle/>
            <a:p>
              <a:endParaRPr lang="en-CA"/>
            </a:p>
          </p:txBody>
        </p:sp>
        <p:sp>
          <p:nvSpPr>
            <p:cNvPr id="9234" name="Line 12"/>
            <p:cNvSpPr>
              <a:spLocks noChangeShapeType="1"/>
            </p:cNvSpPr>
            <p:nvPr/>
          </p:nvSpPr>
          <p:spPr bwMode="auto">
            <a:xfrm flipH="1" flipV="1">
              <a:off x="1272" y="3024"/>
              <a:ext cx="960" cy="720"/>
            </a:xfrm>
            <a:prstGeom prst="line">
              <a:avLst/>
            </a:prstGeom>
            <a:noFill/>
            <a:ln w="28575">
              <a:solidFill>
                <a:srgbClr val="FF0000"/>
              </a:solidFill>
              <a:round/>
              <a:headEnd/>
              <a:tailEnd/>
            </a:ln>
          </p:spPr>
          <p:txBody>
            <a:bodyPr/>
            <a:lstStyle/>
            <a:p>
              <a:endParaRPr lang="en-CA"/>
            </a:p>
          </p:txBody>
        </p:sp>
      </p:grpSp>
      <p:grpSp>
        <p:nvGrpSpPr>
          <p:cNvPr id="5" name="Group 13"/>
          <p:cNvGrpSpPr>
            <a:grpSpLocks/>
          </p:cNvGrpSpPr>
          <p:nvPr/>
        </p:nvGrpSpPr>
        <p:grpSpPr bwMode="auto">
          <a:xfrm>
            <a:off x="3524250" y="5924550"/>
            <a:ext cx="4038600" cy="457200"/>
            <a:chOff x="2232" y="3732"/>
            <a:chExt cx="2544" cy="288"/>
          </a:xfrm>
        </p:grpSpPr>
        <p:sp>
          <p:nvSpPr>
            <p:cNvPr id="9231" name="Line 14"/>
            <p:cNvSpPr>
              <a:spLocks noChangeShapeType="1"/>
            </p:cNvSpPr>
            <p:nvPr/>
          </p:nvSpPr>
          <p:spPr bwMode="auto">
            <a:xfrm>
              <a:off x="2232" y="3780"/>
              <a:ext cx="2544" cy="0"/>
            </a:xfrm>
            <a:prstGeom prst="line">
              <a:avLst/>
            </a:prstGeom>
            <a:noFill/>
            <a:ln w="28575">
              <a:solidFill>
                <a:schemeClr val="tx1"/>
              </a:solidFill>
              <a:round/>
              <a:headEnd type="triangle" w="med" len="med"/>
              <a:tailEnd type="triangle" w="med" len="med"/>
            </a:ln>
          </p:spPr>
          <p:txBody>
            <a:bodyPr/>
            <a:lstStyle/>
            <a:p>
              <a:endParaRPr lang="en-CA"/>
            </a:p>
          </p:txBody>
        </p:sp>
        <p:sp>
          <p:nvSpPr>
            <p:cNvPr id="9232" name="Text Box 15"/>
            <p:cNvSpPr txBox="1">
              <a:spLocks noChangeArrowheads="1"/>
            </p:cNvSpPr>
            <p:nvPr/>
          </p:nvSpPr>
          <p:spPr bwMode="auto">
            <a:xfrm>
              <a:off x="3036" y="3732"/>
              <a:ext cx="1056" cy="288"/>
            </a:xfrm>
            <a:prstGeom prst="rect">
              <a:avLst/>
            </a:prstGeom>
            <a:noFill/>
            <a:ln w="9525">
              <a:noFill/>
              <a:miter lim="800000"/>
              <a:headEnd/>
              <a:tailEnd/>
            </a:ln>
          </p:spPr>
          <p:txBody>
            <a:bodyPr>
              <a:spAutoFit/>
            </a:bodyPr>
            <a:lstStyle/>
            <a:p>
              <a:pPr algn="ctr">
                <a:spcBef>
                  <a:spcPct val="50000"/>
                </a:spcBef>
              </a:pPr>
              <a:r>
                <a:rPr lang="fr-CA">
                  <a:latin typeface="Benguiat Bk BT" pitchFamily="18" charset="0"/>
                </a:rPr>
                <a:t>20m</a:t>
              </a:r>
              <a:endParaRPr lang="en-US">
                <a:latin typeface="Benguiat Bk BT" pitchFamily="18" charset="0"/>
              </a:endParaRPr>
            </a:p>
          </p:txBody>
        </p:sp>
      </p:grpSp>
      <p:grpSp>
        <p:nvGrpSpPr>
          <p:cNvPr id="6" name="Group 16"/>
          <p:cNvGrpSpPr>
            <a:grpSpLocks/>
          </p:cNvGrpSpPr>
          <p:nvPr/>
        </p:nvGrpSpPr>
        <p:grpSpPr bwMode="auto">
          <a:xfrm>
            <a:off x="2000250" y="5924550"/>
            <a:ext cx="1524000" cy="457200"/>
            <a:chOff x="1260" y="3732"/>
            <a:chExt cx="960" cy="288"/>
          </a:xfrm>
        </p:grpSpPr>
        <p:sp>
          <p:nvSpPr>
            <p:cNvPr id="9229" name="Line 17"/>
            <p:cNvSpPr>
              <a:spLocks noChangeShapeType="1"/>
            </p:cNvSpPr>
            <p:nvPr/>
          </p:nvSpPr>
          <p:spPr bwMode="auto">
            <a:xfrm>
              <a:off x="1260" y="3780"/>
              <a:ext cx="960" cy="0"/>
            </a:xfrm>
            <a:prstGeom prst="line">
              <a:avLst/>
            </a:prstGeom>
            <a:noFill/>
            <a:ln w="28575">
              <a:solidFill>
                <a:schemeClr val="tx1"/>
              </a:solidFill>
              <a:round/>
              <a:headEnd type="triangle" w="med" len="med"/>
              <a:tailEnd type="triangle" w="med" len="med"/>
            </a:ln>
          </p:spPr>
          <p:txBody>
            <a:bodyPr/>
            <a:lstStyle/>
            <a:p>
              <a:endParaRPr lang="en-CA"/>
            </a:p>
          </p:txBody>
        </p:sp>
        <p:sp>
          <p:nvSpPr>
            <p:cNvPr id="9230" name="Text Box 18"/>
            <p:cNvSpPr txBox="1">
              <a:spLocks noChangeArrowheads="1"/>
            </p:cNvSpPr>
            <p:nvPr/>
          </p:nvSpPr>
          <p:spPr bwMode="auto">
            <a:xfrm>
              <a:off x="1260" y="3732"/>
              <a:ext cx="960" cy="288"/>
            </a:xfrm>
            <a:prstGeom prst="rect">
              <a:avLst/>
            </a:prstGeom>
            <a:noFill/>
            <a:ln w="28575">
              <a:noFill/>
              <a:miter lim="800000"/>
              <a:headEnd/>
              <a:tailEnd/>
            </a:ln>
          </p:spPr>
          <p:txBody>
            <a:bodyPr>
              <a:spAutoFit/>
            </a:bodyPr>
            <a:lstStyle/>
            <a:p>
              <a:pPr algn="ctr">
                <a:spcBef>
                  <a:spcPct val="50000"/>
                </a:spcBef>
              </a:pPr>
              <a:r>
                <a:rPr lang="fr-CA">
                  <a:latin typeface="Benguiat Bk BT" pitchFamily="18" charset="0"/>
                </a:rPr>
                <a:t>150cm</a:t>
              </a:r>
              <a:endParaRPr lang="en-US">
                <a:latin typeface="Benguiat Bk BT" pitchFamily="18" charset="0"/>
              </a:endParaRPr>
            </a:p>
          </p:txBody>
        </p:sp>
      </p:grpSp>
      <p:grpSp>
        <p:nvGrpSpPr>
          <p:cNvPr id="7" name="Group 19"/>
          <p:cNvGrpSpPr>
            <a:grpSpLocks/>
          </p:cNvGrpSpPr>
          <p:nvPr/>
        </p:nvGrpSpPr>
        <p:grpSpPr bwMode="auto">
          <a:xfrm>
            <a:off x="152400" y="4648200"/>
            <a:ext cx="1447800" cy="1295400"/>
            <a:chOff x="-36" y="2928"/>
            <a:chExt cx="912" cy="816"/>
          </a:xfrm>
        </p:grpSpPr>
        <p:sp>
          <p:nvSpPr>
            <p:cNvPr id="9227" name="Line 20"/>
            <p:cNvSpPr>
              <a:spLocks noChangeShapeType="1"/>
            </p:cNvSpPr>
            <p:nvPr/>
          </p:nvSpPr>
          <p:spPr bwMode="auto">
            <a:xfrm flipV="1">
              <a:off x="780" y="2928"/>
              <a:ext cx="0" cy="816"/>
            </a:xfrm>
            <a:prstGeom prst="line">
              <a:avLst/>
            </a:prstGeom>
            <a:noFill/>
            <a:ln w="28575">
              <a:solidFill>
                <a:schemeClr val="tx1"/>
              </a:solidFill>
              <a:round/>
              <a:headEnd type="triangle" w="med" len="med"/>
              <a:tailEnd type="triangle" w="med" len="med"/>
            </a:ln>
          </p:spPr>
          <p:txBody>
            <a:bodyPr/>
            <a:lstStyle/>
            <a:p>
              <a:endParaRPr lang="en-CA"/>
            </a:p>
          </p:txBody>
        </p:sp>
        <p:sp>
          <p:nvSpPr>
            <p:cNvPr id="9228" name="Text Box 21"/>
            <p:cNvSpPr txBox="1">
              <a:spLocks noChangeArrowheads="1"/>
            </p:cNvSpPr>
            <p:nvPr/>
          </p:nvSpPr>
          <p:spPr bwMode="auto">
            <a:xfrm>
              <a:off x="-36" y="3168"/>
              <a:ext cx="912" cy="288"/>
            </a:xfrm>
            <a:prstGeom prst="rect">
              <a:avLst/>
            </a:prstGeom>
            <a:noFill/>
            <a:ln w="9525">
              <a:noFill/>
              <a:miter lim="800000"/>
              <a:headEnd/>
              <a:tailEnd/>
            </a:ln>
          </p:spPr>
          <p:txBody>
            <a:bodyPr>
              <a:spAutoFit/>
            </a:bodyPr>
            <a:lstStyle/>
            <a:p>
              <a:pPr algn="ctr">
                <a:spcBef>
                  <a:spcPct val="50000"/>
                </a:spcBef>
              </a:pPr>
              <a:r>
                <a:rPr lang="fr-CA">
                  <a:latin typeface="Benguiat Bk BT" pitchFamily="18" charset="0"/>
                </a:rPr>
                <a:t>160cm</a:t>
              </a:r>
              <a:endParaRPr lang="en-US">
                <a:latin typeface="Benguiat Bk BT" pitchFamily="18" charset="0"/>
              </a:endParaRPr>
            </a:p>
          </p:txBody>
        </p:sp>
      </p:grpSp>
      <p:grpSp>
        <p:nvGrpSpPr>
          <p:cNvPr id="8" name="Group 22"/>
          <p:cNvGrpSpPr>
            <a:grpSpLocks/>
          </p:cNvGrpSpPr>
          <p:nvPr/>
        </p:nvGrpSpPr>
        <p:grpSpPr bwMode="auto">
          <a:xfrm>
            <a:off x="8553450" y="2971800"/>
            <a:ext cx="361950" cy="2971800"/>
            <a:chOff x="5388" y="1872"/>
            <a:chExt cx="228" cy="1872"/>
          </a:xfrm>
        </p:grpSpPr>
        <p:sp>
          <p:nvSpPr>
            <p:cNvPr id="9225" name="Line 23"/>
            <p:cNvSpPr>
              <a:spLocks noChangeShapeType="1"/>
            </p:cNvSpPr>
            <p:nvPr/>
          </p:nvSpPr>
          <p:spPr bwMode="auto">
            <a:xfrm>
              <a:off x="5412" y="1872"/>
              <a:ext cx="1" cy="1872"/>
            </a:xfrm>
            <a:prstGeom prst="line">
              <a:avLst/>
            </a:prstGeom>
            <a:noFill/>
            <a:ln w="28575">
              <a:solidFill>
                <a:schemeClr val="tx1"/>
              </a:solidFill>
              <a:round/>
              <a:headEnd type="triangle" w="med" len="med"/>
              <a:tailEnd type="triangle" w="med" len="med"/>
            </a:ln>
          </p:spPr>
          <p:txBody>
            <a:bodyPr/>
            <a:lstStyle/>
            <a:p>
              <a:endParaRPr lang="en-CA"/>
            </a:p>
          </p:txBody>
        </p:sp>
        <p:sp>
          <p:nvSpPr>
            <p:cNvPr id="9226" name="Text Box 24"/>
            <p:cNvSpPr txBox="1">
              <a:spLocks noChangeArrowheads="1"/>
            </p:cNvSpPr>
            <p:nvPr/>
          </p:nvSpPr>
          <p:spPr bwMode="auto">
            <a:xfrm>
              <a:off x="5388" y="2736"/>
              <a:ext cx="228" cy="288"/>
            </a:xfrm>
            <a:prstGeom prst="rect">
              <a:avLst/>
            </a:prstGeom>
            <a:noFill/>
            <a:ln w="9525">
              <a:noFill/>
              <a:miter lim="800000"/>
              <a:headEnd/>
              <a:tailEnd/>
            </a:ln>
          </p:spPr>
          <p:txBody>
            <a:bodyPr>
              <a:spAutoFit/>
            </a:bodyPr>
            <a:lstStyle/>
            <a:p>
              <a:pPr>
                <a:spcBef>
                  <a:spcPct val="50000"/>
                </a:spcBef>
              </a:pPr>
              <a:r>
                <a:rPr lang="fr-CA">
                  <a:latin typeface="Benguiat Bk BT" pitchFamily="18" charset="0"/>
                </a:rPr>
                <a:t>x</a:t>
              </a:r>
              <a:endParaRPr lang="en-US">
                <a:latin typeface="Benguiat Bk BT" pitchFamily="18" charset="0"/>
              </a:endParaRPr>
            </a:p>
          </p:txBody>
        </p:sp>
      </p:gr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dissolve">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dissolve">
                                      <p:cBhvr>
                                        <p:cTn id="12" dur="500"/>
                                        <p:tgtEl>
                                          <p:spTgt spid="8"/>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16386"/>
                                        </p:tgtEl>
                                        <p:attrNameLst>
                                          <p:attrName>style.visibility</p:attrName>
                                        </p:attrNameLst>
                                      </p:cBhvr>
                                      <p:to>
                                        <p:strVal val="visible"/>
                                      </p:to>
                                    </p:set>
                                    <p:animEffect transition="in" filter="dissolve">
                                      <p:cBhvr>
                                        <p:cTn id="17" dur="500"/>
                                        <p:tgtEl>
                                          <p:spTgt spid="16386"/>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nodeType="clickEffect">
                                  <p:stCondLst>
                                    <p:cond delay="0"/>
                                  </p:stCondLst>
                                  <p:childTnLst>
                                    <p:set>
                                      <p:cBhvr>
                                        <p:cTn id="21" dur="1" fill="hold">
                                          <p:stCondLst>
                                            <p:cond delay="0"/>
                                          </p:stCondLst>
                                        </p:cTn>
                                        <p:tgtEl>
                                          <p:spTgt spid="5"/>
                                        </p:tgtEl>
                                        <p:attrNameLst>
                                          <p:attrName>style.visibility</p:attrName>
                                        </p:attrNameLst>
                                      </p:cBhvr>
                                      <p:to>
                                        <p:strVal val="visible"/>
                                      </p:to>
                                    </p:set>
                                    <p:animEffect transition="in" filter="dissolve">
                                      <p:cBhvr>
                                        <p:cTn id="22" dur="500"/>
                                        <p:tgtEl>
                                          <p:spTgt spid="5"/>
                                        </p:tgtEl>
                                      </p:cBhvr>
                                    </p:animEffect>
                                  </p:childTnLst>
                                </p:cTn>
                              </p:par>
                            </p:childTnLst>
                          </p:cTn>
                        </p:par>
                      </p:childTnLst>
                    </p:cTn>
                  </p:par>
                  <p:par>
                    <p:cTn id="23" fill="hold">
                      <p:stCondLst>
                        <p:cond delay="indefinite"/>
                      </p:stCondLst>
                      <p:childTnLst>
                        <p:par>
                          <p:cTn id="24" fill="hold">
                            <p:stCondLst>
                              <p:cond delay="0"/>
                            </p:stCondLst>
                            <p:childTnLst>
                              <p:par>
                                <p:cTn id="25" presetID="9" presetClass="entr" presetSubtype="0" fill="hold" nodeType="clickEffect">
                                  <p:stCondLst>
                                    <p:cond delay="0"/>
                                  </p:stCondLst>
                                  <p:childTnLst>
                                    <p:set>
                                      <p:cBhvr>
                                        <p:cTn id="26" dur="1" fill="hold">
                                          <p:stCondLst>
                                            <p:cond delay="0"/>
                                          </p:stCondLst>
                                        </p:cTn>
                                        <p:tgtEl>
                                          <p:spTgt spid="4"/>
                                        </p:tgtEl>
                                        <p:attrNameLst>
                                          <p:attrName>style.visibility</p:attrName>
                                        </p:attrNameLst>
                                      </p:cBhvr>
                                      <p:to>
                                        <p:strVal val="visible"/>
                                      </p:to>
                                    </p:set>
                                    <p:animEffect transition="in" filter="dissolve">
                                      <p:cBhvr>
                                        <p:cTn id="27" dur="500"/>
                                        <p:tgtEl>
                                          <p:spTgt spid="4"/>
                                        </p:tgtEl>
                                      </p:cBhvr>
                                    </p:animEffect>
                                  </p:childTnLst>
                                </p:cTn>
                              </p:par>
                            </p:childTnLst>
                          </p:cTn>
                        </p:par>
                      </p:childTnLst>
                    </p:cTn>
                  </p:par>
                  <p:par>
                    <p:cTn id="28" fill="hold">
                      <p:stCondLst>
                        <p:cond delay="indefinite"/>
                      </p:stCondLst>
                      <p:childTnLst>
                        <p:par>
                          <p:cTn id="29" fill="hold">
                            <p:stCondLst>
                              <p:cond delay="0"/>
                            </p:stCondLst>
                            <p:childTnLst>
                              <p:par>
                                <p:cTn id="30" presetID="9" presetClass="entr" presetSubtype="0" fill="hold" nodeType="clickEffect">
                                  <p:stCondLst>
                                    <p:cond delay="0"/>
                                  </p:stCondLst>
                                  <p:childTnLst>
                                    <p:set>
                                      <p:cBhvr>
                                        <p:cTn id="31" dur="1" fill="hold">
                                          <p:stCondLst>
                                            <p:cond delay="0"/>
                                          </p:stCondLst>
                                        </p:cTn>
                                        <p:tgtEl>
                                          <p:spTgt spid="6"/>
                                        </p:tgtEl>
                                        <p:attrNameLst>
                                          <p:attrName>style.visibility</p:attrName>
                                        </p:attrNameLst>
                                      </p:cBhvr>
                                      <p:to>
                                        <p:strVal val="visible"/>
                                      </p:to>
                                    </p:set>
                                    <p:animEffect transition="in" filter="dissolve">
                                      <p:cBhvr>
                                        <p:cTn id="32"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386" grpId="0" autoUpdateAnimBg="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242" name="Group 2"/>
          <p:cNvGrpSpPr>
            <a:grpSpLocks/>
          </p:cNvGrpSpPr>
          <p:nvPr/>
        </p:nvGrpSpPr>
        <p:grpSpPr bwMode="auto">
          <a:xfrm>
            <a:off x="0" y="114300"/>
            <a:ext cx="8839200" cy="6267450"/>
            <a:chOff x="0" y="72"/>
            <a:chExt cx="5568" cy="3948"/>
          </a:xfrm>
        </p:grpSpPr>
        <p:pic>
          <p:nvPicPr>
            <p:cNvPr id="10256" name="Picture 3" descr="an02097_"/>
            <p:cNvPicPr>
              <a:picLocks noChangeAspect="1" noChangeArrowheads="1"/>
            </p:cNvPicPr>
            <p:nvPr/>
          </p:nvPicPr>
          <p:blipFill>
            <a:blip r:embed="rId2"/>
            <a:srcRect/>
            <a:stretch>
              <a:fillRect/>
            </a:stretch>
          </p:blipFill>
          <p:spPr bwMode="auto">
            <a:xfrm>
              <a:off x="4704" y="1872"/>
              <a:ext cx="646" cy="528"/>
            </a:xfrm>
            <a:prstGeom prst="rect">
              <a:avLst/>
            </a:prstGeom>
            <a:noFill/>
            <a:ln w="9525">
              <a:noFill/>
              <a:miter lim="800000"/>
              <a:headEnd/>
              <a:tailEnd/>
            </a:ln>
          </p:spPr>
        </p:pic>
        <p:grpSp>
          <p:nvGrpSpPr>
            <p:cNvPr id="10257" name="Group 4"/>
            <p:cNvGrpSpPr>
              <a:grpSpLocks/>
            </p:cNvGrpSpPr>
            <p:nvPr/>
          </p:nvGrpSpPr>
          <p:grpSpPr bwMode="auto">
            <a:xfrm>
              <a:off x="0" y="72"/>
              <a:ext cx="5568" cy="3948"/>
              <a:chOff x="0" y="72"/>
              <a:chExt cx="5568" cy="3948"/>
            </a:xfrm>
          </p:grpSpPr>
          <p:sp>
            <p:nvSpPr>
              <p:cNvPr id="10258" name="Text Box 5"/>
              <p:cNvSpPr txBox="1">
                <a:spLocks noChangeArrowheads="1"/>
              </p:cNvSpPr>
              <p:nvPr/>
            </p:nvSpPr>
            <p:spPr bwMode="auto">
              <a:xfrm>
                <a:off x="240" y="72"/>
                <a:ext cx="5280" cy="1208"/>
              </a:xfrm>
              <a:prstGeom prst="rect">
                <a:avLst/>
              </a:prstGeom>
              <a:noFill/>
              <a:ln w="9525">
                <a:noFill/>
                <a:miter lim="800000"/>
                <a:headEnd/>
                <a:tailEnd/>
              </a:ln>
            </p:spPr>
            <p:txBody>
              <a:bodyPr>
                <a:spAutoFit/>
              </a:bodyPr>
              <a:lstStyle/>
              <a:p>
                <a:pPr>
                  <a:spcBef>
                    <a:spcPct val="50000"/>
                  </a:spcBef>
                </a:pPr>
                <a:r>
                  <a:rPr lang="fr-CA">
                    <a:solidFill>
                      <a:srgbClr val="FF0000"/>
                    </a:solidFill>
                    <a:latin typeface="Benguiat Bk BT" pitchFamily="18" charset="0"/>
                  </a:rPr>
                  <a:t>Solution:</a:t>
                </a:r>
                <a:r>
                  <a:rPr lang="fr-CA">
                    <a:latin typeface="Benguiat Bk BT" pitchFamily="18" charset="0"/>
                  </a:rPr>
                  <a:t> We can start by finding two similar triangles.  We assume that the tree and the man are straight, at a 90</a:t>
                </a:r>
                <a:r>
                  <a:rPr lang="fr-CA" baseline="44000">
                    <a:latin typeface="Benguiat Bk BT" pitchFamily="18" charset="0"/>
                  </a:rPr>
                  <a:t>o </a:t>
                </a:r>
                <a:r>
                  <a:rPr lang="fr-CA">
                    <a:latin typeface="Benguiat Bk BT" pitchFamily="18" charset="0"/>
                  </a:rPr>
                  <a:t>angle relative to the ground.  The angle of incidence and the angle of reflection are the same according to a law of physics.  Now we have two similar triangles, and we can proceed.   </a:t>
                </a:r>
                <a:endParaRPr lang="en-US" baseline="44000">
                  <a:latin typeface="Benguiat Bk BT" pitchFamily="18" charset="0"/>
                </a:endParaRPr>
              </a:p>
            </p:txBody>
          </p:sp>
          <p:grpSp>
            <p:nvGrpSpPr>
              <p:cNvPr id="10259" name="Group 6"/>
              <p:cNvGrpSpPr>
                <a:grpSpLocks/>
              </p:cNvGrpSpPr>
              <p:nvPr/>
            </p:nvGrpSpPr>
            <p:grpSpPr bwMode="auto">
              <a:xfrm>
                <a:off x="0" y="1776"/>
                <a:ext cx="5568" cy="2244"/>
                <a:chOff x="0" y="1776"/>
                <a:chExt cx="5568" cy="2244"/>
              </a:xfrm>
            </p:grpSpPr>
            <p:sp>
              <p:nvSpPr>
                <p:cNvPr id="10260" name="Line 7"/>
                <p:cNvSpPr>
                  <a:spLocks noChangeShapeType="1"/>
                </p:cNvSpPr>
                <p:nvPr/>
              </p:nvSpPr>
              <p:spPr bwMode="auto">
                <a:xfrm>
                  <a:off x="528" y="3730"/>
                  <a:ext cx="4848" cy="0"/>
                </a:xfrm>
                <a:prstGeom prst="line">
                  <a:avLst/>
                </a:prstGeom>
                <a:noFill/>
                <a:ln w="9525">
                  <a:solidFill>
                    <a:srgbClr val="008000"/>
                  </a:solidFill>
                  <a:round/>
                  <a:headEnd/>
                  <a:tailEnd/>
                </a:ln>
              </p:spPr>
              <p:txBody>
                <a:bodyPr/>
                <a:lstStyle/>
                <a:p>
                  <a:endParaRPr lang="en-CA"/>
                </a:p>
              </p:txBody>
            </p:sp>
            <p:grpSp>
              <p:nvGrpSpPr>
                <p:cNvPr id="10261" name="Group 8"/>
                <p:cNvGrpSpPr>
                  <a:grpSpLocks/>
                </p:cNvGrpSpPr>
                <p:nvPr/>
              </p:nvGrpSpPr>
              <p:grpSpPr bwMode="auto">
                <a:xfrm>
                  <a:off x="2256" y="3732"/>
                  <a:ext cx="2544" cy="288"/>
                  <a:chOff x="2232" y="3732"/>
                  <a:chExt cx="2544" cy="288"/>
                </a:xfrm>
              </p:grpSpPr>
              <p:sp>
                <p:nvSpPr>
                  <p:cNvPr id="10271" name="Line 9"/>
                  <p:cNvSpPr>
                    <a:spLocks noChangeShapeType="1"/>
                  </p:cNvSpPr>
                  <p:nvPr/>
                </p:nvSpPr>
                <p:spPr bwMode="auto">
                  <a:xfrm>
                    <a:off x="2232" y="3780"/>
                    <a:ext cx="2544" cy="0"/>
                  </a:xfrm>
                  <a:prstGeom prst="line">
                    <a:avLst/>
                  </a:prstGeom>
                  <a:noFill/>
                  <a:ln w="28575">
                    <a:solidFill>
                      <a:schemeClr val="tx1"/>
                    </a:solidFill>
                    <a:round/>
                    <a:headEnd type="triangle" w="med" len="med"/>
                    <a:tailEnd type="triangle" w="med" len="med"/>
                  </a:ln>
                </p:spPr>
                <p:txBody>
                  <a:bodyPr/>
                  <a:lstStyle/>
                  <a:p>
                    <a:endParaRPr lang="en-CA"/>
                  </a:p>
                </p:txBody>
              </p:sp>
              <p:sp>
                <p:nvSpPr>
                  <p:cNvPr id="10272" name="Text Box 10"/>
                  <p:cNvSpPr txBox="1">
                    <a:spLocks noChangeArrowheads="1"/>
                  </p:cNvSpPr>
                  <p:nvPr/>
                </p:nvSpPr>
                <p:spPr bwMode="auto">
                  <a:xfrm>
                    <a:off x="3036" y="3732"/>
                    <a:ext cx="1056" cy="288"/>
                  </a:xfrm>
                  <a:prstGeom prst="rect">
                    <a:avLst/>
                  </a:prstGeom>
                  <a:noFill/>
                  <a:ln w="9525">
                    <a:noFill/>
                    <a:miter lim="800000"/>
                    <a:headEnd/>
                    <a:tailEnd/>
                  </a:ln>
                </p:spPr>
                <p:txBody>
                  <a:bodyPr>
                    <a:spAutoFit/>
                  </a:bodyPr>
                  <a:lstStyle/>
                  <a:p>
                    <a:pPr algn="ctr">
                      <a:spcBef>
                        <a:spcPct val="50000"/>
                      </a:spcBef>
                    </a:pPr>
                    <a:r>
                      <a:rPr lang="fr-CA">
                        <a:latin typeface="Benguiat Bk BT" pitchFamily="18" charset="0"/>
                      </a:rPr>
                      <a:t>20m</a:t>
                    </a:r>
                    <a:endParaRPr lang="en-US">
                      <a:latin typeface="Benguiat Bk BT" pitchFamily="18" charset="0"/>
                    </a:endParaRPr>
                  </a:p>
                </p:txBody>
              </p:sp>
            </p:grpSp>
            <p:grpSp>
              <p:nvGrpSpPr>
                <p:cNvPr id="10262" name="Group 11"/>
                <p:cNvGrpSpPr>
                  <a:grpSpLocks/>
                </p:cNvGrpSpPr>
                <p:nvPr/>
              </p:nvGrpSpPr>
              <p:grpSpPr bwMode="auto">
                <a:xfrm>
                  <a:off x="1296" y="3732"/>
                  <a:ext cx="960" cy="288"/>
                  <a:chOff x="1272" y="3732"/>
                  <a:chExt cx="960" cy="288"/>
                </a:xfrm>
              </p:grpSpPr>
              <p:sp>
                <p:nvSpPr>
                  <p:cNvPr id="10269" name="Line 12"/>
                  <p:cNvSpPr>
                    <a:spLocks noChangeShapeType="1"/>
                  </p:cNvSpPr>
                  <p:nvPr/>
                </p:nvSpPr>
                <p:spPr bwMode="auto">
                  <a:xfrm>
                    <a:off x="1272" y="3780"/>
                    <a:ext cx="960" cy="0"/>
                  </a:xfrm>
                  <a:prstGeom prst="line">
                    <a:avLst/>
                  </a:prstGeom>
                  <a:noFill/>
                  <a:ln w="28575">
                    <a:solidFill>
                      <a:schemeClr val="tx1"/>
                    </a:solidFill>
                    <a:round/>
                    <a:headEnd type="triangle" w="med" len="med"/>
                    <a:tailEnd type="triangle" w="med" len="med"/>
                  </a:ln>
                </p:spPr>
                <p:txBody>
                  <a:bodyPr/>
                  <a:lstStyle/>
                  <a:p>
                    <a:endParaRPr lang="en-CA"/>
                  </a:p>
                </p:txBody>
              </p:sp>
              <p:sp>
                <p:nvSpPr>
                  <p:cNvPr id="10270" name="Text Box 13"/>
                  <p:cNvSpPr txBox="1">
                    <a:spLocks noChangeArrowheads="1"/>
                  </p:cNvSpPr>
                  <p:nvPr/>
                </p:nvSpPr>
                <p:spPr bwMode="auto">
                  <a:xfrm>
                    <a:off x="1272" y="3732"/>
                    <a:ext cx="960" cy="288"/>
                  </a:xfrm>
                  <a:prstGeom prst="rect">
                    <a:avLst/>
                  </a:prstGeom>
                  <a:noFill/>
                  <a:ln w="9525">
                    <a:noFill/>
                    <a:miter lim="800000"/>
                    <a:headEnd/>
                    <a:tailEnd/>
                  </a:ln>
                </p:spPr>
                <p:txBody>
                  <a:bodyPr>
                    <a:spAutoFit/>
                  </a:bodyPr>
                  <a:lstStyle/>
                  <a:p>
                    <a:pPr algn="ctr">
                      <a:spcBef>
                        <a:spcPct val="50000"/>
                      </a:spcBef>
                    </a:pPr>
                    <a:r>
                      <a:rPr lang="fr-CA">
                        <a:latin typeface="Benguiat Bk BT" pitchFamily="18" charset="0"/>
                      </a:rPr>
                      <a:t>150cm</a:t>
                    </a:r>
                    <a:endParaRPr lang="en-US">
                      <a:latin typeface="Benguiat Bk BT" pitchFamily="18" charset="0"/>
                    </a:endParaRPr>
                  </a:p>
                </p:txBody>
              </p:sp>
            </p:grpSp>
            <p:sp>
              <p:nvSpPr>
                <p:cNvPr id="10263" name="Line 14"/>
                <p:cNvSpPr>
                  <a:spLocks noChangeShapeType="1"/>
                </p:cNvSpPr>
                <p:nvPr/>
              </p:nvSpPr>
              <p:spPr bwMode="auto">
                <a:xfrm flipV="1">
                  <a:off x="816" y="2928"/>
                  <a:ext cx="0" cy="816"/>
                </a:xfrm>
                <a:prstGeom prst="line">
                  <a:avLst/>
                </a:prstGeom>
                <a:noFill/>
                <a:ln w="28575">
                  <a:solidFill>
                    <a:schemeClr val="tx1"/>
                  </a:solidFill>
                  <a:round/>
                  <a:headEnd type="triangle" w="med" len="med"/>
                  <a:tailEnd type="triangle" w="med" len="med"/>
                </a:ln>
              </p:spPr>
              <p:txBody>
                <a:bodyPr/>
                <a:lstStyle/>
                <a:p>
                  <a:endParaRPr lang="en-CA"/>
                </a:p>
              </p:txBody>
            </p:sp>
            <p:sp>
              <p:nvSpPr>
                <p:cNvPr id="10264" name="Text Box 15"/>
                <p:cNvSpPr txBox="1">
                  <a:spLocks noChangeArrowheads="1"/>
                </p:cNvSpPr>
                <p:nvPr/>
              </p:nvSpPr>
              <p:spPr bwMode="auto">
                <a:xfrm>
                  <a:off x="0" y="3168"/>
                  <a:ext cx="912" cy="288"/>
                </a:xfrm>
                <a:prstGeom prst="rect">
                  <a:avLst/>
                </a:prstGeom>
                <a:noFill/>
                <a:ln w="9525">
                  <a:noFill/>
                  <a:miter lim="800000"/>
                  <a:headEnd/>
                  <a:tailEnd/>
                </a:ln>
              </p:spPr>
              <p:txBody>
                <a:bodyPr>
                  <a:spAutoFit/>
                </a:bodyPr>
                <a:lstStyle/>
                <a:p>
                  <a:pPr algn="ctr">
                    <a:spcBef>
                      <a:spcPct val="50000"/>
                    </a:spcBef>
                  </a:pPr>
                  <a:r>
                    <a:rPr lang="fr-CA">
                      <a:latin typeface="Benguiat Bk BT" pitchFamily="18" charset="0"/>
                    </a:rPr>
                    <a:t>160cm</a:t>
                  </a:r>
                  <a:endParaRPr lang="en-US">
                    <a:latin typeface="Benguiat Bk BT" pitchFamily="18" charset="0"/>
                  </a:endParaRPr>
                </a:p>
              </p:txBody>
            </p:sp>
            <p:sp>
              <p:nvSpPr>
                <p:cNvPr id="10265" name="Line 16"/>
                <p:cNvSpPr>
                  <a:spLocks noChangeShapeType="1"/>
                </p:cNvSpPr>
                <p:nvPr/>
              </p:nvSpPr>
              <p:spPr bwMode="auto">
                <a:xfrm>
                  <a:off x="5448" y="1872"/>
                  <a:ext cx="0" cy="1872"/>
                </a:xfrm>
                <a:prstGeom prst="line">
                  <a:avLst/>
                </a:prstGeom>
                <a:noFill/>
                <a:ln w="28575">
                  <a:solidFill>
                    <a:schemeClr val="tx1"/>
                  </a:solidFill>
                  <a:round/>
                  <a:headEnd type="triangle" w="med" len="med"/>
                  <a:tailEnd type="triangle" w="med" len="med"/>
                </a:ln>
              </p:spPr>
              <p:txBody>
                <a:bodyPr/>
                <a:lstStyle/>
                <a:p>
                  <a:endParaRPr lang="en-CA"/>
                </a:p>
              </p:txBody>
            </p:sp>
            <p:sp>
              <p:nvSpPr>
                <p:cNvPr id="10266" name="Text Box 17"/>
                <p:cNvSpPr txBox="1">
                  <a:spLocks noChangeArrowheads="1"/>
                </p:cNvSpPr>
                <p:nvPr/>
              </p:nvSpPr>
              <p:spPr bwMode="auto">
                <a:xfrm>
                  <a:off x="5424" y="2736"/>
                  <a:ext cx="144" cy="288"/>
                </a:xfrm>
                <a:prstGeom prst="rect">
                  <a:avLst/>
                </a:prstGeom>
                <a:noFill/>
                <a:ln w="9525">
                  <a:noFill/>
                  <a:miter lim="800000"/>
                  <a:headEnd/>
                  <a:tailEnd/>
                </a:ln>
              </p:spPr>
              <p:txBody>
                <a:bodyPr>
                  <a:spAutoFit/>
                </a:bodyPr>
                <a:lstStyle/>
                <a:p>
                  <a:pPr>
                    <a:spcBef>
                      <a:spcPct val="50000"/>
                    </a:spcBef>
                  </a:pPr>
                  <a:r>
                    <a:rPr lang="fr-CA">
                      <a:latin typeface="Benguiat Bk BT" pitchFamily="18" charset="0"/>
                    </a:rPr>
                    <a:t>x</a:t>
                  </a:r>
                  <a:endParaRPr lang="en-US">
                    <a:latin typeface="Benguiat Bk BT" pitchFamily="18" charset="0"/>
                  </a:endParaRPr>
                </a:p>
              </p:txBody>
            </p:sp>
            <p:pic>
              <p:nvPicPr>
                <p:cNvPr id="10267" name="Picture 18" descr="bd06152_"/>
                <p:cNvPicPr>
                  <a:picLocks noChangeAspect="1" noChangeArrowheads="1"/>
                </p:cNvPicPr>
                <p:nvPr/>
              </p:nvPicPr>
              <p:blipFill>
                <a:blip r:embed="rId3"/>
                <a:srcRect/>
                <a:stretch>
                  <a:fillRect/>
                </a:stretch>
              </p:blipFill>
              <p:spPr bwMode="auto">
                <a:xfrm>
                  <a:off x="864" y="2880"/>
                  <a:ext cx="768" cy="853"/>
                </a:xfrm>
                <a:prstGeom prst="rect">
                  <a:avLst/>
                </a:prstGeom>
                <a:noFill/>
                <a:ln w="9525">
                  <a:noFill/>
                  <a:miter lim="800000"/>
                  <a:headEnd/>
                  <a:tailEnd/>
                </a:ln>
              </p:spPr>
            </p:pic>
            <p:pic>
              <p:nvPicPr>
                <p:cNvPr id="10268" name="Picture 19" descr="na01441_"/>
                <p:cNvPicPr>
                  <a:picLocks noChangeAspect="1" noChangeArrowheads="1"/>
                </p:cNvPicPr>
                <p:nvPr/>
              </p:nvPicPr>
              <p:blipFill>
                <a:blip r:embed="rId4"/>
                <a:srcRect/>
                <a:stretch>
                  <a:fillRect/>
                </a:stretch>
              </p:blipFill>
              <p:spPr bwMode="auto">
                <a:xfrm>
                  <a:off x="4080" y="1776"/>
                  <a:ext cx="1373" cy="1956"/>
                </a:xfrm>
                <a:prstGeom prst="rect">
                  <a:avLst/>
                </a:prstGeom>
                <a:noFill/>
                <a:ln w="9525">
                  <a:noFill/>
                  <a:miter lim="800000"/>
                  <a:headEnd/>
                  <a:tailEnd/>
                </a:ln>
              </p:spPr>
            </p:pic>
          </p:grpSp>
        </p:grpSp>
      </p:grpSp>
      <p:grpSp>
        <p:nvGrpSpPr>
          <p:cNvPr id="7" name="Group 20"/>
          <p:cNvGrpSpPr>
            <a:grpSpLocks/>
          </p:cNvGrpSpPr>
          <p:nvPr/>
        </p:nvGrpSpPr>
        <p:grpSpPr bwMode="auto">
          <a:xfrm>
            <a:off x="1676400" y="2514600"/>
            <a:ext cx="6172200" cy="3905250"/>
            <a:chOff x="1056" y="1584"/>
            <a:chExt cx="3888" cy="2460"/>
          </a:xfrm>
        </p:grpSpPr>
        <p:sp>
          <p:nvSpPr>
            <p:cNvPr id="10250" name="Text Box 21"/>
            <p:cNvSpPr txBox="1">
              <a:spLocks noChangeArrowheads="1"/>
            </p:cNvSpPr>
            <p:nvPr/>
          </p:nvSpPr>
          <p:spPr bwMode="auto">
            <a:xfrm>
              <a:off x="1104" y="2592"/>
              <a:ext cx="240" cy="288"/>
            </a:xfrm>
            <a:prstGeom prst="rect">
              <a:avLst/>
            </a:prstGeom>
            <a:noFill/>
            <a:ln w="9525">
              <a:noFill/>
              <a:miter lim="800000"/>
              <a:headEnd/>
              <a:tailEnd/>
            </a:ln>
          </p:spPr>
          <p:txBody>
            <a:bodyPr>
              <a:spAutoFit/>
            </a:bodyPr>
            <a:lstStyle/>
            <a:p>
              <a:pPr>
                <a:spcBef>
                  <a:spcPct val="50000"/>
                </a:spcBef>
              </a:pPr>
              <a:r>
                <a:rPr lang="en-US">
                  <a:latin typeface="Benguiat Bk BT" pitchFamily="18" charset="0"/>
                </a:rPr>
                <a:t>A</a:t>
              </a:r>
            </a:p>
          </p:txBody>
        </p:sp>
        <p:sp>
          <p:nvSpPr>
            <p:cNvPr id="10251" name="Text Box 22"/>
            <p:cNvSpPr txBox="1">
              <a:spLocks noChangeArrowheads="1"/>
            </p:cNvSpPr>
            <p:nvPr/>
          </p:nvSpPr>
          <p:spPr bwMode="auto">
            <a:xfrm>
              <a:off x="1056" y="3744"/>
              <a:ext cx="240" cy="288"/>
            </a:xfrm>
            <a:prstGeom prst="rect">
              <a:avLst/>
            </a:prstGeom>
            <a:noFill/>
            <a:ln w="9525">
              <a:noFill/>
              <a:miter lim="800000"/>
              <a:headEnd/>
              <a:tailEnd/>
            </a:ln>
          </p:spPr>
          <p:txBody>
            <a:bodyPr>
              <a:spAutoFit/>
            </a:bodyPr>
            <a:lstStyle/>
            <a:p>
              <a:pPr>
                <a:spcBef>
                  <a:spcPct val="50000"/>
                </a:spcBef>
              </a:pPr>
              <a:r>
                <a:rPr lang="en-US">
                  <a:latin typeface="Benguiat Bk BT" pitchFamily="18" charset="0"/>
                </a:rPr>
                <a:t>B</a:t>
              </a:r>
            </a:p>
          </p:txBody>
        </p:sp>
        <p:sp>
          <p:nvSpPr>
            <p:cNvPr id="10252" name="Text Box 23"/>
            <p:cNvSpPr txBox="1">
              <a:spLocks noChangeArrowheads="1"/>
            </p:cNvSpPr>
            <p:nvPr/>
          </p:nvSpPr>
          <p:spPr bwMode="auto">
            <a:xfrm>
              <a:off x="2112" y="3756"/>
              <a:ext cx="240" cy="288"/>
            </a:xfrm>
            <a:prstGeom prst="rect">
              <a:avLst/>
            </a:prstGeom>
            <a:noFill/>
            <a:ln w="9525">
              <a:noFill/>
              <a:miter lim="800000"/>
              <a:headEnd/>
              <a:tailEnd/>
            </a:ln>
          </p:spPr>
          <p:txBody>
            <a:bodyPr>
              <a:spAutoFit/>
            </a:bodyPr>
            <a:lstStyle/>
            <a:p>
              <a:pPr>
                <a:spcBef>
                  <a:spcPct val="50000"/>
                </a:spcBef>
              </a:pPr>
              <a:r>
                <a:rPr lang="en-US">
                  <a:latin typeface="Benguiat Bk BT" pitchFamily="18" charset="0"/>
                </a:rPr>
                <a:t>C</a:t>
              </a:r>
            </a:p>
          </p:txBody>
        </p:sp>
        <p:sp>
          <p:nvSpPr>
            <p:cNvPr id="10253" name="Text Box 24"/>
            <p:cNvSpPr txBox="1">
              <a:spLocks noChangeArrowheads="1"/>
            </p:cNvSpPr>
            <p:nvPr/>
          </p:nvSpPr>
          <p:spPr bwMode="auto">
            <a:xfrm>
              <a:off x="4656" y="1584"/>
              <a:ext cx="288" cy="288"/>
            </a:xfrm>
            <a:prstGeom prst="rect">
              <a:avLst/>
            </a:prstGeom>
            <a:noFill/>
            <a:ln w="9525">
              <a:noFill/>
              <a:miter lim="800000"/>
              <a:headEnd/>
              <a:tailEnd/>
            </a:ln>
          </p:spPr>
          <p:txBody>
            <a:bodyPr>
              <a:spAutoFit/>
            </a:bodyPr>
            <a:lstStyle/>
            <a:p>
              <a:pPr>
                <a:spcBef>
                  <a:spcPct val="50000"/>
                </a:spcBef>
              </a:pPr>
              <a:r>
                <a:rPr lang="en-US">
                  <a:latin typeface="Benguiat Bk BT" pitchFamily="18" charset="0"/>
                </a:rPr>
                <a:t>D</a:t>
              </a:r>
            </a:p>
          </p:txBody>
        </p:sp>
        <p:sp>
          <p:nvSpPr>
            <p:cNvPr id="10254" name="Text Box 25"/>
            <p:cNvSpPr txBox="1">
              <a:spLocks noChangeArrowheads="1"/>
            </p:cNvSpPr>
            <p:nvPr/>
          </p:nvSpPr>
          <p:spPr bwMode="auto">
            <a:xfrm>
              <a:off x="2304" y="3756"/>
              <a:ext cx="240" cy="288"/>
            </a:xfrm>
            <a:prstGeom prst="rect">
              <a:avLst/>
            </a:prstGeom>
            <a:noFill/>
            <a:ln w="9525">
              <a:noFill/>
              <a:miter lim="800000"/>
              <a:headEnd/>
              <a:tailEnd/>
            </a:ln>
          </p:spPr>
          <p:txBody>
            <a:bodyPr>
              <a:spAutoFit/>
            </a:bodyPr>
            <a:lstStyle/>
            <a:p>
              <a:pPr>
                <a:spcBef>
                  <a:spcPct val="50000"/>
                </a:spcBef>
              </a:pPr>
              <a:r>
                <a:rPr lang="en-US">
                  <a:latin typeface="Benguiat Bk BT" pitchFamily="18" charset="0"/>
                </a:rPr>
                <a:t>F</a:t>
              </a:r>
            </a:p>
          </p:txBody>
        </p:sp>
        <p:sp>
          <p:nvSpPr>
            <p:cNvPr id="10255" name="Text Box 26"/>
            <p:cNvSpPr txBox="1">
              <a:spLocks noChangeArrowheads="1"/>
            </p:cNvSpPr>
            <p:nvPr/>
          </p:nvSpPr>
          <p:spPr bwMode="auto">
            <a:xfrm>
              <a:off x="4704" y="3744"/>
              <a:ext cx="240" cy="288"/>
            </a:xfrm>
            <a:prstGeom prst="rect">
              <a:avLst/>
            </a:prstGeom>
            <a:noFill/>
            <a:ln w="9525">
              <a:noFill/>
              <a:miter lim="800000"/>
              <a:headEnd/>
              <a:tailEnd/>
            </a:ln>
          </p:spPr>
          <p:txBody>
            <a:bodyPr>
              <a:spAutoFit/>
            </a:bodyPr>
            <a:lstStyle/>
            <a:p>
              <a:pPr>
                <a:spcBef>
                  <a:spcPct val="50000"/>
                </a:spcBef>
              </a:pPr>
              <a:r>
                <a:rPr lang="en-US">
                  <a:latin typeface="Benguiat Bk BT" pitchFamily="18" charset="0"/>
                </a:rPr>
                <a:t>E</a:t>
              </a:r>
            </a:p>
          </p:txBody>
        </p:sp>
      </p:grpSp>
      <p:sp>
        <p:nvSpPr>
          <p:cNvPr id="17435" name="Text Box 27"/>
          <p:cNvSpPr txBox="1">
            <a:spLocks noChangeArrowheads="1"/>
          </p:cNvSpPr>
          <p:nvPr/>
        </p:nvSpPr>
        <p:spPr bwMode="auto">
          <a:xfrm>
            <a:off x="381000" y="2362200"/>
            <a:ext cx="8382000" cy="457200"/>
          </a:xfrm>
          <a:prstGeom prst="rect">
            <a:avLst/>
          </a:prstGeom>
          <a:noFill/>
          <a:ln w="9525">
            <a:noFill/>
            <a:miter lim="800000"/>
            <a:headEnd/>
            <a:tailEnd/>
          </a:ln>
        </p:spPr>
        <p:txBody>
          <a:bodyPr>
            <a:spAutoFit/>
          </a:bodyPr>
          <a:lstStyle/>
          <a:p>
            <a:pPr>
              <a:spcBef>
                <a:spcPct val="50000"/>
              </a:spcBef>
            </a:pPr>
            <a:r>
              <a:rPr lang="en-US">
                <a:latin typeface="Benguiat Bk BT" pitchFamily="18" charset="0"/>
              </a:rPr>
              <a:t>We can label the triangles, </a:t>
            </a:r>
            <a:r>
              <a:rPr lang="en-US">
                <a:latin typeface="Symbol" pitchFamily="18" charset="2"/>
              </a:rPr>
              <a:t>D</a:t>
            </a:r>
            <a:r>
              <a:rPr lang="en-US">
                <a:latin typeface="Benguiat Bk BT" pitchFamily="18" charset="0"/>
              </a:rPr>
              <a:t>ABC and</a:t>
            </a:r>
            <a:r>
              <a:rPr lang="fr-CA">
                <a:latin typeface="Benguiat Bk BT" pitchFamily="18" charset="0"/>
              </a:rPr>
              <a:t> </a:t>
            </a:r>
            <a:r>
              <a:rPr lang="en-US">
                <a:latin typeface="Symbol" pitchFamily="18" charset="2"/>
              </a:rPr>
              <a:t>D</a:t>
            </a:r>
            <a:r>
              <a:rPr lang="en-US">
                <a:latin typeface="Benguiat Bk BT" pitchFamily="18" charset="0"/>
              </a:rPr>
              <a:t>DEF.</a:t>
            </a:r>
          </a:p>
        </p:txBody>
      </p:sp>
      <p:sp>
        <p:nvSpPr>
          <p:cNvPr id="17436" name="Line 28"/>
          <p:cNvSpPr>
            <a:spLocks noChangeShapeType="1"/>
          </p:cNvSpPr>
          <p:nvPr/>
        </p:nvSpPr>
        <p:spPr bwMode="auto">
          <a:xfrm flipV="1">
            <a:off x="1981200" y="4724400"/>
            <a:ext cx="0" cy="1219200"/>
          </a:xfrm>
          <a:prstGeom prst="line">
            <a:avLst/>
          </a:prstGeom>
          <a:noFill/>
          <a:ln w="57150">
            <a:solidFill>
              <a:srgbClr val="FF0000"/>
            </a:solidFill>
            <a:round/>
            <a:headEnd/>
            <a:tailEnd/>
          </a:ln>
        </p:spPr>
        <p:txBody>
          <a:bodyPr/>
          <a:lstStyle/>
          <a:p>
            <a:endParaRPr lang="en-CA"/>
          </a:p>
        </p:txBody>
      </p:sp>
      <p:sp>
        <p:nvSpPr>
          <p:cNvPr id="17437" name="Line 29"/>
          <p:cNvSpPr>
            <a:spLocks noChangeShapeType="1"/>
          </p:cNvSpPr>
          <p:nvPr/>
        </p:nvSpPr>
        <p:spPr bwMode="auto">
          <a:xfrm>
            <a:off x="1981200" y="4724400"/>
            <a:ext cx="1600200" cy="1219200"/>
          </a:xfrm>
          <a:prstGeom prst="line">
            <a:avLst/>
          </a:prstGeom>
          <a:noFill/>
          <a:ln w="57150">
            <a:solidFill>
              <a:srgbClr val="FF0000"/>
            </a:solidFill>
            <a:round/>
            <a:headEnd/>
            <a:tailEnd/>
          </a:ln>
        </p:spPr>
        <p:txBody>
          <a:bodyPr/>
          <a:lstStyle/>
          <a:p>
            <a:endParaRPr lang="en-CA"/>
          </a:p>
        </p:txBody>
      </p:sp>
      <p:sp>
        <p:nvSpPr>
          <p:cNvPr id="17438" name="Line 30"/>
          <p:cNvSpPr>
            <a:spLocks noChangeShapeType="1"/>
          </p:cNvSpPr>
          <p:nvPr/>
        </p:nvSpPr>
        <p:spPr bwMode="auto">
          <a:xfrm flipV="1">
            <a:off x="3581400" y="2971800"/>
            <a:ext cx="4038600" cy="2971800"/>
          </a:xfrm>
          <a:prstGeom prst="line">
            <a:avLst/>
          </a:prstGeom>
          <a:noFill/>
          <a:ln w="57150">
            <a:solidFill>
              <a:srgbClr val="FF0000"/>
            </a:solidFill>
            <a:round/>
            <a:headEnd/>
            <a:tailEnd/>
          </a:ln>
        </p:spPr>
        <p:txBody>
          <a:bodyPr/>
          <a:lstStyle/>
          <a:p>
            <a:endParaRPr lang="en-CA"/>
          </a:p>
        </p:txBody>
      </p:sp>
      <p:sp>
        <p:nvSpPr>
          <p:cNvPr id="17439" name="Line 31"/>
          <p:cNvSpPr>
            <a:spLocks noChangeShapeType="1"/>
          </p:cNvSpPr>
          <p:nvPr/>
        </p:nvSpPr>
        <p:spPr bwMode="auto">
          <a:xfrm>
            <a:off x="1981200" y="5943600"/>
            <a:ext cx="5638800" cy="0"/>
          </a:xfrm>
          <a:prstGeom prst="line">
            <a:avLst/>
          </a:prstGeom>
          <a:noFill/>
          <a:ln w="57150">
            <a:solidFill>
              <a:srgbClr val="FF0000"/>
            </a:solidFill>
            <a:round/>
            <a:headEnd/>
            <a:tailEnd/>
          </a:ln>
        </p:spPr>
        <p:txBody>
          <a:bodyPr/>
          <a:lstStyle/>
          <a:p>
            <a:endParaRPr lang="en-CA"/>
          </a:p>
        </p:txBody>
      </p:sp>
      <p:sp>
        <p:nvSpPr>
          <p:cNvPr id="17440" name="Line 32"/>
          <p:cNvSpPr>
            <a:spLocks noChangeShapeType="1"/>
          </p:cNvSpPr>
          <p:nvPr/>
        </p:nvSpPr>
        <p:spPr bwMode="auto">
          <a:xfrm>
            <a:off x="7620000" y="2971800"/>
            <a:ext cx="0" cy="2971800"/>
          </a:xfrm>
          <a:prstGeom prst="line">
            <a:avLst/>
          </a:prstGeom>
          <a:noFill/>
          <a:ln w="57150">
            <a:solidFill>
              <a:srgbClr val="FF0000"/>
            </a:solidFill>
            <a:round/>
            <a:headEnd/>
            <a:tailEnd/>
          </a:ln>
        </p:spPr>
        <p:txBody>
          <a:bodyPr/>
          <a:lstStyle/>
          <a:p>
            <a:endParaRPr lang="en-CA"/>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17440"/>
                                        </p:tgtEl>
                                        <p:attrNameLst>
                                          <p:attrName>style.visibility</p:attrName>
                                        </p:attrNameLst>
                                      </p:cBhvr>
                                      <p:to>
                                        <p:strVal val="visible"/>
                                      </p:to>
                                    </p:set>
                                    <p:animEffect transition="in" filter="dissolve">
                                      <p:cBhvr>
                                        <p:cTn id="7" dur="500"/>
                                        <p:tgtEl>
                                          <p:spTgt spid="17440"/>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17436"/>
                                        </p:tgtEl>
                                        <p:attrNameLst>
                                          <p:attrName>style.visibility</p:attrName>
                                        </p:attrNameLst>
                                      </p:cBhvr>
                                      <p:to>
                                        <p:strVal val="visible"/>
                                      </p:to>
                                    </p:set>
                                    <p:animEffect transition="in" filter="dissolve">
                                      <p:cBhvr>
                                        <p:cTn id="12" dur="500"/>
                                        <p:tgtEl>
                                          <p:spTgt spid="17436"/>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17439"/>
                                        </p:tgtEl>
                                        <p:attrNameLst>
                                          <p:attrName>style.visibility</p:attrName>
                                        </p:attrNameLst>
                                      </p:cBhvr>
                                      <p:to>
                                        <p:strVal val="visible"/>
                                      </p:to>
                                    </p:set>
                                    <p:animEffect transition="in" filter="dissolve">
                                      <p:cBhvr>
                                        <p:cTn id="17" dur="500"/>
                                        <p:tgtEl>
                                          <p:spTgt spid="17439"/>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grpId="0" nodeType="clickEffect">
                                  <p:stCondLst>
                                    <p:cond delay="0"/>
                                  </p:stCondLst>
                                  <p:childTnLst>
                                    <p:set>
                                      <p:cBhvr>
                                        <p:cTn id="21" dur="1" fill="hold">
                                          <p:stCondLst>
                                            <p:cond delay="0"/>
                                          </p:stCondLst>
                                        </p:cTn>
                                        <p:tgtEl>
                                          <p:spTgt spid="17437"/>
                                        </p:tgtEl>
                                        <p:attrNameLst>
                                          <p:attrName>style.visibility</p:attrName>
                                        </p:attrNameLst>
                                      </p:cBhvr>
                                      <p:to>
                                        <p:strVal val="visible"/>
                                      </p:to>
                                    </p:set>
                                    <p:animEffect transition="in" filter="dissolve">
                                      <p:cBhvr>
                                        <p:cTn id="22" dur="500"/>
                                        <p:tgtEl>
                                          <p:spTgt spid="17437"/>
                                        </p:tgtEl>
                                      </p:cBhvr>
                                    </p:animEffect>
                                  </p:childTnLst>
                                </p:cTn>
                              </p:par>
                            </p:childTnLst>
                          </p:cTn>
                        </p:par>
                      </p:childTnLst>
                    </p:cTn>
                  </p:par>
                  <p:par>
                    <p:cTn id="23" fill="hold">
                      <p:stCondLst>
                        <p:cond delay="indefinite"/>
                      </p:stCondLst>
                      <p:childTnLst>
                        <p:par>
                          <p:cTn id="24" fill="hold">
                            <p:stCondLst>
                              <p:cond delay="0"/>
                            </p:stCondLst>
                            <p:childTnLst>
                              <p:par>
                                <p:cTn id="25" presetID="9" presetClass="entr" presetSubtype="0" fill="hold" grpId="0" nodeType="clickEffect">
                                  <p:stCondLst>
                                    <p:cond delay="0"/>
                                  </p:stCondLst>
                                  <p:childTnLst>
                                    <p:set>
                                      <p:cBhvr>
                                        <p:cTn id="26" dur="1" fill="hold">
                                          <p:stCondLst>
                                            <p:cond delay="0"/>
                                          </p:stCondLst>
                                        </p:cTn>
                                        <p:tgtEl>
                                          <p:spTgt spid="17438"/>
                                        </p:tgtEl>
                                        <p:attrNameLst>
                                          <p:attrName>style.visibility</p:attrName>
                                        </p:attrNameLst>
                                      </p:cBhvr>
                                      <p:to>
                                        <p:strVal val="visible"/>
                                      </p:to>
                                    </p:set>
                                    <p:animEffect transition="in" filter="dissolve">
                                      <p:cBhvr>
                                        <p:cTn id="27" dur="500"/>
                                        <p:tgtEl>
                                          <p:spTgt spid="17438"/>
                                        </p:tgtEl>
                                      </p:cBhvr>
                                    </p:animEffect>
                                  </p:childTnLst>
                                </p:cTn>
                              </p:par>
                            </p:childTnLst>
                          </p:cTn>
                        </p:par>
                      </p:childTnLst>
                    </p:cTn>
                  </p:par>
                  <p:par>
                    <p:cTn id="28" fill="hold">
                      <p:stCondLst>
                        <p:cond delay="indefinite"/>
                      </p:stCondLst>
                      <p:childTnLst>
                        <p:par>
                          <p:cTn id="29" fill="hold">
                            <p:stCondLst>
                              <p:cond delay="0"/>
                            </p:stCondLst>
                            <p:childTnLst>
                              <p:par>
                                <p:cTn id="30" presetID="9" presetClass="entr" presetSubtype="0" fill="hold" grpId="0" nodeType="clickEffect">
                                  <p:stCondLst>
                                    <p:cond delay="0"/>
                                  </p:stCondLst>
                                  <p:childTnLst>
                                    <p:set>
                                      <p:cBhvr>
                                        <p:cTn id="31" dur="1" fill="hold">
                                          <p:stCondLst>
                                            <p:cond delay="0"/>
                                          </p:stCondLst>
                                        </p:cTn>
                                        <p:tgtEl>
                                          <p:spTgt spid="17435"/>
                                        </p:tgtEl>
                                        <p:attrNameLst>
                                          <p:attrName>style.visibility</p:attrName>
                                        </p:attrNameLst>
                                      </p:cBhvr>
                                      <p:to>
                                        <p:strVal val="visible"/>
                                      </p:to>
                                    </p:set>
                                    <p:animEffect transition="in" filter="dissolve">
                                      <p:cBhvr>
                                        <p:cTn id="32" dur="500"/>
                                        <p:tgtEl>
                                          <p:spTgt spid="17435"/>
                                        </p:tgtEl>
                                      </p:cBhvr>
                                    </p:animEffect>
                                  </p:childTnLst>
                                </p:cTn>
                              </p:par>
                            </p:childTnLst>
                          </p:cTn>
                        </p:par>
                      </p:childTnLst>
                    </p:cTn>
                  </p:par>
                  <p:par>
                    <p:cTn id="33" fill="hold">
                      <p:stCondLst>
                        <p:cond delay="indefinite"/>
                      </p:stCondLst>
                      <p:childTnLst>
                        <p:par>
                          <p:cTn id="34" fill="hold">
                            <p:stCondLst>
                              <p:cond delay="0"/>
                            </p:stCondLst>
                            <p:childTnLst>
                              <p:par>
                                <p:cTn id="35" presetID="9" presetClass="entr" presetSubtype="0" fill="hold" nodeType="clickEffect">
                                  <p:stCondLst>
                                    <p:cond delay="0"/>
                                  </p:stCondLst>
                                  <p:childTnLst>
                                    <p:set>
                                      <p:cBhvr>
                                        <p:cTn id="36" dur="1" fill="hold">
                                          <p:stCondLst>
                                            <p:cond delay="0"/>
                                          </p:stCondLst>
                                        </p:cTn>
                                        <p:tgtEl>
                                          <p:spTgt spid="7"/>
                                        </p:tgtEl>
                                        <p:attrNameLst>
                                          <p:attrName>style.visibility</p:attrName>
                                        </p:attrNameLst>
                                      </p:cBhvr>
                                      <p:to>
                                        <p:strVal val="visible"/>
                                      </p:to>
                                    </p:set>
                                    <p:animEffect transition="in" filter="dissolve">
                                      <p:cBhvr>
                                        <p:cTn id="3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435" grpId="0" autoUpdateAnimBg="0"/>
      <p:bldP spid="17436" grpId="0" animBg="1"/>
      <p:bldP spid="17437" grpId="0" animBg="1"/>
      <p:bldP spid="17438" grpId="0" animBg="1"/>
      <p:bldP spid="17439" grpId="0" animBg="1"/>
      <p:bldP spid="17440"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ext Box 2"/>
          <p:cNvSpPr txBox="1">
            <a:spLocks noChangeArrowheads="1"/>
          </p:cNvSpPr>
          <p:nvPr/>
        </p:nvSpPr>
        <p:spPr bwMode="auto">
          <a:xfrm>
            <a:off x="228600" y="-19050"/>
            <a:ext cx="8610600" cy="579438"/>
          </a:xfrm>
          <a:prstGeom prst="rect">
            <a:avLst/>
          </a:prstGeom>
          <a:noFill/>
          <a:ln w="9525">
            <a:noFill/>
            <a:miter lim="800000"/>
            <a:headEnd/>
            <a:tailEnd/>
          </a:ln>
        </p:spPr>
        <p:txBody>
          <a:bodyPr>
            <a:spAutoFit/>
          </a:bodyPr>
          <a:lstStyle/>
          <a:p>
            <a:pPr>
              <a:spcBef>
                <a:spcPct val="50000"/>
              </a:spcBef>
            </a:pPr>
            <a:r>
              <a:rPr lang="fr-CA">
                <a:solidFill>
                  <a:srgbClr val="FF0000"/>
                </a:solidFill>
                <a:latin typeface="Benguiat Bk BT" pitchFamily="18" charset="0"/>
              </a:rPr>
              <a:t>Solution(continued):</a:t>
            </a:r>
            <a:r>
              <a:rPr lang="fr-CA">
                <a:latin typeface="Benguiat Bk BT" pitchFamily="18" charset="0"/>
              </a:rPr>
              <a:t> Since </a:t>
            </a:r>
            <a:r>
              <a:rPr lang="en-US" sz="3200">
                <a:solidFill>
                  <a:schemeClr val="tx2"/>
                </a:solidFill>
                <a:latin typeface="Symbol" pitchFamily="18" charset="2"/>
                <a:sym typeface="WP MathA" pitchFamily="2" charset="2"/>
              </a:rPr>
              <a:t>D</a:t>
            </a:r>
            <a:r>
              <a:rPr lang="fr-CA">
                <a:solidFill>
                  <a:schemeClr val="tx2"/>
                </a:solidFill>
                <a:latin typeface="Benguiat Bk BT" pitchFamily="18" charset="0"/>
                <a:sym typeface="WP MathA" pitchFamily="2" charset="2"/>
              </a:rPr>
              <a:t>ABC is similar to </a:t>
            </a:r>
            <a:r>
              <a:rPr lang="en-US">
                <a:solidFill>
                  <a:schemeClr val="tx2"/>
                </a:solidFill>
                <a:latin typeface="Symbol" pitchFamily="18" charset="2"/>
                <a:sym typeface="WP MathA" pitchFamily="2" charset="2"/>
              </a:rPr>
              <a:t>D</a:t>
            </a:r>
            <a:r>
              <a:rPr lang="fr-CA">
                <a:solidFill>
                  <a:schemeClr val="tx2"/>
                </a:solidFill>
                <a:latin typeface="Benguiat Bk BT" pitchFamily="18" charset="0"/>
                <a:sym typeface="WP MathA" pitchFamily="2" charset="2"/>
              </a:rPr>
              <a:t>DEF</a:t>
            </a:r>
            <a:endParaRPr lang="en-US">
              <a:solidFill>
                <a:schemeClr val="tx2"/>
              </a:solidFill>
              <a:latin typeface="Benguiat Bk BT" pitchFamily="18" charset="0"/>
              <a:sym typeface="WP MathA" pitchFamily="2" charset="2"/>
            </a:endParaRPr>
          </a:p>
        </p:txBody>
      </p:sp>
      <p:grpSp>
        <p:nvGrpSpPr>
          <p:cNvPr id="2" name="Group 3"/>
          <p:cNvGrpSpPr>
            <a:grpSpLocks/>
          </p:cNvGrpSpPr>
          <p:nvPr/>
        </p:nvGrpSpPr>
        <p:grpSpPr bwMode="auto">
          <a:xfrm>
            <a:off x="4343400" y="1295400"/>
            <a:ext cx="2895600" cy="1927225"/>
            <a:chOff x="2736" y="816"/>
            <a:chExt cx="1824" cy="1214"/>
          </a:xfrm>
        </p:grpSpPr>
        <p:sp>
          <p:nvSpPr>
            <p:cNvPr id="11307" name="AutoShape 4"/>
            <p:cNvSpPr>
              <a:spLocks noChangeArrowheads="1"/>
            </p:cNvSpPr>
            <p:nvPr/>
          </p:nvSpPr>
          <p:spPr bwMode="auto">
            <a:xfrm>
              <a:off x="3525" y="1089"/>
              <a:ext cx="835" cy="694"/>
            </a:xfrm>
            <a:prstGeom prst="triangle">
              <a:avLst>
                <a:gd name="adj" fmla="val 0"/>
              </a:avLst>
            </a:prstGeom>
            <a:noFill/>
            <a:ln w="28575">
              <a:solidFill>
                <a:schemeClr val="accent2"/>
              </a:solidFill>
              <a:miter lim="800000"/>
              <a:headEnd/>
              <a:tailEnd/>
            </a:ln>
          </p:spPr>
          <p:txBody>
            <a:bodyPr wrap="none" anchor="ctr"/>
            <a:lstStyle/>
            <a:p>
              <a:endParaRPr lang="en-CA"/>
            </a:p>
          </p:txBody>
        </p:sp>
        <p:sp>
          <p:nvSpPr>
            <p:cNvPr id="11308" name="Text Box 5"/>
            <p:cNvSpPr txBox="1">
              <a:spLocks noChangeArrowheads="1"/>
            </p:cNvSpPr>
            <p:nvPr/>
          </p:nvSpPr>
          <p:spPr bwMode="auto">
            <a:xfrm>
              <a:off x="3318" y="816"/>
              <a:ext cx="267" cy="288"/>
            </a:xfrm>
            <a:prstGeom prst="rect">
              <a:avLst/>
            </a:prstGeom>
            <a:noFill/>
            <a:ln w="9525">
              <a:noFill/>
              <a:miter lim="800000"/>
              <a:headEnd/>
              <a:tailEnd/>
            </a:ln>
          </p:spPr>
          <p:txBody>
            <a:bodyPr>
              <a:spAutoFit/>
            </a:bodyPr>
            <a:lstStyle/>
            <a:p>
              <a:pPr>
                <a:spcBef>
                  <a:spcPct val="50000"/>
                </a:spcBef>
              </a:pPr>
              <a:r>
                <a:rPr lang="fr-CA">
                  <a:latin typeface="Benguiat Bk BT" pitchFamily="18" charset="0"/>
                </a:rPr>
                <a:t>A</a:t>
              </a:r>
              <a:endParaRPr lang="en-US">
                <a:latin typeface="Benguiat Bk BT" pitchFamily="18" charset="0"/>
              </a:endParaRPr>
            </a:p>
          </p:txBody>
        </p:sp>
        <p:sp>
          <p:nvSpPr>
            <p:cNvPr id="11309" name="Text Box 6"/>
            <p:cNvSpPr txBox="1">
              <a:spLocks noChangeArrowheads="1"/>
            </p:cNvSpPr>
            <p:nvPr/>
          </p:nvSpPr>
          <p:spPr bwMode="auto">
            <a:xfrm>
              <a:off x="3252" y="1692"/>
              <a:ext cx="190" cy="288"/>
            </a:xfrm>
            <a:prstGeom prst="rect">
              <a:avLst/>
            </a:prstGeom>
            <a:noFill/>
            <a:ln w="9525">
              <a:noFill/>
              <a:miter lim="800000"/>
              <a:headEnd/>
              <a:tailEnd/>
            </a:ln>
          </p:spPr>
          <p:txBody>
            <a:bodyPr>
              <a:spAutoFit/>
            </a:bodyPr>
            <a:lstStyle/>
            <a:p>
              <a:pPr>
                <a:spcBef>
                  <a:spcPct val="50000"/>
                </a:spcBef>
              </a:pPr>
              <a:r>
                <a:rPr lang="fr-CA">
                  <a:latin typeface="Benguiat Bk BT" pitchFamily="18" charset="0"/>
                </a:rPr>
                <a:t>B</a:t>
              </a:r>
              <a:endParaRPr lang="en-US">
                <a:latin typeface="Benguiat Bk BT" pitchFamily="18" charset="0"/>
              </a:endParaRPr>
            </a:p>
          </p:txBody>
        </p:sp>
        <p:sp>
          <p:nvSpPr>
            <p:cNvPr id="11310" name="Text Box 7"/>
            <p:cNvSpPr txBox="1">
              <a:spLocks noChangeArrowheads="1"/>
            </p:cNvSpPr>
            <p:nvPr/>
          </p:nvSpPr>
          <p:spPr bwMode="auto">
            <a:xfrm>
              <a:off x="4359" y="1700"/>
              <a:ext cx="201" cy="288"/>
            </a:xfrm>
            <a:prstGeom prst="rect">
              <a:avLst/>
            </a:prstGeom>
            <a:noFill/>
            <a:ln w="9525">
              <a:noFill/>
              <a:miter lim="800000"/>
              <a:headEnd/>
              <a:tailEnd/>
            </a:ln>
          </p:spPr>
          <p:txBody>
            <a:bodyPr>
              <a:spAutoFit/>
            </a:bodyPr>
            <a:lstStyle/>
            <a:p>
              <a:pPr>
                <a:spcBef>
                  <a:spcPct val="50000"/>
                </a:spcBef>
              </a:pPr>
              <a:r>
                <a:rPr lang="fr-CA">
                  <a:latin typeface="Benguiat Bk BT" pitchFamily="18" charset="0"/>
                </a:rPr>
                <a:t>C</a:t>
              </a:r>
              <a:endParaRPr lang="en-US">
                <a:latin typeface="Benguiat Bk BT" pitchFamily="18" charset="0"/>
              </a:endParaRPr>
            </a:p>
          </p:txBody>
        </p:sp>
        <p:sp>
          <p:nvSpPr>
            <p:cNvPr id="11311" name="Text Box 8"/>
            <p:cNvSpPr txBox="1">
              <a:spLocks noChangeArrowheads="1"/>
            </p:cNvSpPr>
            <p:nvPr/>
          </p:nvSpPr>
          <p:spPr bwMode="auto">
            <a:xfrm>
              <a:off x="2736" y="1334"/>
              <a:ext cx="876" cy="288"/>
            </a:xfrm>
            <a:prstGeom prst="rect">
              <a:avLst/>
            </a:prstGeom>
            <a:noFill/>
            <a:ln w="9525">
              <a:noFill/>
              <a:miter lim="800000"/>
              <a:headEnd/>
              <a:tailEnd/>
            </a:ln>
          </p:spPr>
          <p:txBody>
            <a:bodyPr>
              <a:spAutoFit/>
            </a:bodyPr>
            <a:lstStyle/>
            <a:p>
              <a:pPr>
                <a:spcBef>
                  <a:spcPct val="50000"/>
                </a:spcBef>
              </a:pPr>
              <a:r>
                <a:rPr lang="fr-CA">
                  <a:latin typeface="Benguiat Bk BT" pitchFamily="18" charset="0"/>
                </a:rPr>
                <a:t>160cm</a:t>
              </a:r>
              <a:endParaRPr lang="en-US">
                <a:latin typeface="Benguiat Bk BT" pitchFamily="18" charset="0"/>
              </a:endParaRPr>
            </a:p>
          </p:txBody>
        </p:sp>
        <p:sp>
          <p:nvSpPr>
            <p:cNvPr id="11312" name="Text Box 9"/>
            <p:cNvSpPr txBox="1">
              <a:spLocks noChangeArrowheads="1"/>
            </p:cNvSpPr>
            <p:nvPr/>
          </p:nvSpPr>
          <p:spPr bwMode="auto">
            <a:xfrm>
              <a:off x="3552" y="1742"/>
              <a:ext cx="816" cy="288"/>
            </a:xfrm>
            <a:prstGeom prst="rect">
              <a:avLst/>
            </a:prstGeom>
            <a:noFill/>
            <a:ln w="9525">
              <a:noFill/>
              <a:miter lim="800000"/>
              <a:headEnd/>
              <a:tailEnd/>
            </a:ln>
          </p:spPr>
          <p:txBody>
            <a:bodyPr>
              <a:spAutoFit/>
            </a:bodyPr>
            <a:lstStyle/>
            <a:p>
              <a:pPr>
                <a:spcBef>
                  <a:spcPct val="50000"/>
                </a:spcBef>
              </a:pPr>
              <a:r>
                <a:rPr lang="fr-CA">
                  <a:latin typeface="Benguiat Bk BT" pitchFamily="18" charset="0"/>
                </a:rPr>
                <a:t>150cm</a:t>
              </a:r>
              <a:endParaRPr lang="en-US">
                <a:latin typeface="Benguiat Bk BT" pitchFamily="18" charset="0"/>
              </a:endParaRPr>
            </a:p>
          </p:txBody>
        </p:sp>
      </p:grpSp>
      <p:grpSp>
        <p:nvGrpSpPr>
          <p:cNvPr id="3" name="Group 10"/>
          <p:cNvGrpSpPr>
            <a:grpSpLocks/>
          </p:cNvGrpSpPr>
          <p:nvPr/>
        </p:nvGrpSpPr>
        <p:grpSpPr bwMode="auto">
          <a:xfrm>
            <a:off x="5353050" y="2971800"/>
            <a:ext cx="3276600" cy="2624138"/>
            <a:chOff x="3372" y="1872"/>
            <a:chExt cx="2064" cy="1653"/>
          </a:xfrm>
        </p:grpSpPr>
        <p:sp>
          <p:nvSpPr>
            <p:cNvPr id="11301" name="AutoShape 11"/>
            <p:cNvSpPr>
              <a:spLocks noChangeArrowheads="1"/>
            </p:cNvSpPr>
            <p:nvPr/>
          </p:nvSpPr>
          <p:spPr bwMode="auto">
            <a:xfrm>
              <a:off x="3603" y="2112"/>
              <a:ext cx="1635" cy="1151"/>
            </a:xfrm>
            <a:prstGeom prst="triangle">
              <a:avLst>
                <a:gd name="adj" fmla="val 100000"/>
              </a:avLst>
            </a:prstGeom>
            <a:noFill/>
            <a:ln w="28575">
              <a:solidFill>
                <a:schemeClr val="accent2"/>
              </a:solidFill>
              <a:miter lim="800000"/>
              <a:headEnd/>
              <a:tailEnd/>
            </a:ln>
          </p:spPr>
          <p:txBody>
            <a:bodyPr wrap="none" anchor="ctr"/>
            <a:lstStyle/>
            <a:p>
              <a:pPr algn="ctr"/>
              <a:endParaRPr lang="en-US"/>
            </a:p>
          </p:txBody>
        </p:sp>
        <p:sp>
          <p:nvSpPr>
            <p:cNvPr id="11302" name="Text Box 12"/>
            <p:cNvSpPr txBox="1">
              <a:spLocks noChangeArrowheads="1"/>
            </p:cNvSpPr>
            <p:nvPr/>
          </p:nvSpPr>
          <p:spPr bwMode="auto">
            <a:xfrm>
              <a:off x="5205" y="1872"/>
              <a:ext cx="195" cy="288"/>
            </a:xfrm>
            <a:prstGeom prst="rect">
              <a:avLst/>
            </a:prstGeom>
            <a:noFill/>
            <a:ln w="9525">
              <a:noFill/>
              <a:miter lim="800000"/>
              <a:headEnd/>
              <a:tailEnd/>
            </a:ln>
          </p:spPr>
          <p:txBody>
            <a:bodyPr>
              <a:spAutoFit/>
            </a:bodyPr>
            <a:lstStyle/>
            <a:p>
              <a:pPr>
                <a:spcBef>
                  <a:spcPct val="50000"/>
                </a:spcBef>
              </a:pPr>
              <a:r>
                <a:rPr lang="fr-CA">
                  <a:latin typeface="Benguiat Bk BT" pitchFamily="18" charset="0"/>
                </a:rPr>
                <a:t>D</a:t>
              </a:r>
              <a:endParaRPr lang="en-US">
                <a:latin typeface="Benguiat Bk BT" pitchFamily="18" charset="0"/>
              </a:endParaRPr>
            </a:p>
          </p:txBody>
        </p:sp>
        <p:sp>
          <p:nvSpPr>
            <p:cNvPr id="11303" name="Text Box 13"/>
            <p:cNvSpPr txBox="1">
              <a:spLocks noChangeArrowheads="1"/>
            </p:cNvSpPr>
            <p:nvPr/>
          </p:nvSpPr>
          <p:spPr bwMode="auto">
            <a:xfrm>
              <a:off x="5226" y="3157"/>
              <a:ext cx="195" cy="288"/>
            </a:xfrm>
            <a:prstGeom prst="rect">
              <a:avLst/>
            </a:prstGeom>
            <a:noFill/>
            <a:ln w="9525">
              <a:noFill/>
              <a:miter lim="800000"/>
              <a:headEnd/>
              <a:tailEnd/>
            </a:ln>
          </p:spPr>
          <p:txBody>
            <a:bodyPr>
              <a:spAutoFit/>
            </a:bodyPr>
            <a:lstStyle/>
            <a:p>
              <a:pPr>
                <a:spcBef>
                  <a:spcPct val="50000"/>
                </a:spcBef>
              </a:pPr>
              <a:r>
                <a:rPr lang="fr-CA">
                  <a:latin typeface="Benguiat Bk BT" pitchFamily="18" charset="0"/>
                </a:rPr>
                <a:t>E</a:t>
              </a:r>
              <a:endParaRPr lang="en-US">
                <a:latin typeface="Benguiat Bk BT" pitchFamily="18" charset="0"/>
              </a:endParaRPr>
            </a:p>
          </p:txBody>
        </p:sp>
        <p:sp>
          <p:nvSpPr>
            <p:cNvPr id="11304" name="Text Box 14"/>
            <p:cNvSpPr txBox="1">
              <a:spLocks noChangeArrowheads="1"/>
            </p:cNvSpPr>
            <p:nvPr/>
          </p:nvSpPr>
          <p:spPr bwMode="auto">
            <a:xfrm>
              <a:off x="3372" y="3168"/>
              <a:ext cx="156" cy="288"/>
            </a:xfrm>
            <a:prstGeom prst="rect">
              <a:avLst/>
            </a:prstGeom>
            <a:noFill/>
            <a:ln w="9525">
              <a:noFill/>
              <a:miter lim="800000"/>
              <a:headEnd/>
              <a:tailEnd/>
            </a:ln>
          </p:spPr>
          <p:txBody>
            <a:bodyPr>
              <a:spAutoFit/>
            </a:bodyPr>
            <a:lstStyle/>
            <a:p>
              <a:pPr>
                <a:spcBef>
                  <a:spcPct val="50000"/>
                </a:spcBef>
              </a:pPr>
              <a:r>
                <a:rPr lang="fr-CA">
                  <a:latin typeface="Benguiat Bk BT" pitchFamily="18" charset="0"/>
                </a:rPr>
                <a:t>F</a:t>
              </a:r>
              <a:endParaRPr lang="en-US">
                <a:latin typeface="Benguiat Bk BT" pitchFamily="18" charset="0"/>
              </a:endParaRPr>
            </a:p>
          </p:txBody>
        </p:sp>
        <p:sp>
          <p:nvSpPr>
            <p:cNvPr id="11305" name="Text Box 15"/>
            <p:cNvSpPr txBox="1">
              <a:spLocks noChangeArrowheads="1"/>
            </p:cNvSpPr>
            <p:nvPr/>
          </p:nvSpPr>
          <p:spPr bwMode="auto">
            <a:xfrm>
              <a:off x="4265" y="3237"/>
              <a:ext cx="631" cy="288"/>
            </a:xfrm>
            <a:prstGeom prst="rect">
              <a:avLst/>
            </a:prstGeom>
            <a:noFill/>
            <a:ln w="9525">
              <a:noFill/>
              <a:miter lim="800000"/>
              <a:headEnd/>
              <a:tailEnd/>
            </a:ln>
          </p:spPr>
          <p:txBody>
            <a:bodyPr>
              <a:spAutoFit/>
            </a:bodyPr>
            <a:lstStyle/>
            <a:p>
              <a:pPr>
                <a:spcBef>
                  <a:spcPct val="50000"/>
                </a:spcBef>
              </a:pPr>
              <a:r>
                <a:rPr lang="fr-CA">
                  <a:latin typeface="Benguiat Bk BT" pitchFamily="18" charset="0"/>
                </a:rPr>
                <a:t>20m</a:t>
              </a:r>
              <a:endParaRPr lang="en-US">
                <a:latin typeface="Benguiat Bk BT" pitchFamily="18" charset="0"/>
              </a:endParaRPr>
            </a:p>
          </p:txBody>
        </p:sp>
        <p:sp>
          <p:nvSpPr>
            <p:cNvPr id="11306" name="Text Box 16"/>
            <p:cNvSpPr txBox="1">
              <a:spLocks noChangeArrowheads="1"/>
            </p:cNvSpPr>
            <p:nvPr/>
          </p:nvSpPr>
          <p:spPr bwMode="auto">
            <a:xfrm>
              <a:off x="5241" y="2502"/>
              <a:ext cx="195" cy="288"/>
            </a:xfrm>
            <a:prstGeom prst="rect">
              <a:avLst/>
            </a:prstGeom>
            <a:noFill/>
            <a:ln w="9525">
              <a:noFill/>
              <a:miter lim="800000"/>
              <a:headEnd/>
              <a:tailEnd/>
            </a:ln>
          </p:spPr>
          <p:txBody>
            <a:bodyPr>
              <a:spAutoFit/>
            </a:bodyPr>
            <a:lstStyle/>
            <a:p>
              <a:pPr>
                <a:spcBef>
                  <a:spcPct val="50000"/>
                </a:spcBef>
              </a:pPr>
              <a:r>
                <a:rPr lang="en-US" i="1">
                  <a:latin typeface="Benguiat Bk BT" pitchFamily="18" charset="0"/>
                </a:rPr>
                <a:t>x</a:t>
              </a:r>
            </a:p>
          </p:txBody>
        </p:sp>
      </p:grpSp>
      <p:sp>
        <p:nvSpPr>
          <p:cNvPr id="18449" name="Text Box 17"/>
          <p:cNvSpPr txBox="1">
            <a:spLocks noChangeArrowheads="1"/>
          </p:cNvSpPr>
          <p:nvPr/>
        </p:nvSpPr>
        <p:spPr bwMode="auto">
          <a:xfrm>
            <a:off x="247650" y="1066800"/>
            <a:ext cx="4191000" cy="457200"/>
          </a:xfrm>
          <a:prstGeom prst="rect">
            <a:avLst/>
          </a:prstGeom>
          <a:noFill/>
          <a:ln w="9525">
            <a:noFill/>
            <a:miter lim="800000"/>
            <a:headEnd/>
            <a:tailEnd/>
          </a:ln>
        </p:spPr>
        <p:txBody>
          <a:bodyPr>
            <a:spAutoFit/>
          </a:bodyPr>
          <a:lstStyle/>
          <a:p>
            <a:pPr>
              <a:spcBef>
                <a:spcPct val="50000"/>
              </a:spcBef>
            </a:pPr>
            <a:r>
              <a:rPr lang="fr-CA">
                <a:latin typeface="Benguiat Bk BT" pitchFamily="18" charset="0"/>
              </a:rPr>
              <a:t>We can say that:</a:t>
            </a:r>
            <a:endParaRPr lang="en-US">
              <a:latin typeface="Benguiat Bk BT" pitchFamily="18" charset="0"/>
            </a:endParaRPr>
          </a:p>
        </p:txBody>
      </p:sp>
      <p:grpSp>
        <p:nvGrpSpPr>
          <p:cNvPr id="4" name="Group 18"/>
          <p:cNvGrpSpPr>
            <a:grpSpLocks/>
          </p:cNvGrpSpPr>
          <p:nvPr/>
        </p:nvGrpSpPr>
        <p:grpSpPr bwMode="auto">
          <a:xfrm>
            <a:off x="914400" y="1524000"/>
            <a:ext cx="1066800" cy="919163"/>
            <a:chOff x="576" y="720"/>
            <a:chExt cx="672" cy="579"/>
          </a:xfrm>
        </p:grpSpPr>
        <p:grpSp>
          <p:nvGrpSpPr>
            <p:cNvPr id="11296" name="Group 19"/>
            <p:cNvGrpSpPr>
              <a:grpSpLocks/>
            </p:cNvGrpSpPr>
            <p:nvPr/>
          </p:nvGrpSpPr>
          <p:grpSpPr bwMode="auto">
            <a:xfrm>
              <a:off x="576" y="720"/>
              <a:ext cx="576" cy="579"/>
              <a:chOff x="168" y="1344"/>
              <a:chExt cx="576" cy="579"/>
            </a:xfrm>
          </p:grpSpPr>
          <p:sp>
            <p:nvSpPr>
              <p:cNvPr id="11298" name="Line 20"/>
              <p:cNvSpPr>
                <a:spLocks noChangeShapeType="1"/>
              </p:cNvSpPr>
              <p:nvPr/>
            </p:nvSpPr>
            <p:spPr bwMode="auto">
              <a:xfrm flipH="1">
                <a:off x="192" y="1584"/>
                <a:ext cx="336" cy="0"/>
              </a:xfrm>
              <a:prstGeom prst="line">
                <a:avLst/>
              </a:prstGeom>
              <a:noFill/>
              <a:ln w="9525">
                <a:solidFill>
                  <a:schemeClr val="tx1"/>
                </a:solidFill>
                <a:round/>
                <a:headEnd/>
                <a:tailEnd/>
              </a:ln>
            </p:spPr>
            <p:txBody>
              <a:bodyPr/>
              <a:lstStyle/>
              <a:p>
                <a:endParaRPr lang="en-CA"/>
              </a:p>
            </p:txBody>
          </p:sp>
          <p:sp>
            <p:nvSpPr>
              <p:cNvPr id="11299" name="Text Box 21"/>
              <p:cNvSpPr txBox="1">
                <a:spLocks noChangeArrowheads="1"/>
              </p:cNvSpPr>
              <p:nvPr/>
            </p:nvSpPr>
            <p:spPr bwMode="auto">
              <a:xfrm>
                <a:off x="180" y="1344"/>
                <a:ext cx="564" cy="291"/>
              </a:xfrm>
              <a:prstGeom prst="rect">
                <a:avLst/>
              </a:prstGeom>
              <a:noFill/>
              <a:ln w="9525">
                <a:noFill/>
                <a:miter lim="800000"/>
                <a:headEnd/>
                <a:tailEnd/>
              </a:ln>
            </p:spPr>
            <p:txBody>
              <a:bodyPr>
                <a:spAutoFit/>
              </a:bodyPr>
              <a:lstStyle/>
              <a:p>
                <a:pPr>
                  <a:spcBef>
                    <a:spcPct val="50000"/>
                  </a:spcBef>
                </a:pPr>
                <a:r>
                  <a:rPr lang="fr-CA">
                    <a:latin typeface="Benguiat Bk BT" pitchFamily="18" charset="0"/>
                  </a:rPr>
                  <a:t>AB</a:t>
                </a:r>
                <a:endParaRPr lang="en-US">
                  <a:latin typeface="Benguiat Bk BT" pitchFamily="18" charset="0"/>
                </a:endParaRPr>
              </a:p>
            </p:txBody>
          </p:sp>
          <p:sp>
            <p:nvSpPr>
              <p:cNvPr id="11300" name="Text Box 22"/>
              <p:cNvSpPr txBox="1">
                <a:spLocks noChangeArrowheads="1"/>
              </p:cNvSpPr>
              <p:nvPr/>
            </p:nvSpPr>
            <p:spPr bwMode="auto">
              <a:xfrm>
                <a:off x="168" y="1632"/>
                <a:ext cx="432" cy="291"/>
              </a:xfrm>
              <a:prstGeom prst="rect">
                <a:avLst/>
              </a:prstGeom>
              <a:noFill/>
              <a:ln w="9525">
                <a:noFill/>
                <a:miter lim="800000"/>
                <a:headEnd/>
                <a:tailEnd/>
              </a:ln>
            </p:spPr>
            <p:txBody>
              <a:bodyPr>
                <a:spAutoFit/>
              </a:bodyPr>
              <a:lstStyle/>
              <a:p>
                <a:pPr>
                  <a:spcBef>
                    <a:spcPct val="50000"/>
                  </a:spcBef>
                </a:pPr>
                <a:r>
                  <a:rPr lang="fr-CA">
                    <a:latin typeface="Benguiat Bk BT" pitchFamily="18" charset="0"/>
                  </a:rPr>
                  <a:t>DE</a:t>
                </a:r>
                <a:endParaRPr lang="en-US">
                  <a:latin typeface="Benguiat Bk BT" pitchFamily="18" charset="0"/>
                </a:endParaRPr>
              </a:p>
            </p:txBody>
          </p:sp>
        </p:grpSp>
        <p:sp>
          <p:nvSpPr>
            <p:cNvPr id="11297" name="Text Box 23"/>
            <p:cNvSpPr txBox="1">
              <a:spLocks noChangeArrowheads="1"/>
            </p:cNvSpPr>
            <p:nvPr/>
          </p:nvSpPr>
          <p:spPr bwMode="auto">
            <a:xfrm>
              <a:off x="960" y="816"/>
              <a:ext cx="288" cy="288"/>
            </a:xfrm>
            <a:prstGeom prst="rect">
              <a:avLst/>
            </a:prstGeom>
            <a:noFill/>
            <a:ln w="9525">
              <a:noFill/>
              <a:miter lim="800000"/>
              <a:headEnd/>
              <a:tailEnd/>
            </a:ln>
          </p:spPr>
          <p:txBody>
            <a:bodyPr>
              <a:spAutoFit/>
            </a:bodyPr>
            <a:lstStyle/>
            <a:p>
              <a:pPr>
                <a:spcBef>
                  <a:spcPct val="50000"/>
                </a:spcBef>
              </a:pPr>
              <a:r>
                <a:rPr lang="fr-CA">
                  <a:latin typeface="Benguiat Bk BT" pitchFamily="18" charset="0"/>
                </a:rPr>
                <a:t>=</a:t>
              </a:r>
              <a:endParaRPr lang="en-US">
                <a:latin typeface="Benguiat Bk BT" pitchFamily="18" charset="0"/>
              </a:endParaRPr>
            </a:p>
          </p:txBody>
        </p:sp>
      </p:grpSp>
      <p:grpSp>
        <p:nvGrpSpPr>
          <p:cNvPr id="6" name="Group 24"/>
          <p:cNvGrpSpPr>
            <a:grpSpLocks/>
          </p:cNvGrpSpPr>
          <p:nvPr/>
        </p:nvGrpSpPr>
        <p:grpSpPr bwMode="auto">
          <a:xfrm>
            <a:off x="1981200" y="1524000"/>
            <a:ext cx="1028700" cy="800100"/>
            <a:chOff x="1884" y="864"/>
            <a:chExt cx="648" cy="504"/>
          </a:xfrm>
        </p:grpSpPr>
        <p:sp>
          <p:nvSpPr>
            <p:cNvPr id="11293" name="Line 25"/>
            <p:cNvSpPr>
              <a:spLocks noChangeShapeType="1"/>
            </p:cNvSpPr>
            <p:nvPr/>
          </p:nvSpPr>
          <p:spPr bwMode="auto">
            <a:xfrm>
              <a:off x="1920" y="1104"/>
              <a:ext cx="336" cy="0"/>
            </a:xfrm>
            <a:prstGeom prst="line">
              <a:avLst/>
            </a:prstGeom>
            <a:noFill/>
            <a:ln w="9525">
              <a:solidFill>
                <a:schemeClr val="tx1"/>
              </a:solidFill>
              <a:round/>
              <a:headEnd/>
              <a:tailEnd/>
            </a:ln>
          </p:spPr>
          <p:txBody>
            <a:bodyPr/>
            <a:lstStyle/>
            <a:p>
              <a:endParaRPr lang="en-CA"/>
            </a:p>
          </p:txBody>
        </p:sp>
        <p:sp>
          <p:nvSpPr>
            <p:cNvPr id="11294" name="Text Box 26"/>
            <p:cNvSpPr txBox="1">
              <a:spLocks noChangeArrowheads="1"/>
            </p:cNvSpPr>
            <p:nvPr/>
          </p:nvSpPr>
          <p:spPr bwMode="auto">
            <a:xfrm>
              <a:off x="1884" y="864"/>
              <a:ext cx="432" cy="288"/>
            </a:xfrm>
            <a:prstGeom prst="rect">
              <a:avLst/>
            </a:prstGeom>
            <a:noFill/>
            <a:ln w="9525">
              <a:noFill/>
              <a:miter lim="800000"/>
              <a:headEnd/>
              <a:tailEnd/>
            </a:ln>
          </p:spPr>
          <p:txBody>
            <a:bodyPr>
              <a:spAutoFit/>
            </a:bodyPr>
            <a:lstStyle/>
            <a:p>
              <a:pPr>
                <a:spcBef>
                  <a:spcPct val="50000"/>
                </a:spcBef>
              </a:pPr>
              <a:r>
                <a:rPr lang="fr-CA">
                  <a:latin typeface="Benguiat Bk BT" pitchFamily="18" charset="0"/>
                </a:rPr>
                <a:t>BC</a:t>
              </a:r>
              <a:endParaRPr lang="en-US">
                <a:latin typeface="Benguiat Bk BT" pitchFamily="18" charset="0"/>
              </a:endParaRPr>
            </a:p>
          </p:txBody>
        </p:sp>
        <p:sp>
          <p:nvSpPr>
            <p:cNvPr id="11295" name="Text Box 27"/>
            <p:cNvSpPr txBox="1">
              <a:spLocks noChangeArrowheads="1"/>
            </p:cNvSpPr>
            <p:nvPr/>
          </p:nvSpPr>
          <p:spPr bwMode="auto">
            <a:xfrm>
              <a:off x="1908" y="1080"/>
              <a:ext cx="624" cy="288"/>
            </a:xfrm>
            <a:prstGeom prst="rect">
              <a:avLst/>
            </a:prstGeom>
            <a:noFill/>
            <a:ln w="9525">
              <a:noFill/>
              <a:miter lim="800000"/>
              <a:headEnd/>
              <a:tailEnd/>
            </a:ln>
          </p:spPr>
          <p:txBody>
            <a:bodyPr>
              <a:spAutoFit/>
            </a:bodyPr>
            <a:lstStyle/>
            <a:p>
              <a:pPr>
                <a:spcBef>
                  <a:spcPct val="50000"/>
                </a:spcBef>
              </a:pPr>
              <a:r>
                <a:rPr lang="fr-CA">
                  <a:latin typeface="Benguiat Bk BT" pitchFamily="18" charset="0"/>
                </a:rPr>
                <a:t>EF</a:t>
              </a:r>
              <a:endParaRPr lang="en-US">
                <a:latin typeface="Benguiat Bk BT" pitchFamily="18" charset="0"/>
              </a:endParaRPr>
            </a:p>
          </p:txBody>
        </p:sp>
      </p:grpSp>
      <p:grpSp>
        <p:nvGrpSpPr>
          <p:cNvPr id="7" name="Group 28"/>
          <p:cNvGrpSpPr>
            <a:grpSpLocks/>
          </p:cNvGrpSpPr>
          <p:nvPr/>
        </p:nvGrpSpPr>
        <p:grpSpPr bwMode="auto">
          <a:xfrm>
            <a:off x="666750" y="2362200"/>
            <a:ext cx="1409700" cy="781050"/>
            <a:chOff x="420" y="1248"/>
            <a:chExt cx="888" cy="492"/>
          </a:xfrm>
        </p:grpSpPr>
        <p:grpSp>
          <p:nvGrpSpPr>
            <p:cNvPr id="11287" name="Group 29"/>
            <p:cNvGrpSpPr>
              <a:grpSpLocks/>
            </p:cNvGrpSpPr>
            <p:nvPr/>
          </p:nvGrpSpPr>
          <p:grpSpPr bwMode="auto">
            <a:xfrm>
              <a:off x="420" y="1248"/>
              <a:ext cx="660" cy="492"/>
              <a:chOff x="852" y="1344"/>
              <a:chExt cx="660" cy="492"/>
            </a:xfrm>
          </p:grpSpPr>
          <p:sp>
            <p:nvSpPr>
              <p:cNvPr id="11289" name="Text Box 30"/>
              <p:cNvSpPr txBox="1">
                <a:spLocks noChangeArrowheads="1"/>
              </p:cNvSpPr>
              <p:nvPr/>
            </p:nvSpPr>
            <p:spPr bwMode="auto">
              <a:xfrm>
                <a:off x="852" y="1344"/>
                <a:ext cx="660" cy="288"/>
              </a:xfrm>
              <a:prstGeom prst="rect">
                <a:avLst/>
              </a:prstGeom>
              <a:noFill/>
              <a:ln w="9525">
                <a:noFill/>
                <a:miter lim="800000"/>
                <a:headEnd/>
                <a:tailEnd/>
              </a:ln>
            </p:spPr>
            <p:txBody>
              <a:bodyPr>
                <a:spAutoFit/>
              </a:bodyPr>
              <a:lstStyle/>
              <a:p>
                <a:pPr>
                  <a:spcBef>
                    <a:spcPct val="50000"/>
                  </a:spcBef>
                </a:pPr>
                <a:r>
                  <a:rPr lang="en-US">
                    <a:latin typeface="Benguiat Bk BT" pitchFamily="18" charset="0"/>
                  </a:rPr>
                  <a:t>1.6m</a:t>
                </a:r>
              </a:p>
            </p:txBody>
          </p:sp>
          <p:grpSp>
            <p:nvGrpSpPr>
              <p:cNvPr id="11290" name="Group 31"/>
              <p:cNvGrpSpPr>
                <a:grpSpLocks/>
              </p:cNvGrpSpPr>
              <p:nvPr/>
            </p:nvGrpSpPr>
            <p:grpSpPr bwMode="auto">
              <a:xfrm>
                <a:off x="912" y="1548"/>
                <a:ext cx="516" cy="288"/>
                <a:chOff x="912" y="1548"/>
                <a:chExt cx="516" cy="288"/>
              </a:xfrm>
            </p:grpSpPr>
            <p:sp>
              <p:nvSpPr>
                <p:cNvPr id="11291" name="Line 32"/>
                <p:cNvSpPr>
                  <a:spLocks noChangeShapeType="1"/>
                </p:cNvSpPr>
                <p:nvPr/>
              </p:nvSpPr>
              <p:spPr bwMode="auto">
                <a:xfrm>
                  <a:off x="912" y="1584"/>
                  <a:ext cx="480" cy="0"/>
                </a:xfrm>
                <a:prstGeom prst="line">
                  <a:avLst/>
                </a:prstGeom>
                <a:noFill/>
                <a:ln w="9525">
                  <a:solidFill>
                    <a:schemeClr val="tx1"/>
                  </a:solidFill>
                  <a:round/>
                  <a:headEnd/>
                  <a:tailEnd/>
                </a:ln>
              </p:spPr>
              <p:txBody>
                <a:bodyPr/>
                <a:lstStyle/>
                <a:p>
                  <a:endParaRPr lang="en-CA"/>
                </a:p>
              </p:txBody>
            </p:sp>
            <p:sp>
              <p:nvSpPr>
                <p:cNvPr id="11292" name="Text Box 33"/>
                <p:cNvSpPr txBox="1">
                  <a:spLocks noChangeArrowheads="1"/>
                </p:cNvSpPr>
                <p:nvPr/>
              </p:nvSpPr>
              <p:spPr bwMode="auto">
                <a:xfrm>
                  <a:off x="948" y="1548"/>
                  <a:ext cx="480" cy="288"/>
                </a:xfrm>
                <a:prstGeom prst="rect">
                  <a:avLst/>
                </a:prstGeom>
                <a:noFill/>
                <a:ln w="9525">
                  <a:noFill/>
                  <a:miter lim="800000"/>
                  <a:headEnd/>
                  <a:tailEnd/>
                </a:ln>
              </p:spPr>
              <p:txBody>
                <a:bodyPr>
                  <a:spAutoFit/>
                </a:bodyPr>
                <a:lstStyle/>
                <a:p>
                  <a:pPr>
                    <a:spcBef>
                      <a:spcPct val="50000"/>
                    </a:spcBef>
                  </a:pPr>
                  <a:r>
                    <a:rPr lang="en-US">
                      <a:latin typeface="Benguiat Bk BT" pitchFamily="18" charset="0"/>
                    </a:rPr>
                    <a:t>DE</a:t>
                  </a:r>
                </a:p>
              </p:txBody>
            </p:sp>
          </p:grpSp>
        </p:grpSp>
        <p:sp>
          <p:nvSpPr>
            <p:cNvPr id="11288" name="Text Box 34"/>
            <p:cNvSpPr txBox="1">
              <a:spLocks noChangeArrowheads="1"/>
            </p:cNvSpPr>
            <p:nvPr/>
          </p:nvSpPr>
          <p:spPr bwMode="auto">
            <a:xfrm>
              <a:off x="972" y="1344"/>
              <a:ext cx="336" cy="288"/>
            </a:xfrm>
            <a:prstGeom prst="rect">
              <a:avLst/>
            </a:prstGeom>
            <a:noFill/>
            <a:ln w="9525">
              <a:noFill/>
              <a:miter lim="800000"/>
              <a:headEnd/>
              <a:tailEnd/>
            </a:ln>
          </p:spPr>
          <p:txBody>
            <a:bodyPr>
              <a:spAutoFit/>
            </a:bodyPr>
            <a:lstStyle/>
            <a:p>
              <a:pPr>
                <a:spcBef>
                  <a:spcPct val="50000"/>
                </a:spcBef>
              </a:pPr>
              <a:r>
                <a:rPr lang="en-US">
                  <a:latin typeface="Benguiat Bk BT" pitchFamily="18" charset="0"/>
                </a:rPr>
                <a:t>=</a:t>
              </a:r>
            </a:p>
          </p:txBody>
        </p:sp>
      </p:grpSp>
      <p:grpSp>
        <p:nvGrpSpPr>
          <p:cNvPr id="10" name="Group 35"/>
          <p:cNvGrpSpPr>
            <a:grpSpLocks/>
          </p:cNvGrpSpPr>
          <p:nvPr/>
        </p:nvGrpSpPr>
        <p:grpSpPr bwMode="auto">
          <a:xfrm>
            <a:off x="1847850" y="2362200"/>
            <a:ext cx="1143000" cy="800100"/>
            <a:chOff x="1884" y="1344"/>
            <a:chExt cx="720" cy="504"/>
          </a:xfrm>
        </p:grpSpPr>
        <p:sp>
          <p:nvSpPr>
            <p:cNvPr id="11284" name="Text Box 36"/>
            <p:cNvSpPr txBox="1">
              <a:spLocks noChangeArrowheads="1"/>
            </p:cNvSpPr>
            <p:nvPr/>
          </p:nvSpPr>
          <p:spPr bwMode="auto">
            <a:xfrm>
              <a:off x="1884" y="1344"/>
              <a:ext cx="720" cy="288"/>
            </a:xfrm>
            <a:prstGeom prst="rect">
              <a:avLst/>
            </a:prstGeom>
            <a:noFill/>
            <a:ln w="9525">
              <a:noFill/>
              <a:miter lim="800000"/>
              <a:headEnd/>
              <a:tailEnd/>
            </a:ln>
          </p:spPr>
          <p:txBody>
            <a:bodyPr>
              <a:spAutoFit/>
            </a:bodyPr>
            <a:lstStyle/>
            <a:p>
              <a:pPr>
                <a:spcBef>
                  <a:spcPct val="50000"/>
                </a:spcBef>
              </a:pPr>
              <a:r>
                <a:rPr lang="en-US">
                  <a:latin typeface="Benguiat Bk BT" pitchFamily="18" charset="0"/>
                </a:rPr>
                <a:t>1.5m</a:t>
              </a:r>
            </a:p>
          </p:txBody>
        </p:sp>
        <p:sp>
          <p:nvSpPr>
            <p:cNvPr id="11285" name="Line 37"/>
            <p:cNvSpPr>
              <a:spLocks noChangeShapeType="1"/>
            </p:cNvSpPr>
            <p:nvPr/>
          </p:nvSpPr>
          <p:spPr bwMode="auto">
            <a:xfrm>
              <a:off x="1968" y="1584"/>
              <a:ext cx="480" cy="0"/>
            </a:xfrm>
            <a:prstGeom prst="line">
              <a:avLst/>
            </a:prstGeom>
            <a:noFill/>
            <a:ln w="9525">
              <a:solidFill>
                <a:schemeClr val="tx1"/>
              </a:solidFill>
              <a:round/>
              <a:headEnd/>
              <a:tailEnd/>
            </a:ln>
          </p:spPr>
          <p:txBody>
            <a:bodyPr/>
            <a:lstStyle/>
            <a:p>
              <a:endParaRPr lang="en-CA"/>
            </a:p>
          </p:txBody>
        </p:sp>
        <p:sp>
          <p:nvSpPr>
            <p:cNvPr id="11286" name="Text Box 38"/>
            <p:cNvSpPr txBox="1">
              <a:spLocks noChangeArrowheads="1"/>
            </p:cNvSpPr>
            <p:nvPr/>
          </p:nvSpPr>
          <p:spPr bwMode="auto">
            <a:xfrm>
              <a:off x="1944" y="1560"/>
              <a:ext cx="576" cy="288"/>
            </a:xfrm>
            <a:prstGeom prst="rect">
              <a:avLst/>
            </a:prstGeom>
            <a:noFill/>
            <a:ln w="9525">
              <a:noFill/>
              <a:miter lim="800000"/>
              <a:headEnd/>
              <a:tailEnd/>
            </a:ln>
          </p:spPr>
          <p:txBody>
            <a:bodyPr>
              <a:spAutoFit/>
            </a:bodyPr>
            <a:lstStyle/>
            <a:p>
              <a:pPr>
                <a:spcBef>
                  <a:spcPct val="50000"/>
                </a:spcBef>
              </a:pPr>
              <a:r>
                <a:rPr lang="en-US">
                  <a:latin typeface="Benguiat Bk BT" pitchFamily="18" charset="0"/>
                </a:rPr>
                <a:t>20m</a:t>
              </a:r>
            </a:p>
          </p:txBody>
        </p:sp>
      </p:grpSp>
      <p:grpSp>
        <p:nvGrpSpPr>
          <p:cNvPr id="11" name="Group 39"/>
          <p:cNvGrpSpPr>
            <a:grpSpLocks/>
          </p:cNvGrpSpPr>
          <p:nvPr/>
        </p:nvGrpSpPr>
        <p:grpSpPr bwMode="auto">
          <a:xfrm>
            <a:off x="1104900" y="3429000"/>
            <a:ext cx="819150" cy="476250"/>
            <a:chOff x="696" y="1920"/>
            <a:chExt cx="516" cy="300"/>
          </a:xfrm>
        </p:grpSpPr>
        <p:sp>
          <p:nvSpPr>
            <p:cNvPr id="11282" name="Text Box 40"/>
            <p:cNvSpPr txBox="1">
              <a:spLocks noChangeArrowheads="1"/>
            </p:cNvSpPr>
            <p:nvPr/>
          </p:nvSpPr>
          <p:spPr bwMode="auto">
            <a:xfrm>
              <a:off x="696" y="1920"/>
              <a:ext cx="432" cy="288"/>
            </a:xfrm>
            <a:prstGeom prst="rect">
              <a:avLst/>
            </a:prstGeom>
            <a:noFill/>
            <a:ln w="9525">
              <a:noFill/>
              <a:miter lim="800000"/>
              <a:headEnd/>
              <a:tailEnd/>
            </a:ln>
          </p:spPr>
          <p:txBody>
            <a:bodyPr>
              <a:spAutoFit/>
            </a:bodyPr>
            <a:lstStyle/>
            <a:p>
              <a:pPr>
                <a:spcBef>
                  <a:spcPct val="50000"/>
                </a:spcBef>
              </a:pPr>
              <a:r>
                <a:rPr lang="en-US">
                  <a:latin typeface="Benguiat Bk BT" pitchFamily="18" charset="0"/>
                </a:rPr>
                <a:t>DE</a:t>
              </a:r>
            </a:p>
          </p:txBody>
        </p:sp>
        <p:sp>
          <p:nvSpPr>
            <p:cNvPr id="11283" name="Text Box 41"/>
            <p:cNvSpPr txBox="1">
              <a:spLocks noChangeArrowheads="1"/>
            </p:cNvSpPr>
            <p:nvPr/>
          </p:nvSpPr>
          <p:spPr bwMode="auto">
            <a:xfrm>
              <a:off x="972" y="1932"/>
              <a:ext cx="240" cy="288"/>
            </a:xfrm>
            <a:prstGeom prst="rect">
              <a:avLst/>
            </a:prstGeom>
            <a:noFill/>
            <a:ln w="9525">
              <a:noFill/>
              <a:miter lim="800000"/>
              <a:headEnd/>
              <a:tailEnd/>
            </a:ln>
          </p:spPr>
          <p:txBody>
            <a:bodyPr>
              <a:spAutoFit/>
            </a:bodyPr>
            <a:lstStyle/>
            <a:p>
              <a:pPr>
                <a:spcBef>
                  <a:spcPct val="50000"/>
                </a:spcBef>
              </a:pPr>
              <a:r>
                <a:rPr lang="en-US">
                  <a:latin typeface="Benguiat Bk BT" pitchFamily="18" charset="0"/>
                </a:rPr>
                <a:t>=</a:t>
              </a:r>
            </a:p>
          </p:txBody>
        </p:sp>
      </p:grpSp>
      <p:grpSp>
        <p:nvGrpSpPr>
          <p:cNvPr id="12" name="Group 42"/>
          <p:cNvGrpSpPr>
            <a:grpSpLocks/>
          </p:cNvGrpSpPr>
          <p:nvPr/>
        </p:nvGrpSpPr>
        <p:grpSpPr bwMode="auto">
          <a:xfrm>
            <a:off x="1905000" y="3219450"/>
            <a:ext cx="2133600" cy="876300"/>
            <a:chOff x="1872" y="2028"/>
            <a:chExt cx="1344" cy="552"/>
          </a:xfrm>
        </p:grpSpPr>
        <p:sp>
          <p:nvSpPr>
            <p:cNvPr id="11279" name="Line 43"/>
            <p:cNvSpPr>
              <a:spLocks noChangeShapeType="1"/>
            </p:cNvSpPr>
            <p:nvPr/>
          </p:nvSpPr>
          <p:spPr bwMode="auto">
            <a:xfrm>
              <a:off x="1872" y="2304"/>
              <a:ext cx="1344" cy="0"/>
            </a:xfrm>
            <a:prstGeom prst="line">
              <a:avLst/>
            </a:prstGeom>
            <a:noFill/>
            <a:ln w="9525">
              <a:solidFill>
                <a:schemeClr val="tx1"/>
              </a:solidFill>
              <a:round/>
              <a:headEnd/>
              <a:tailEnd/>
            </a:ln>
          </p:spPr>
          <p:txBody>
            <a:bodyPr/>
            <a:lstStyle/>
            <a:p>
              <a:endParaRPr lang="en-CA"/>
            </a:p>
          </p:txBody>
        </p:sp>
        <p:sp>
          <p:nvSpPr>
            <p:cNvPr id="11280" name="Text Box 44"/>
            <p:cNvSpPr txBox="1">
              <a:spLocks noChangeArrowheads="1"/>
            </p:cNvSpPr>
            <p:nvPr/>
          </p:nvSpPr>
          <p:spPr bwMode="auto">
            <a:xfrm>
              <a:off x="1872" y="2028"/>
              <a:ext cx="1344" cy="288"/>
            </a:xfrm>
            <a:prstGeom prst="rect">
              <a:avLst/>
            </a:prstGeom>
            <a:noFill/>
            <a:ln w="9525">
              <a:noFill/>
              <a:miter lim="800000"/>
              <a:headEnd/>
              <a:tailEnd/>
            </a:ln>
          </p:spPr>
          <p:txBody>
            <a:bodyPr>
              <a:spAutoFit/>
            </a:bodyPr>
            <a:lstStyle/>
            <a:p>
              <a:pPr>
                <a:spcBef>
                  <a:spcPct val="50000"/>
                </a:spcBef>
              </a:pPr>
              <a:r>
                <a:rPr lang="en-US">
                  <a:latin typeface="Benguiat Bk BT" pitchFamily="18" charset="0"/>
                </a:rPr>
                <a:t>(20m)(1.6m)</a:t>
              </a:r>
            </a:p>
          </p:txBody>
        </p:sp>
        <p:sp>
          <p:nvSpPr>
            <p:cNvPr id="11281" name="Text Box 45"/>
            <p:cNvSpPr txBox="1">
              <a:spLocks noChangeArrowheads="1"/>
            </p:cNvSpPr>
            <p:nvPr/>
          </p:nvSpPr>
          <p:spPr bwMode="auto">
            <a:xfrm>
              <a:off x="2208" y="2292"/>
              <a:ext cx="624" cy="288"/>
            </a:xfrm>
            <a:prstGeom prst="rect">
              <a:avLst/>
            </a:prstGeom>
            <a:noFill/>
            <a:ln w="9525">
              <a:noFill/>
              <a:miter lim="800000"/>
              <a:headEnd/>
              <a:tailEnd/>
            </a:ln>
          </p:spPr>
          <p:txBody>
            <a:bodyPr>
              <a:spAutoFit/>
            </a:bodyPr>
            <a:lstStyle/>
            <a:p>
              <a:pPr>
                <a:spcBef>
                  <a:spcPct val="50000"/>
                </a:spcBef>
              </a:pPr>
              <a:r>
                <a:rPr lang="en-US">
                  <a:latin typeface="Benguiat Bk BT" pitchFamily="18" charset="0"/>
                </a:rPr>
                <a:t>1.5m</a:t>
              </a:r>
            </a:p>
          </p:txBody>
        </p:sp>
      </p:grpSp>
      <p:sp>
        <p:nvSpPr>
          <p:cNvPr id="18478" name="Text Box 46"/>
          <p:cNvSpPr txBox="1">
            <a:spLocks noChangeArrowheads="1"/>
          </p:cNvSpPr>
          <p:nvPr/>
        </p:nvSpPr>
        <p:spPr bwMode="auto">
          <a:xfrm>
            <a:off x="1104900" y="4133850"/>
            <a:ext cx="952500" cy="457200"/>
          </a:xfrm>
          <a:prstGeom prst="rect">
            <a:avLst/>
          </a:prstGeom>
          <a:noFill/>
          <a:ln w="9525">
            <a:noFill/>
            <a:miter lim="800000"/>
            <a:headEnd/>
            <a:tailEnd/>
          </a:ln>
        </p:spPr>
        <p:txBody>
          <a:bodyPr>
            <a:spAutoFit/>
          </a:bodyPr>
          <a:lstStyle/>
          <a:p>
            <a:pPr>
              <a:spcBef>
                <a:spcPct val="50000"/>
              </a:spcBef>
            </a:pPr>
            <a:r>
              <a:rPr lang="en-US">
                <a:latin typeface="Benguiat Bk BT" pitchFamily="18" charset="0"/>
              </a:rPr>
              <a:t>DE=</a:t>
            </a:r>
          </a:p>
        </p:txBody>
      </p:sp>
      <p:sp>
        <p:nvSpPr>
          <p:cNvPr id="18479" name="Text Box 47"/>
          <p:cNvSpPr txBox="1">
            <a:spLocks noChangeArrowheads="1"/>
          </p:cNvSpPr>
          <p:nvPr/>
        </p:nvSpPr>
        <p:spPr bwMode="auto">
          <a:xfrm>
            <a:off x="1905000" y="4133850"/>
            <a:ext cx="1295400" cy="457200"/>
          </a:xfrm>
          <a:prstGeom prst="rect">
            <a:avLst/>
          </a:prstGeom>
          <a:noFill/>
          <a:ln w="9525">
            <a:noFill/>
            <a:miter lim="800000"/>
            <a:headEnd/>
            <a:tailEnd/>
          </a:ln>
        </p:spPr>
        <p:txBody>
          <a:bodyPr>
            <a:spAutoFit/>
          </a:bodyPr>
          <a:lstStyle/>
          <a:p>
            <a:pPr>
              <a:spcBef>
                <a:spcPct val="50000"/>
              </a:spcBef>
            </a:pPr>
            <a:r>
              <a:rPr lang="en-US">
                <a:latin typeface="Benguiat Bk BT" pitchFamily="18" charset="0"/>
              </a:rPr>
              <a:t>21.3m</a:t>
            </a:r>
          </a:p>
        </p:txBody>
      </p:sp>
      <p:sp>
        <p:nvSpPr>
          <p:cNvPr id="18480" name="Text Box 48"/>
          <p:cNvSpPr txBox="1">
            <a:spLocks noChangeArrowheads="1"/>
          </p:cNvSpPr>
          <p:nvPr/>
        </p:nvSpPr>
        <p:spPr bwMode="auto">
          <a:xfrm>
            <a:off x="457200" y="4800600"/>
            <a:ext cx="7696200" cy="457200"/>
          </a:xfrm>
          <a:prstGeom prst="rect">
            <a:avLst/>
          </a:prstGeom>
          <a:noFill/>
          <a:ln w="9525">
            <a:noFill/>
            <a:miter lim="800000"/>
            <a:headEnd/>
            <a:tailEnd/>
          </a:ln>
        </p:spPr>
        <p:txBody>
          <a:bodyPr>
            <a:spAutoFit/>
          </a:bodyPr>
          <a:lstStyle/>
          <a:p>
            <a:pPr>
              <a:spcBef>
                <a:spcPct val="50000"/>
              </a:spcBef>
            </a:pPr>
            <a:r>
              <a:rPr lang="en-US">
                <a:latin typeface="Benguiat Bk BT" pitchFamily="18" charset="0"/>
              </a:rPr>
              <a:t>Therefore, the tree is 21.3m high.</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ssolv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dissolve">
                                      <p:cBhvr>
                                        <p:cTn id="12" dur="500"/>
                                        <p:tgtEl>
                                          <p:spTgt spid="3"/>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18449"/>
                                        </p:tgtEl>
                                        <p:attrNameLst>
                                          <p:attrName>style.visibility</p:attrName>
                                        </p:attrNameLst>
                                      </p:cBhvr>
                                      <p:to>
                                        <p:strVal val="visible"/>
                                      </p:to>
                                    </p:set>
                                    <p:animEffect transition="in" filter="dissolve">
                                      <p:cBhvr>
                                        <p:cTn id="17" dur="500"/>
                                        <p:tgtEl>
                                          <p:spTgt spid="18449"/>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nodeType="clickEffect">
                                  <p:stCondLst>
                                    <p:cond delay="0"/>
                                  </p:stCondLst>
                                  <p:childTnLst>
                                    <p:set>
                                      <p:cBhvr>
                                        <p:cTn id="21" dur="1" fill="hold">
                                          <p:stCondLst>
                                            <p:cond delay="0"/>
                                          </p:stCondLst>
                                        </p:cTn>
                                        <p:tgtEl>
                                          <p:spTgt spid="4"/>
                                        </p:tgtEl>
                                        <p:attrNameLst>
                                          <p:attrName>style.visibility</p:attrName>
                                        </p:attrNameLst>
                                      </p:cBhvr>
                                      <p:to>
                                        <p:strVal val="visible"/>
                                      </p:to>
                                    </p:set>
                                    <p:animEffect transition="in" filter="dissolve">
                                      <p:cBhvr>
                                        <p:cTn id="22" dur="500"/>
                                        <p:tgtEl>
                                          <p:spTgt spid="4"/>
                                        </p:tgtEl>
                                      </p:cBhvr>
                                    </p:animEffect>
                                  </p:childTnLst>
                                </p:cTn>
                              </p:par>
                            </p:childTnLst>
                          </p:cTn>
                        </p:par>
                      </p:childTnLst>
                    </p:cTn>
                  </p:par>
                  <p:par>
                    <p:cTn id="23" fill="hold">
                      <p:stCondLst>
                        <p:cond delay="indefinite"/>
                      </p:stCondLst>
                      <p:childTnLst>
                        <p:par>
                          <p:cTn id="24" fill="hold">
                            <p:stCondLst>
                              <p:cond delay="0"/>
                            </p:stCondLst>
                            <p:childTnLst>
                              <p:par>
                                <p:cTn id="25" presetID="9" presetClass="entr" presetSubtype="0" fill="hold" nodeType="clickEffect">
                                  <p:stCondLst>
                                    <p:cond delay="0"/>
                                  </p:stCondLst>
                                  <p:childTnLst>
                                    <p:set>
                                      <p:cBhvr>
                                        <p:cTn id="26" dur="1" fill="hold">
                                          <p:stCondLst>
                                            <p:cond delay="0"/>
                                          </p:stCondLst>
                                        </p:cTn>
                                        <p:tgtEl>
                                          <p:spTgt spid="6"/>
                                        </p:tgtEl>
                                        <p:attrNameLst>
                                          <p:attrName>style.visibility</p:attrName>
                                        </p:attrNameLst>
                                      </p:cBhvr>
                                      <p:to>
                                        <p:strVal val="visible"/>
                                      </p:to>
                                    </p:set>
                                    <p:animEffect transition="in" filter="dissolve">
                                      <p:cBhvr>
                                        <p:cTn id="27" dur="500"/>
                                        <p:tgtEl>
                                          <p:spTgt spid="6"/>
                                        </p:tgtEl>
                                      </p:cBhvr>
                                    </p:animEffect>
                                  </p:childTnLst>
                                </p:cTn>
                              </p:par>
                            </p:childTnLst>
                          </p:cTn>
                        </p:par>
                      </p:childTnLst>
                    </p:cTn>
                  </p:par>
                  <p:par>
                    <p:cTn id="28" fill="hold">
                      <p:stCondLst>
                        <p:cond delay="indefinite"/>
                      </p:stCondLst>
                      <p:childTnLst>
                        <p:par>
                          <p:cTn id="29" fill="hold">
                            <p:stCondLst>
                              <p:cond delay="0"/>
                            </p:stCondLst>
                            <p:childTnLst>
                              <p:par>
                                <p:cTn id="30" presetID="9" presetClass="entr" presetSubtype="0" fill="hold" nodeType="clickEffect">
                                  <p:stCondLst>
                                    <p:cond delay="0"/>
                                  </p:stCondLst>
                                  <p:childTnLst>
                                    <p:set>
                                      <p:cBhvr>
                                        <p:cTn id="31" dur="1" fill="hold">
                                          <p:stCondLst>
                                            <p:cond delay="0"/>
                                          </p:stCondLst>
                                        </p:cTn>
                                        <p:tgtEl>
                                          <p:spTgt spid="7"/>
                                        </p:tgtEl>
                                        <p:attrNameLst>
                                          <p:attrName>style.visibility</p:attrName>
                                        </p:attrNameLst>
                                      </p:cBhvr>
                                      <p:to>
                                        <p:strVal val="visible"/>
                                      </p:to>
                                    </p:set>
                                    <p:animEffect transition="in" filter="dissolve">
                                      <p:cBhvr>
                                        <p:cTn id="32" dur="500"/>
                                        <p:tgtEl>
                                          <p:spTgt spid="7"/>
                                        </p:tgtEl>
                                      </p:cBhvr>
                                    </p:animEffect>
                                  </p:childTnLst>
                                </p:cTn>
                              </p:par>
                            </p:childTnLst>
                          </p:cTn>
                        </p:par>
                      </p:childTnLst>
                    </p:cTn>
                  </p:par>
                  <p:par>
                    <p:cTn id="33" fill="hold">
                      <p:stCondLst>
                        <p:cond delay="indefinite"/>
                      </p:stCondLst>
                      <p:childTnLst>
                        <p:par>
                          <p:cTn id="34" fill="hold">
                            <p:stCondLst>
                              <p:cond delay="0"/>
                            </p:stCondLst>
                            <p:childTnLst>
                              <p:par>
                                <p:cTn id="35" presetID="9" presetClass="entr" presetSubtype="0" fill="hold" nodeType="clickEffect">
                                  <p:stCondLst>
                                    <p:cond delay="0"/>
                                  </p:stCondLst>
                                  <p:childTnLst>
                                    <p:set>
                                      <p:cBhvr>
                                        <p:cTn id="36" dur="1" fill="hold">
                                          <p:stCondLst>
                                            <p:cond delay="0"/>
                                          </p:stCondLst>
                                        </p:cTn>
                                        <p:tgtEl>
                                          <p:spTgt spid="10"/>
                                        </p:tgtEl>
                                        <p:attrNameLst>
                                          <p:attrName>style.visibility</p:attrName>
                                        </p:attrNameLst>
                                      </p:cBhvr>
                                      <p:to>
                                        <p:strVal val="visible"/>
                                      </p:to>
                                    </p:set>
                                    <p:animEffect transition="in" filter="dissolve">
                                      <p:cBhvr>
                                        <p:cTn id="37" dur="500"/>
                                        <p:tgtEl>
                                          <p:spTgt spid="10"/>
                                        </p:tgtEl>
                                      </p:cBhvr>
                                    </p:animEffect>
                                  </p:childTnLst>
                                </p:cTn>
                              </p:par>
                            </p:childTnLst>
                          </p:cTn>
                        </p:par>
                      </p:childTnLst>
                    </p:cTn>
                  </p:par>
                  <p:par>
                    <p:cTn id="38" fill="hold">
                      <p:stCondLst>
                        <p:cond delay="indefinite"/>
                      </p:stCondLst>
                      <p:childTnLst>
                        <p:par>
                          <p:cTn id="39" fill="hold">
                            <p:stCondLst>
                              <p:cond delay="0"/>
                            </p:stCondLst>
                            <p:childTnLst>
                              <p:par>
                                <p:cTn id="40" presetID="9" presetClass="entr" presetSubtype="0" fill="hold" nodeType="clickEffect">
                                  <p:stCondLst>
                                    <p:cond delay="0"/>
                                  </p:stCondLst>
                                  <p:childTnLst>
                                    <p:set>
                                      <p:cBhvr>
                                        <p:cTn id="41" dur="1" fill="hold">
                                          <p:stCondLst>
                                            <p:cond delay="0"/>
                                          </p:stCondLst>
                                        </p:cTn>
                                        <p:tgtEl>
                                          <p:spTgt spid="11"/>
                                        </p:tgtEl>
                                        <p:attrNameLst>
                                          <p:attrName>style.visibility</p:attrName>
                                        </p:attrNameLst>
                                      </p:cBhvr>
                                      <p:to>
                                        <p:strVal val="visible"/>
                                      </p:to>
                                    </p:set>
                                    <p:animEffect transition="in" filter="dissolve">
                                      <p:cBhvr>
                                        <p:cTn id="42" dur="500"/>
                                        <p:tgtEl>
                                          <p:spTgt spid="11"/>
                                        </p:tgtEl>
                                      </p:cBhvr>
                                    </p:animEffect>
                                  </p:childTnLst>
                                </p:cTn>
                              </p:par>
                            </p:childTnLst>
                          </p:cTn>
                        </p:par>
                      </p:childTnLst>
                    </p:cTn>
                  </p:par>
                  <p:par>
                    <p:cTn id="43" fill="hold">
                      <p:stCondLst>
                        <p:cond delay="indefinite"/>
                      </p:stCondLst>
                      <p:childTnLst>
                        <p:par>
                          <p:cTn id="44" fill="hold">
                            <p:stCondLst>
                              <p:cond delay="0"/>
                            </p:stCondLst>
                            <p:childTnLst>
                              <p:par>
                                <p:cTn id="45" presetID="9" presetClass="entr" presetSubtype="0" fill="hold" nodeType="clickEffect">
                                  <p:stCondLst>
                                    <p:cond delay="0"/>
                                  </p:stCondLst>
                                  <p:childTnLst>
                                    <p:set>
                                      <p:cBhvr>
                                        <p:cTn id="46" dur="1" fill="hold">
                                          <p:stCondLst>
                                            <p:cond delay="0"/>
                                          </p:stCondLst>
                                        </p:cTn>
                                        <p:tgtEl>
                                          <p:spTgt spid="12"/>
                                        </p:tgtEl>
                                        <p:attrNameLst>
                                          <p:attrName>style.visibility</p:attrName>
                                        </p:attrNameLst>
                                      </p:cBhvr>
                                      <p:to>
                                        <p:strVal val="visible"/>
                                      </p:to>
                                    </p:set>
                                    <p:animEffect transition="in" filter="dissolve">
                                      <p:cBhvr>
                                        <p:cTn id="47" dur="500"/>
                                        <p:tgtEl>
                                          <p:spTgt spid="12"/>
                                        </p:tgtEl>
                                      </p:cBhvr>
                                    </p:animEffect>
                                  </p:childTnLst>
                                </p:cTn>
                              </p:par>
                            </p:childTnLst>
                          </p:cTn>
                        </p:par>
                      </p:childTnLst>
                    </p:cTn>
                  </p:par>
                  <p:par>
                    <p:cTn id="48" fill="hold">
                      <p:stCondLst>
                        <p:cond delay="indefinite"/>
                      </p:stCondLst>
                      <p:childTnLst>
                        <p:par>
                          <p:cTn id="49" fill="hold">
                            <p:stCondLst>
                              <p:cond delay="0"/>
                            </p:stCondLst>
                            <p:childTnLst>
                              <p:par>
                                <p:cTn id="50" presetID="9" presetClass="entr" presetSubtype="0" fill="hold" grpId="0" nodeType="clickEffect">
                                  <p:stCondLst>
                                    <p:cond delay="0"/>
                                  </p:stCondLst>
                                  <p:childTnLst>
                                    <p:set>
                                      <p:cBhvr>
                                        <p:cTn id="51" dur="1" fill="hold">
                                          <p:stCondLst>
                                            <p:cond delay="0"/>
                                          </p:stCondLst>
                                        </p:cTn>
                                        <p:tgtEl>
                                          <p:spTgt spid="18478"/>
                                        </p:tgtEl>
                                        <p:attrNameLst>
                                          <p:attrName>style.visibility</p:attrName>
                                        </p:attrNameLst>
                                      </p:cBhvr>
                                      <p:to>
                                        <p:strVal val="visible"/>
                                      </p:to>
                                    </p:set>
                                    <p:animEffect transition="in" filter="dissolve">
                                      <p:cBhvr>
                                        <p:cTn id="52" dur="500"/>
                                        <p:tgtEl>
                                          <p:spTgt spid="18478"/>
                                        </p:tgtEl>
                                      </p:cBhvr>
                                    </p:animEffect>
                                  </p:childTnLst>
                                </p:cTn>
                              </p:par>
                            </p:childTnLst>
                          </p:cTn>
                        </p:par>
                      </p:childTnLst>
                    </p:cTn>
                  </p:par>
                  <p:par>
                    <p:cTn id="53" fill="hold">
                      <p:stCondLst>
                        <p:cond delay="indefinite"/>
                      </p:stCondLst>
                      <p:childTnLst>
                        <p:par>
                          <p:cTn id="54" fill="hold">
                            <p:stCondLst>
                              <p:cond delay="0"/>
                            </p:stCondLst>
                            <p:childTnLst>
                              <p:par>
                                <p:cTn id="55" presetID="9" presetClass="entr" presetSubtype="0" fill="hold" grpId="0" nodeType="clickEffect">
                                  <p:stCondLst>
                                    <p:cond delay="0"/>
                                  </p:stCondLst>
                                  <p:childTnLst>
                                    <p:set>
                                      <p:cBhvr>
                                        <p:cTn id="56" dur="1" fill="hold">
                                          <p:stCondLst>
                                            <p:cond delay="0"/>
                                          </p:stCondLst>
                                        </p:cTn>
                                        <p:tgtEl>
                                          <p:spTgt spid="18479"/>
                                        </p:tgtEl>
                                        <p:attrNameLst>
                                          <p:attrName>style.visibility</p:attrName>
                                        </p:attrNameLst>
                                      </p:cBhvr>
                                      <p:to>
                                        <p:strVal val="visible"/>
                                      </p:to>
                                    </p:set>
                                    <p:animEffect transition="in" filter="dissolve">
                                      <p:cBhvr>
                                        <p:cTn id="57" dur="500"/>
                                        <p:tgtEl>
                                          <p:spTgt spid="18479"/>
                                        </p:tgtEl>
                                      </p:cBhvr>
                                    </p:animEffect>
                                  </p:childTnLst>
                                </p:cTn>
                              </p:par>
                            </p:childTnLst>
                          </p:cTn>
                        </p:par>
                      </p:childTnLst>
                    </p:cTn>
                  </p:par>
                  <p:par>
                    <p:cTn id="58" fill="hold">
                      <p:stCondLst>
                        <p:cond delay="indefinite"/>
                      </p:stCondLst>
                      <p:childTnLst>
                        <p:par>
                          <p:cTn id="59" fill="hold">
                            <p:stCondLst>
                              <p:cond delay="0"/>
                            </p:stCondLst>
                            <p:childTnLst>
                              <p:par>
                                <p:cTn id="60" presetID="9" presetClass="entr" presetSubtype="0" fill="hold" grpId="0" nodeType="clickEffect">
                                  <p:stCondLst>
                                    <p:cond delay="0"/>
                                  </p:stCondLst>
                                  <p:childTnLst>
                                    <p:set>
                                      <p:cBhvr>
                                        <p:cTn id="61" dur="1" fill="hold">
                                          <p:stCondLst>
                                            <p:cond delay="0"/>
                                          </p:stCondLst>
                                        </p:cTn>
                                        <p:tgtEl>
                                          <p:spTgt spid="18480"/>
                                        </p:tgtEl>
                                        <p:attrNameLst>
                                          <p:attrName>style.visibility</p:attrName>
                                        </p:attrNameLst>
                                      </p:cBhvr>
                                      <p:to>
                                        <p:strVal val="visible"/>
                                      </p:to>
                                    </p:set>
                                    <p:animEffect transition="in" filter="dissolve">
                                      <p:cBhvr>
                                        <p:cTn id="62" dur="500"/>
                                        <p:tgtEl>
                                          <p:spTgt spid="1848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449" grpId="0" autoUpdateAnimBg="0"/>
      <p:bldP spid="18478" grpId="0" autoUpdateAnimBg="0"/>
      <p:bldP spid="18479" grpId="0" autoUpdateAnimBg="0"/>
      <p:bldP spid="18480" grpId="0" autoUpdateAnimBg="0"/>
    </p:bldLst>
  </p:timing>
</p:sld>
</file>

<file path=ppt/tags/tag1.xml><?xml version="1.0" encoding="utf-8"?>
<p:tagLst xmlns:a="http://schemas.openxmlformats.org/drawingml/2006/main" xmlns:r="http://schemas.openxmlformats.org/officeDocument/2006/relationships" xmlns:p="http://schemas.openxmlformats.org/presentationml/2006/main">
  <p:tag name="TIMING" val="|0.|0.4|0.7"/>
</p:tagLst>
</file>

<file path=ppt/theme/theme1.xml><?xml version="1.0" encoding="utf-8"?>
<a:theme xmlns:a="http://schemas.openxmlformats.org/drawingml/2006/main" name="Default Design">
  <a:themeElements>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efault Desig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422</TotalTime>
  <Words>704</Words>
  <Application>Microsoft PowerPoint</Application>
  <PresentationFormat>On-screen Show (4:3)</PresentationFormat>
  <Paragraphs>168</Paragraphs>
  <Slides>13</Slides>
  <Notes>1</Notes>
  <HiddenSlides>0</HiddenSlides>
  <MMClips>0</MMClips>
  <ScaleCrop>false</ScaleCrop>
  <HeadingPairs>
    <vt:vector size="8" baseType="variant">
      <vt:variant>
        <vt:lpstr>Fonts Used</vt:lpstr>
      </vt:variant>
      <vt:variant>
        <vt:i4>5</vt:i4>
      </vt:variant>
      <vt:variant>
        <vt:lpstr>Theme</vt:lpstr>
      </vt:variant>
      <vt:variant>
        <vt:i4>1</vt:i4>
      </vt:variant>
      <vt:variant>
        <vt:lpstr>Embedded OLE Servers</vt:lpstr>
      </vt:variant>
      <vt:variant>
        <vt:i4>1</vt:i4>
      </vt:variant>
      <vt:variant>
        <vt:lpstr>Slide Titles</vt:lpstr>
      </vt:variant>
      <vt:variant>
        <vt:i4>13</vt:i4>
      </vt:variant>
    </vt:vector>
  </HeadingPairs>
  <TitlesOfParts>
    <vt:vector size="20" baseType="lpstr">
      <vt:lpstr>Times New Roman</vt:lpstr>
      <vt:lpstr>Arial</vt:lpstr>
      <vt:lpstr>Symbol</vt:lpstr>
      <vt:lpstr>Benguiat Bk BT</vt:lpstr>
      <vt:lpstr>WP MathA</vt:lpstr>
      <vt:lpstr>Default Design</vt:lpstr>
      <vt:lpstr>MathType 4.0 Equation</vt:lpstr>
      <vt:lpstr>Slide 1</vt:lpstr>
      <vt:lpstr>Slide 2</vt:lpstr>
      <vt:lpstr>Slide 3</vt:lpstr>
      <vt:lpstr>Slide 4</vt:lpstr>
      <vt:lpstr>Slide 5</vt:lpstr>
      <vt:lpstr>Slide 6</vt:lpstr>
      <vt:lpstr>Slide 7</vt:lpstr>
      <vt:lpstr>Slide 8</vt:lpstr>
      <vt:lpstr>Slide 9</vt:lpstr>
      <vt:lpstr>Slide 10</vt:lpstr>
      <vt:lpstr>Slide 11</vt:lpstr>
      <vt:lpstr>Slide 12</vt:lpstr>
      <vt:lpstr>Slide 13</vt:lpstr>
    </vt:vector>
  </TitlesOfParts>
  <Company>LBP</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maherp</dc:creator>
  <cp:lastModifiedBy>Dell</cp:lastModifiedBy>
  <cp:revision>30</cp:revision>
  <dcterms:created xsi:type="dcterms:W3CDTF">2001-06-05T00:01:23Z</dcterms:created>
  <dcterms:modified xsi:type="dcterms:W3CDTF">2014-09-09T03:19:12Z</dcterms:modified>
</cp:coreProperties>
</file>